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85" r:id="rId12"/>
    <p:sldId id="269" r:id="rId13"/>
    <p:sldId id="284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8" r:id="rId23"/>
    <p:sldId id="289" r:id="rId24"/>
    <p:sldId id="283" r:id="rId25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4" autoAdjust="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39C66-15A8-45EA-B6BF-62F5F3B7AB01}" type="datetimeFigureOut">
              <a:rPr lang="nl-BE" smtClean="0"/>
              <a:pPr/>
              <a:t>17/02/2026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F450E-BDE7-4D94-955A-673A8AA36AE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399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0AB6B7-CA33-4A38-B567-87F34CC497E3}" type="slidenum">
              <a:rPr lang="nl-BE" smtClean="0">
                <a:latin typeface="Calibri" pitchFamily="34" charset="0"/>
              </a:rPr>
              <a:pPr eaLnBrk="1" hangingPunct="1"/>
              <a:t>3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80CC82-2163-42DC-8F96-75051FAF9E78}" type="slidenum">
              <a:rPr lang="nl-BE" smtClean="0">
                <a:latin typeface="Calibri" pitchFamily="34" charset="0"/>
              </a:rPr>
              <a:pPr eaLnBrk="1" hangingPunct="1"/>
              <a:t>13</a:t>
            </a:fld>
            <a:endParaRPr lang="nl-BE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7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80CC82-2163-42DC-8F96-75051FAF9E78}" type="slidenum">
              <a:rPr lang="nl-BE" smtClean="0">
                <a:latin typeface="Calibri" pitchFamily="34" charset="0"/>
              </a:rPr>
              <a:pPr eaLnBrk="1" hangingPunct="1"/>
              <a:t>14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B4B6C6-EF3D-447A-8597-468AE866DD1B}" type="slidenum">
              <a:rPr lang="nl-BE" smtClean="0">
                <a:latin typeface="Calibri" pitchFamily="34" charset="0"/>
              </a:rPr>
              <a:pPr eaLnBrk="1" hangingPunct="1"/>
              <a:t>15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4EF546-31F3-43C5-B0B2-C72D6B456373}" type="slidenum">
              <a:rPr lang="nl-BE" smtClean="0">
                <a:latin typeface="Calibri" pitchFamily="34" charset="0"/>
              </a:rPr>
              <a:pPr eaLnBrk="1" hangingPunct="1"/>
              <a:t>16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26FB95-B967-44BA-A588-6628FE56A6B8}" type="slidenum">
              <a:rPr lang="nl-BE" smtClean="0">
                <a:latin typeface="Calibri" pitchFamily="34" charset="0"/>
              </a:rPr>
              <a:pPr eaLnBrk="1" hangingPunct="1"/>
              <a:t>17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nl-BE" sz="800" dirty="0" err="1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121993-D7A0-4CD0-BDA0-28FCF372F3F5}" type="slidenum">
              <a:rPr lang="nl-BE" smtClean="0">
                <a:latin typeface="Calibri" pitchFamily="34" charset="0"/>
              </a:rPr>
              <a:pPr eaLnBrk="1" hangingPunct="1"/>
              <a:t>18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08DAD5F-533B-4290-90AF-98135F47BED7}" type="slidenum">
              <a:rPr lang="nl-BE" smtClean="0">
                <a:latin typeface="Calibri" pitchFamily="34" charset="0"/>
              </a:rPr>
              <a:pPr eaLnBrk="1" hangingPunct="1"/>
              <a:t>19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AAE347C-CEE9-44A2-B91D-F1D01A0E21A5}" type="slidenum">
              <a:rPr lang="nl-BE" smtClean="0">
                <a:latin typeface="Calibri" pitchFamily="34" charset="0"/>
              </a:rPr>
              <a:pPr eaLnBrk="1" hangingPunct="1"/>
              <a:t>20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8">
              <a:buFontTx/>
              <a:buNone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1913CA-0935-4A0A-92F2-9DA9DC667922}" type="slidenum">
              <a:rPr lang="nl-BE" smtClean="0">
                <a:latin typeface="Calibri" pitchFamily="34" charset="0"/>
              </a:rPr>
              <a:pPr eaLnBrk="1" hangingPunct="1"/>
              <a:t>21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1361C9-D870-4990-8219-459821B28A4D}" type="slidenum">
              <a:rPr lang="nl-BE" smtClean="0">
                <a:latin typeface="Calibri" pitchFamily="34" charset="0"/>
              </a:rPr>
              <a:pPr eaLnBrk="1" hangingPunct="1"/>
              <a:t>4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nl-BE" dirty="0"/>
          </a:p>
          <a:p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B6AB5B-6925-4DC5-8D03-26E96AB05EBC}" type="slidenum">
              <a:rPr lang="nl-BE" smtClean="0">
                <a:latin typeface="Calibri" pitchFamily="34" charset="0"/>
              </a:rPr>
              <a:pPr eaLnBrk="1" hangingPunct="1"/>
              <a:t>5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F06A66-9C6D-4A3E-9033-B1CC2E254649}" type="slidenum">
              <a:rPr lang="nl-BE" smtClean="0">
                <a:latin typeface="Calibri" pitchFamily="34" charset="0"/>
              </a:rPr>
              <a:pPr eaLnBrk="1" hangingPunct="1"/>
              <a:t>6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60AE6E-ED90-4C96-B408-6A2EF181F923}" type="slidenum">
              <a:rPr lang="nl-BE" smtClean="0">
                <a:latin typeface="Calibri" pitchFamily="34" charset="0"/>
              </a:rPr>
              <a:pPr eaLnBrk="1" hangingPunct="1"/>
              <a:t>7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nl-BE" sz="1000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8313F6-F64A-4C19-B937-716672C3C394}" type="slidenum">
              <a:rPr lang="nl-BE" smtClean="0">
                <a:latin typeface="Calibri" pitchFamily="34" charset="0"/>
              </a:rPr>
              <a:pPr eaLnBrk="1" hangingPunct="1"/>
              <a:t>8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210C02-D431-4F6A-8151-358465A79B69}" type="slidenum">
              <a:rPr lang="nl-BE" smtClean="0">
                <a:latin typeface="Calibri" pitchFamily="34" charset="0"/>
              </a:rPr>
              <a:pPr eaLnBrk="1" hangingPunct="1"/>
              <a:t>9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E529431-38FE-488A-A93E-5D37002FE623}" type="slidenum">
              <a:rPr lang="nl-BE" smtClean="0">
                <a:latin typeface="Calibri" pitchFamily="34" charset="0"/>
              </a:rPr>
              <a:pPr eaLnBrk="1" hangingPunct="1"/>
              <a:t>10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nl-BE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4131E7-E194-457B-A7AB-C95A58BFC353}" type="slidenum">
              <a:rPr lang="nl-BE" smtClean="0">
                <a:latin typeface="Calibri" pitchFamily="34" charset="0"/>
              </a:rPr>
              <a:pPr eaLnBrk="1" hangingPunct="1"/>
              <a:t>12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9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529208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9CAB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734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>
                <a:solidFill>
                  <a:srgbClr val="000000"/>
                </a:solidFill>
              </a:defRPr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>
                <a:solidFill>
                  <a:srgbClr val="000000"/>
                </a:solidFill>
              </a:defRPr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>
                <a:solidFill>
                  <a:srgbClr val="000000"/>
                </a:solidFill>
              </a:defRPr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>
                <a:solidFill>
                  <a:srgbClr val="000000"/>
                </a:solidFill>
              </a:defRPr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9CA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9CA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9CA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9CAB"/>
                </a:solidFill>
                <a:latin typeface="Trebuchet MS" pitchFamily="34" charset="0"/>
              </a:defRPr>
            </a:lvl1pPr>
          </a:lstStyle>
          <a:p>
            <a:r>
              <a:rPr lang="nl-BE"/>
              <a:t>Gedrag in organisaties</a:t>
            </a:r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9CAB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009CAB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2PaZ8Nl2T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2rrOHbBhE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60dheI4A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928938"/>
            <a:ext cx="9144000" cy="2643187"/>
          </a:xfrm>
        </p:spPr>
        <p:txBody>
          <a:bodyPr rtlCol="0"/>
          <a:lstStyle/>
          <a:p>
            <a:pPr eaLnBrk="1" fontAlgn="auto" hangingPunct="1">
              <a:defRPr/>
            </a:pPr>
            <a:endParaRPr lang="nl-BE" dirty="0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20439" y="1846402"/>
            <a:ext cx="9144000" cy="2928938"/>
          </a:xfrm>
        </p:spPr>
        <p:txBody>
          <a:bodyPr/>
          <a:lstStyle/>
          <a:p>
            <a:pPr eaLnBrk="1" hangingPunct="1"/>
            <a:r>
              <a:rPr lang="nl-BE" cap="none" dirty="0"/>
              <a:t>HOOFDSTUK IX </a:t>
            </a:r>
            <a:br>
              <a:rPr lang="nl-BE" cap="none" dirty="0"/>
            </a:br>
            <a:r>
              <a:rPr lang="nl-BE" cap="none" dirty="0"/>
              <a:t>TEAMS IN ORGANISATIES</a:t>
            </a:r>
            <a:br>
              <a:rPr lang="nl-BE" cap="none" dirty="0"/>
            </a:br>
            <a:br>
              <a:rPr lang="nl-BE" cap="none" dirty="0"/>
            </a:br>
            <a:br>
              <a:rPr lang="nl-BE" cap="none" dirty="0"/>
            </a:br>
            <a:endParaRPr lang="nl-BE" cap="none" dirty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BCF911-65B2-45CA-B46E-613050CE568D}" type="slidenum">
              <a:rPr lang="nl-BE" smtClean="0">
                <a:solidFill>
                  <a:srgbClr val="4B2B4B"/>
                </a:solidFill>
                <a:latin typeface="Trebuchet MS" pitchFamily="34" charset="0"/>
              </a:rPr>
              <a:pPr eaLnBrk="1" hangingPunct="1"/>
              <a:t>1</a:t>
            </a:fld>
            <a:endParaRPr lang="nl-BE">
              <a:solidFill>
                <a:srgbClr val="4B2B4B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081B07-5E91-4DE2-A3AD-C3173B59EA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5576" y="6084000"/>
            <a:ext cx="4824536" cy="432000"/>
          </a:xfrm>
          <a:prstGeom prst="rect">
            <a:avLst/>
          </a:prstGeom>
          <a:solidFill>
            <a:srgbClr val="EC4B2F"/>
          </a:solidFill>
        </p:spPr>
        <p:txBody>
          <a:bodyPr wrap="square" lIns="144000" tIns="0" rIns="144000" bIns="0" anchor="ctr" anchorCtr="0"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lnSpc>
                <a:spcPct val="90000"/>
              </a:lnSpc>
              <a:defRPr sz="15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9" name="Picture 2" descr="Gedrag in organisaties">
            <a:extLst>
              <a:ext uri="{FF2B5EF4-FFF2-40B4-BE49-F238E27FC236}">
                <a16:creationId xmlns:a16="http://schemas.microsoft.com/office/drawing/2014/main" id="{E87C000A-5F00-4DA9-A688-9DEEA64D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73665"/>
            <a:ext cx="2123728" cy="3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8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298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nl-BE" sz="3300" cap="none"/>
              <a:t>9.3 WELKE TYPEN VAN TEAMS BESTAAN ER? </a:t>
            </a:r>
            <a:endParaRPr lang="en-US" sz="3300" cap="none"/>
          </a:p>
        </p:txBody>
      </p:sp>
      <p:sp>
        <p:nvSpPr>
          <p:cNvPr id="20482" name="Content Placeholder 1"/>
          <p:cNvSpPr>
            <a:spLocks noGrp="1"/>
          </p:cNvSpPr>
          <p:nvPr>
            <p:ph sz="half" idx="2"/>
          </p:nvPr>
        </p:nvSpPr>
        <p:spPr>
          <a:xfrm>
            <a:off x="0" y="1268760"/>
            <a:ext cx="8964488" cy="4617232"/>
          </a:xfrm>
        </p:spPr>
        <p:txBody>
          <a:bodyPr>
            <a:normAutofit/>
          </a:bodyPr>
          <a:lstStyle/>
          <a:p>
            <a:pPr eaLnBrk="1" hangingPunct="1"/>
            <a:r>
              <a:rPr lang="nl-BE" sz="2000" dirty="0"/>
              <a:t>Virtuele teams</a:t>
            </a:r>
          </a:p>
          <a:p>
            <a:pPr lvl="1" eaLnBrk="1" hangingPunct="1"/>
            <a:r>
              <a:rPr lang="nl-BE" sz="2000" dirty="0"/>
              <a:t>Teamleden ontmoeten elkaar via het internet</a:t>
            </a:r>
          </a:p>
          <a:p>
            <a:pPr lvl="1" eaLnBrk="1" hangingPunct="1"/>
            <a:r>
              <a:rPr lang="nl-BE" sz="2000" dirty="0"/>
              <a:t>Video conference, e-mailverkeer, …</a:t>
            </a:r>
          </a:p>
          <a:p>
            <a:pPr lvl="1" eaLnBrk="1" hangingPunct="1"/>
            <a:r>
              <a:rPr lang="nl-BE" sz="2000" dirty="0"/>
              <a:t>Leden op ≠ locaties  kunnen met elkaar samenwerken </a:t>
            </a:r>
          </a:p>
          <a:p>
            <a:pPr lvl="1" eaLnBrk="1" hangingPunct="1"/>
            <a:r>
              <a:rPr lang="nl-BE" sz="2000" dirty="0"/>
              <a:t>Info uitwisselen</a:t>
            </a:r>
          </a:p>
          <a:p>
            <a:pPr lvl="1" eaLnBrk="1" hangingPunct="1"/>
            <a:r>
              <a:rPr lang="nl-BE" sz="2000" dirty="0"/>
              <a:t>Beslissingen nemen</a:t>
            </a:r>
          </a:p>
          <a:p>
            <a:pPr lvl="1" eaLnBrk="1" hangingPunct="1"/>
            <a:r>
              <a:rPr lang="nl-BE" sz="2000" dirty="0"/>
              <a:t>Gezamenlijke taken uitvoeren</a:t>
            </a:r>
          </a:p>
          <a:p>
            <a:pPr lvl="1" eaLnBrk="1" hangingPunct="1"/>
            <a:r>
              <a:rPr lang="nl-BE" sz="2000" dirty="0"/>
              <a:t>Probleem:</a:t>
            </a:r>
          </a:p>
          <a:p>
            <a:pPr lvl="2" eaLnBrk="1" hangingPunct="1"/>
            <a:r>
              <a:rPr lang="nl-BE" dirty="0"/>
              <a:t>Non-verbale communicatie </a:t>
            </a:r>
            <a:br>
              <a:rPr lang="nl-BE" dirty="0"/>
            </a:br>
            <a:r>
              <a:rPr lang="nl-BE" dirty="0"/>
              <a:t>is beperkt</a:t>
            </a:r>
          </a:p>
          <a:p>
            <a:pPr lvl="2" eaLnBrk="1" hangingPunct="1"/>
            <a:r>
              <a:rPr lang="nl-BE" dirty="0"/>
              <a:t>Weinig vertrouwen tussen </a:t>
            </a:r>
            <a:br>
              <a:rPr lang="nl-BE" dirty="0"/>
            </a:br>
            <a:r>
              <a:rPr lang="nl-BE" dirty="0"/>
              <a:t>de leden</a:t>
            </a:r>
          </a:p>
          <a:p>
            <a:pPr lvl="1" eaLnBrk="1" hangingPunct="1"/>
            <a:endParaRPr lang="en-US" sz="14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360000" y="6084000"/>
            <a:ext cx="360000" cy="66714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A920E00C-DA02-40FF-89B4-3DB656A500C5}" type="slidenum">
              <a:rPr lang="nl-BE" smtClean="0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10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77" name="Footer Placeholder 7">
            <a:extLst>
              <a:ext uri="{FF2B5EF4-FFF2-40B4-BE49-F238E27FC236}">
                <a16:creationId xmlns:a16="http://schemas.microsoft.com/office/drawing/2014/main" id="{726CE18C-58E2-4179-B15B-7D87DBB4EF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5576" y="6084000"/>
            <a:ext cx="4032424" cy="432000"/>
          </a:xfrm>
        </p:spPr>
        <p:txBody>
          <a:bodyPr/>
          <a:lstStyle/>
          <a:p>
            <a:r>
              <a:rPr lang="nl-BE"/>
              <a:t>Gedrag in organisaties</a:t>
            </a:r>
          </a:p>
        </p:txBody>
      </p:sp>
      <p:pic>
        <p:nvPicPr>
          <p:cNvPr id="5" name="Afbeelding 4" descr="Afbeelding met tekst, poseren, groep, verschillend&#10;&#10;Automatisch gegenereerde beschrijving">
            <a:extLst>
              <a:ext uri="{FF2B5EF4-FFF2-40B4-BE49-F238E27FC236}">
                <a16:creationId xmlns:a16="http://schemas.microsoft.com/office/drawing/2014/main" id="{6DCAB036-9C9A-491E-B4E7-6F1013B48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462051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6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433FFFC-7A18-4FE1-9D3F-35EE753E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Voorgaande typologie zijn ideaal typen. </a:t>
            </a:r>
          </a:p>
          <a:p>
            <a:r>
              <a:rPr lang="nl-BE" dirty="0"/>
              <a:t>Een feitelijke team vertoont vaak elementen van diverse typen teams. </a:t>
            </a:r>
          </a:p>
          <a:p>
            <a:r>
              <a:rPr lang="nl-BE" dirty="0"/>
              <a:t>In het postcorona tijdperk vertonen alle typen van teams elementen van een virtuele team. </a:t>
            </a:r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340B1F1-BC6B-4884-9C8D-2EA6EA0D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80" dirty="0"/>
              <a:t>9.3 Welke typen van teams bestaan er?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9863B2-3EF5-41EE-A4D8-2A4B882C5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B96996-5751-407B-B55B-363BC6909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022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1268760"/>
            <a:ext cx="7488832" cy="10081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Verdana" pitchFamily="34" charset="0"/>
              <a:buNone/>
              <a:defRPr/>
            </a:pPr>
            <a:endParaRPr lang="nl-BE" sz="200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>
              <a:buFont typeface="Verdana" pitchFamily="34" charset="0"/>
              <a:buNone/>
              <a:defRPr/>
            </a:pPr>
            <a:r>
              <a:rPr lang="nl-BE" sz="2000">
                <a:solidFill>
                  <a:srgbClr val="FFFFFF"/>
                </a:solidFill>
                <a:latin typeface="Verdana" pitchFamily="34" charset="0"/>
              </a:rPr>
              <a:t>De mate waarin de teamleden zich aangetrokken </a:t>
            </a:r>
          </a:p>
          <a:p>
            <a:pPr algn="ctr" eaLnBrk="1" hangingPunct="1">
              <a:buFont typeface="Verdana" pitchFamily="34" charset="0"/>
              <a:buNone/>
              <a:defRPr/>
            </a:pPr>
            <a:r>
              <a:rPr lang="nl-BE" sz="2000">
                <a:solidFill>
                  <a:srgbClr val="FFFFFF"/>
                </a:solidFill>
                <a:latin typeface="Verdana" pitchFamily="34" charset="0"/>
              </a:rPr>
              <a:t>voelen tot elkaar en zich identificeren met het team</a:t>
            </a:r>
            <a:r>
              <a:rPr lang="nl-BE">
                <a:solidFill>
                  <a:srgbClr val="FFFFFF"/>
                </a:solidFill>
                <a:latin typeface="Verdana" pitchFamily="34" charset="0"/>
              </a:rPr>
              <a:t>.</a:t>
            </a:r>
            <a:br>
              <a:rPr lang="nl-BE">
                <a:solidFill>
                  <a:srgbClr val="FFFFFF"/>
                </a:solidFill>
                <a:latin typeface="Verdana" pitchFamily="34" charset="0"/>
              </a:rPr>
            </a:br>
            <a:endParaRPr lang="nl-BE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1509" name="Content Placeholder 1"/>
          <p:cNvSpPr>
            <a:spLocks noGrp="1"/>
          </p:cNvSpPr>
          <p:nvPr>
            <p:ph idx="1"/>
          </p:nvPr>
        </p:nvSpPr>
        <p:spPr>
          <a:xfrm>
            <a:off x="323850" y="2565400"/>
            <a:ext cx="9144000" cy="3294063"/>
          </a:xfrm>
        </p:spPr>
        <p:txBody>
          <a:bodyPr>
            <a:normAutofit lnSpcReduction="10000"/>
          </a:bodyPr>
          <a:lstStyle/>
          <a:p>
            <a:r>
              <a:rPr lang="nl-BE" dirty="0">
                <a:solidFill>
                  <a:schemeClr val="tx1"/>
                </a:solidFill>
                <a:latin typeface="Calibri" pitchFamily="34" charset="0"/>
              </a:rPr>
              <a:t>Hoge cohesie </a:t>
            </a:r>
            <a:r>
              <a:rPr lang="nl-BE" dirty="0">
                <a:latin typeface="Calibri" pitchFamily="34" charset="0"/>
                <a:sym typeface="Wingdings" panose="05000000000000000000" pitchFamily="2" charset="2"/>
              </a:rPr>
              <a:t> </a:t>
            </a:r>
            <a:r>
              <a:rPr lang="nl-BE" dirty="0">
                <a:latin typeface="Calibri" pitchFamily="34" charset="0"/>
              </a:rPr>
              <a:t>wens om lid te blijven van de groep  en deel te nemen aan de groepsactiviteiten</a:t>
            </a:r>
          </a:p>
          <a:p>
            <a:pPr eaLnBrk="1" hangingPunct="1"/>
            <a:r>
              <a:rPr lang="nl-BE" dirty="0">
                <a:latin typeface="Calibri" pitchFamily="34" charset="0"/>
              </a:rPr>
              <a:t>Cohesie</a:t>
            </a:r>
          </a:p>
          <a:p>
            <a:pPr lvl="1" eaLnBrk="1" hangingPunct="1"/>
            <a:r>
              <a:rPr lang="nl-BE" dirty="0">
                <a:latin typeface="Calibri" pitchFamily="34" charset="0"/>
              </a:rPr>
              <a:t>Gemeenschappelijke kenmerken</a:t>
            </a:r>
          </a:p>
          <a:p>
            <a:pPr lvl="1" eaLnBrk="1" hangingPunct="1"/>
            <a:r>
              <a:rPr lang="nl-BE" dirty="0">
                <a:latin typeface="Calibri" pitchFamily="34" charset="0"/>
              </a:rPr>
              <a:t>Successen van het team</a:t>
            </a:r>
          </a:p>
          <a:p>
            <a:pPr lvl="1" eaLnBrk="1" hangingPunct="1"/>
            <a:r>
              <a:rPr lang="nl-BE" dirty="0">
                <a:latin typeface="Calibri" pitchFamily="34" charset="0"/>
              </a:rPr>
              <a:t>Externe dreiging</a:t>
            </a:r>
            <a:br>
              <a:rPr lang="nl-BE" dirty="0"/>
            </a:br>
            <a:r>
              <a:rPr lang="nl-BE" dirty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9.4 Groepscohesie in het team  </a:t>
            </a:r>
          </a:p>
        </p:txBody>
      </p:sp>
      <p:sp>
        <p:nvSpPr>
          <p:cNvPr id="215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7442E48-5869-4194-8E05-309B28A47239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12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1512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BE">
                <a:solidFill>
                  <a:schemeClr val="bg1"/>
                </a:solidFill>
                <a:latin typeface="Trebuchet MS" pitchFamily="34" charset="0"/>
              </a:rPr>
              <a:t>Gedrag in organisaties</a:t>
            </a:r>
            <a:endParaRPr lang="nl-BE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6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 sz="2400" dirty="0"/>
              <a:t>Cohesie </a:t>
            </a:r>
            <a:r>
              <a:rPr lang="nl-BE" sz="2400" dirty="0">
                <a:sym typeface="Wingdings" panose="05000000000000000000" pitchFamily="2" charset="2"/>
              </a:rPr>
              <a:t> Productiviteit</a:t>
            </a:r>
          </a:p>
          <a:p>
            <a:pPr eaLnBrk="1" hangingPunct="1">
              <a:buFont typeface="Verdana" pitchFamily="34" charset="0"/>
              <a:buNone/>
            </a:pPr>
            <a:endParaRPr lang="nl-BE" sz="2400" dirty="0">
              <a:sym typeface="Wingdings" panose="05000000000000000000" pitchFamily="2" charset="2"/>
            </a:endParaRPr>
          </a:p>
          <a:p>
            <a:pPr eaLnBrk="1" hangingPunct="1">
              <a:buFont typeface="Verdana" pitchFamily="34" charset="0"/>
              <a:buNone/>
            </a:pPr>
            <a:r>
              <a:rPr lang="nl-BE" sz="2400" dirty="0">
                <a:sym typeface="Wingdings" panose="05000000000000000000" pitchFamily="2" charset="2"/>
              </a:rPr>
              <a:t>			</a:t>
            </a:r>
            <a:r>
              <a:rPr lang="nl-BE" sz="6000" dirty="0">
                <a:solidFill>
                  <a:srgbClr val="00B050"/>
                </a:solidFill>
                <a:sym typeface="Wingdings" panose="05000000000000000000" pitchFamily="2" charset="2"/>
              </a:rPr>
              <a:t>?</a:t>
            </a:r>
          </a:p>
          <a:p>
            <a:pPr eaLnBrk="1" hangingPunct="1">
              <a:buFont typeface="Verdana" pitchFamily="34" charset="0"/>
              <a:buNone/>
            </a:pPr>
            <a:endParaRPr lang="nl-BE" sz="2400" dirty="0">
              <a:sym typeface="Wingdings" panose="05000000000000000000" pitchFamily="2" charset="2"/>
            </a:endParaRPr>
          </a:p>
          <a:p>
            <a:pPr eaLnBrk="1" hangingPunct="1">
              <a:buFont typeface="Verdana" pitchFamily="34" charset="0"/>
              <a:buNone/>
            </a:pPr>
            <a:r>
              <a:rPr lang="nl-BE" sz="2400" dirty="0">
                <a:sym typeface="Wingdings" panose="05000000000000000000" pitchFamily="2" charset="2"/>
              </a:rPr>
              <a:t>Productiviteit  Cohesie </a:t>
            </a:r>
          </a:p>
          <a:p>
            <a:pPr eaLnBrk="1" hangingPunct="1">
              <a:buFont typeface="Verdana" pitchFamily="34" charset="0"/>
              <a:buNone/>
            </a:pPr>
            <a:endParaRPr lang="nl-BE" sz="2400" dirty="0">
              <a:sym typeface="Wingdings" panose="05000000000000000000" pitchFamily="2" charset="2"/>
            </a:endParaRPr>
          </a:p>
          <a:p>
            <a:pPr eaLnBrk="1" hangingPunct="1">
              <a:buFont typeface="Verdana" pitchFamily="34" charset="0"/>
              <a:buNone/>
            </a:pPr>
            <a:r>
              <a:rPr lang="nl-BE" sz="2400" dirty="0">
                <a:sym typeface="Wingdings" panose="05000000000000000000" pitchFamily="2" charset="2"/>
              </a:rPr>
              <a:t>+ Sterker verband in kleine dan in grote groepen</a:t>
            </a:r>
          </a:p>
          <a:p>
            <a:pPr eaLnBrk="1" hangingPunct="1">
              <a:buFont typeface="Verdana" pitchFamily="34" charset="0"/>
              <a:buNone/>
            </a:pPr>
            <a:r>
              <a:rPr lang="nl-BE" sz="2400" dirty="0">
                <a:sym typeface="Wingdings" panose="05000000000000000000" pitchFamily="2" charset="2"/>
              </a:rPr>
              <a:t>+ Sterker verband in bestaande dan in artificiële groepen</a:t>
            </a:r>
          </a:p>
          <a:p>
            <a:pPr eaLnBrk="1" hangingPunct="1">
              <a:buFont typeface="Verdana" pitchFamily="34" charset="0"/>
              <a:buNone/>
            </a:pPr>
            <a:endParaRPr lang="nl-BE" sz="2400" dirty="0">
              <a:sym typeface="Wingdings" panose="05000000000000000000" pitchFamily="2" charset="2"/>
            </a:endParaRPr>
          </a:p>
          <a:p>
            <a:pPr eaLnBrk="1" hangingPunct="1">
              <a:buFont typeface="Verdana" pitchFamily="34" charset="0"/>
              <a:buNone/>
            </a:pPr>
            <a:br>
              <a:rPr lang="nl-BE" sz="2400" dirty="0"/>
            </a:br>
            <a:endParaRPr lang="nl-BE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defRPr/>
            </a:pPr>
            <a:r>
              <a:rPr lang="nl-BE" dirty="0"/>
              <a:t>9.4 </a:t>
            </a:r>
            <a:r>
              <a:rPr lang="nl-BE" cap="none" dirty="0"/>
              <a:t>Groepscohesie &amp; productie</a:t>
            </a:r>
            <a:endParaRPr lang="nl-BE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43180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0A7269-DC8B-4F94-BB37-8167645B1632}" type="slidenum">
              <a:rPr lang="nl-BE" smtClean="0">
                <a:solidFill>
                  <a:schemeClr val="bg1"/>
                </a:solidFill>
                <a:latin typeface="Trebuchet MS" pitchFamily="34" charset="0"/>
              </a:rPr>
              <a:pPr eaLnBrk="1" hangingPunct="1"/>
              <a:t>13</a:t>
            </a:fld>
            <a:endParaRPr lang="nl-BE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60C0B8E-A8E2-4D53-A861-6FD1AFE8A4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607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sz="2400" dirty="0"/>
              <a:t>Het effect van de cohesie op de productie is afhankelijk van de bestaande groepsnormen. Dus interactie effect</a:t>
            </a:r>
            <a:br>
              <a:rPr lang="nl-BE" sz="2400" dirty="0"/>
            </a:br>
            <a:endParaRPr lang="nl-BE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9.4 Groepscohesie 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43180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0A7269-DC8B-4F94-BB37-8167645B1632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14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6893" y="2636912"/>
            <a:ext cx="5793580" cy="424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3873549-D299-4CF2-B24F-7397E15B70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6076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/>
              <a:t>Emotionele groepscohesie</a:t>
            </a:r>
          </a:p>
          <a:p>
            <a:pPr lvl="1" eaLnBrk="1" hangingPunct="1"/>
            <a:r>
              <a:rPr lang="nl-BE"/>
              <a:t>groepsleden gaan graag met elkaar om en identificeren zich met de groep</a:t>
            </a:r>
          </a:p>
          <a:p>
            <a:pPr eaLnBrk="1" hangingPunct="1"/>
            <a:r>
              <a:rPr lang="nl-BE"/>
              <a:t>Instrumentele groepscohesie</a:t>
            </a:r>
          </a:p>
          <a:p>
            <a:pPr lvl="1" eaLnBrk="1" hangingPunct="1"/>
            <a:r>
              <a:rPr lang="nl-BE"/>
              <a:t>besef van wederzijdse afhankelijkheid om groepsdoelstellingen te behalen </a:t>
            </a:r>
            <a:r>
              <a:rPr lang="nl-BE">
                <a:latin typeface="Calibri" pitchFamily="34" charset="0"/>
              </a:rPr>
              <a:t>→ creëert gevoel van samenhorigheid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9.4 Groepscohesie 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3E0780-86B0-4274-B939-17EAD910762E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15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24582" name="Picture 6" descr="C:\Documents and Settings\Catherine.Schepers\Local Settings\Temporary Internet Files\Content.IE5\1O8VQUBQ\MP9004244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38613"/>
            <a:ext cx="37084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596070E-2675-4409-9CA4-24E41E02EA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403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5288" y="4005263"/>
            <a:ext cx="8424862" cy="9366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 sz="2400" dirty="0"/>
              <a:t>Belbin</a:t>
            </a:r>
          </a:p>
          <a:p>
            <a:pPr eaLnBrk="1" hangingPunct="1"/>
            <a:r>
              <a:rPr lang="nl-BE" sz="2400" dirty="0"/>
              <a:t>Deskundigheid van teamleden </a:t>
            </a:r>
            <a:r>
              <a:rPr lang="nl-BE" sz="2400" dirty="0">
                <a:latin typeface="Calibri" pitchFamily="34" charset="0"/>
              </a:rPr>
              <a:t>→niet noodzakelijk goede resultaten</a:t>
            </a:r>
            <a:endParaRPr lang="nl-BE" sz="2400" dirty="0"/>
          </a:p>
          <a:p>
            <a:pPr eaLnBrk="1" hangingPunct="1"/>
            <a:r>
              <a:rPr lang="nl-BE" sz="2400" dirty="0"/>
              <a:t>Evenwichtige verdeling van de rollen in een team </a:t>
            </a:r>
            <a:r>
              <a:rPr lang="nl-BE" sz="2400" dirty="0">
                <a:latin typeface="Calibri" pitchFamily="34" charset="0"/>
              </a:rPr>
              <a:t>→ rollen zijn complementair</a:t>
            </a:r>
          </a:p>
          <a:p>
            <a:pPr eaLnBrk="1" hangingPunct="1"/>
            <a:r>
              <a:rPr lang="nl-BE" sz="2400" dirty="0">
                <a:latin typeface="Calibri" pitchFamily="34" charset="0"/>
              </a:rPr>
              <a:t>9 rollen</a:t>
            </a:r>
            <a:endParaRPr lang="nl-BE" sz="2000" dirty="0">
              <a:latin typeface="Calibri" pitchFamily="34" charset="0"/>
            </a:endParaRPr>
          </a:p>
          <a:p>
            <a:pPr eaLnBrk="1" hangingPunct="1">
              <a:buFont typeface="Verdana" pitchFamily="34" charset="0"/>
              <a:buNone/>
            </a:pPr>
            <a:endParaRPr lang="nl-BE" sz="2000" dirty="0">
              <a:latin typeface="Calibri" pitchFamily="34" charset="0"/>
            </a:endParaRPr>
          </a:p>
          <a:p>
            <a:pPr eaLnBrk="1" hangingPunct="1">
              <a:buFont typeface="Verdana" pitchFamily="34" charset="0"/>
              <a:buNone/>
            </a:pPr>
            <a:endParaRPr lang="nl-BE" sz="20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Verdana" pitchFamily="34" charset="0"/>
              <a:buNone/>
            </a:pPr>
            <a:r>
              <a:rPr lang="nl-BE" sz="2000" dirty="0">
                <a:solidFill>
                  <a:schemeClr val="bg1"/>
                </a:solidFill>
                <a:latin typeface="Calibri" pitchFamily="34" charset="0"/>
              </a:rPr>
              <a:t>Een </a:t>
            </a:r>
            <a:r>
              <a:rPr lang="nl-BE" sz="2000" dirty="0" err="1">
                <a:solidFill>
                  <a:schemeClr val="bg1"/>
                </a:solidFill>
                <a:latin typeface="Calibri" pitchFamily="34" charset="0"/>
              </a:rPr>
              <a:t>teamrol</a:t>
            </a:r>
            <a:r>
              <a:rPr lang="nl-BE" sz="2000" dirty="0">
                <a:solidFill>
                  <a:schemeClr val="bg1"/>
                </a:solidFill>
                <a:latin typeface="Calibri" pitchFamily="34" charset="0"/>
              </a:rPr>
              <a:t> = een verzameling van gedragingen die een bijdrage leveren aan de effectiviteit v/e team</a:t>
            </a:r>
          </a:p>
          <a:p>
            <a:pPr eaLnBrk="1" hangingPunct="1"/>
            <a:endParaRPr lang="nl-BE" sz="2400" dirty="0"/>
          </a:p>
          <a:p>
            <a:pPr eaLnBrk="1" hangingPunct="1">
              <a:buFont typeface="Verdana" pitchFamily="34" charset="0"/>
              <a:buNone/>
            </a:pP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9.5 Teamrollen van Belbin  </a:t>
            </a:r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46EBE7-A416-4A34-AF8D-CA16CC8190C3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16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7CB849C-F1C1-490A-BD4D-D717A77600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7102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dirty="0"/>
              <a:t>Theorie van Belbin:</a:t>
            </a:r>
          </a:p>
          <a:p>
            <a:pPr lvl="1" eaLnBrk="1" hangingPunct="1"/>
            <a:r>
              <a:rPr lang="nl-BE" dirty="0"/>
              <a:t>Elk lid vervult een bepaalde rol</a:t>
            </a:r>
          </a:p>
          <a:p>
            <a:pPr lvl="1" eaLnBrk="1" hangingPunct="1"/>
            <a:r>
              <a:rPr lang="nl-BE" dirty="0"/>
              <a:t>Elk lid beschikt over één of enkele voor hem natuurlijke teamrollen</a:t>
            </a:r>
          </a:p>
          <a:p>
            <a:pPr lvl="1" eaLnBrk="1" hangingPunct="1"/>
            <a:r>
              <a:rPr lang="nl-BE" dirty="0"/>
              <a:t>Efficiënte teams hebben behoefte aan diversiteit van teamrollen, die mekaar wederzijds aanvullen.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9.5 Teamrollen van Belbin 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B6D742-B352-4BBB-9184-A645B0183B6F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17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9CED22A-DB0C-4793-9520-56E4913235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2370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 sz="2800" dirty="0"/>
              <a:t>Effectief team heeft tevreden klanten en de leden willen bij het team blijven. Kenmerken</a:t>
            </a:r>
            <a:r>
              <a:rPr lang="nl-BE" dirty="0"/>
              <a:t>:</a:t>
            </a:r>
            <a:br>
              <a:rPr lang="nl-BE" dirty="0"/>
            </a:br>
            <a:r>
              <a:rPr lang="nl-BE" dirty="0"/>
              <a:t>- heldere doelen; </a:t>
            </a:r>
            <a:br>
              <a:rPr lang="nl-BE" dirty="0"/>
            </a:br>
            <a:r>
              <a:rPr lang="nl-BE" dirty="0"/>
              <a:t>- relevante vaardigheden; </a:t>
            </a:r>
            <a:br>
              <a:rPr lang="nl-BE" dirty="0"/>
            </a:br>
            <a:r>
              <a:rPr lang="nl-BE" dirty="0"/>
              <a:t>- onderling vertrouwen; </a:t>
            </a:r>
            <a:br>
              <a:rPr lang="nl-BE" dirty="0"/>
            </a:br>
            <a:r>
              <a:rPr lang="nl-BE" dirty="0"/>
              <a:t>- eensgezindheid; </a:t>
            </a:r>
            <a:br>
              <a:rPr lang="nl-BE" dirty="0"/>
            </a:br>
            <a:r>
              <a:rPr lang="nl-BE" dirty="0"/>
              <a:t>- goede communicatie; </a:t>
            </a:r>
            <a:br>
              <a:rPr lang="nl-BE" dirty="0"/>
            </a:br>
            <a:r>
              <a:rPr lang="nl-BE" dirty="0"/>
              <a:t>- goede onderhandelingsvaardigheden; </a:t>
            </a:r>
            <a:br>
              <a:rPr lang="nl-BE" dirty="0"/>
            </a:br>
            <a:r>
              <a:rPr lang="nl-BE" dirty="0"/>
              <a:t>- geschikt leiderschap; </a:t>
            </a:r>
            <a:br>
              <a:rPr lang="nl-BE" dirty="0"/>
            </a:br>
            <a:r>
              <a:rPr lang="nl-BE" dirty="0"/>
              <a:t>- interne en externe ondersteuning. </a:t>
            </a:r>
            <a:endParaRPr lang="nl-BE" dirty="0">
              <a:hlinkClick r:id="rId3"/>
            </a:endParaRPr>
          </a:p>
          <a:p>
            <a:pPr marL="355600" lvl="1" indent="0" eaLnBrk="1" hangingPunct="1">
              <a:buNone/>
            </a:pPr>
            <a:r>
              <a:rPr lang="nl-BE" dirty="0">
                <a:hlinkClick r:id="rId3"/>
              </a:rPr>
              <a:t>https://www.youtube.com/watch?v=v2PaZ8Nl2T4</a:t>
            </a:r>
            <a:endParaRPr lang="nl-BE" dirty="0"/>
          </a:p>
          <a:p>
            <a:pPr marL="355600" lvl="1" indent="0" eaLnBrk="1" hangingPunct="1"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3200" dirty="0"/>
              <a:t>9.6 Hoe ontstaan effectieve teams? 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4E5D92-70E1-4DEF-9A75-D81A1B7673F1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18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C4C4665-96B2-4E57-96C7-4B5F587779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995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9.7 Teambuilding</a:t>
            </a:r>
          </a:p>
        </p:txBody>
      </p:sp>
      <p:sp>
        <p:nvSpPr>
          <p:cNvPr id="28675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7CE593-A9CB-4C7D-A6EF-45FBD70766BA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19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28677" name="Tijdelijke aanduiding voor inhoud 5" descr="C:\Users\Gebruiker\AppData\Local\Temp\Motivatie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196975"/>
            <a:ext cx="3971925" cy="4733925"/>
          </a:xfr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8A8F084-D734-48BD-9E48-CA18410E29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134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652963"/>
          </a:xfrm>
        </p:spPr>
        <p:txBody>
          <a:bodyPr>
            <a:normAutofit lnSpcReduction="10000"/>
          </a:bodyPr>
          <a:lstStyle/>
          <a:p>
            <a:r>
              <a:rPr lang="nl-BE" sz="1800" dirty="0"/>
              <a:t>Hoe populair zijn teams? </a:t>
            </a:r>
          </a:p>
          <a:p>
            <a:r>
              <a:rPr lang="nl-BE" sz="1800" dirty="0"/>
              <a:t>Wat is een team? </a:t>
            </a:r>
          </a:p>
          <a:p>
            <a:r>
              <a:rPr lang="nl-BE" sz="1800" dirty="0"/>
              <a:t>Welke typen van teams bestaan er? </a:t>
            </a:r>
          </a:p>
          <a:p>
            <a:pPr lvl="1"/>
            <a:r>
              <a:rPr lang="nl-BE" sz="1600" dirty="0"/>
              <a:t>Adviserende teams</a:t>
            </a:r>
          </a:p>
          <a:p>
            <a:pPr lvl="1"/>
            <a:r>
              <a:rPr lang="nl-BE" sz="1600" dirty="0"/>
              <a:t>Zelfsturende teams</a:t>
            </a:r>
          </a:p>
          <a:p>
            <a:pPr lvl="1"/>
            <a:r>
              <a:rPr lang="nl-BE" sz="1600" dirty="0"/>
              <a:t>Projectteams</a:t>
            </a:r>
          </a:p>
          <a:p>
            <a:pPr lvl="1"/>
            <a:r>
              <a:rPr lang="nl-BE" sz="1600" dirty="0"/>
              <a:t>Actieteams</a:t>
            </a:r>
          </a:p>
          <a:p>
            <a:pPr lvl="1"/>
            <a:r>
              <a:rPr lang="nl-BE" sz="1600" dirty="0"/>
              <a:t>Virtuele teams</a:t>
            </a:r>
          </a:p>
          <a:p>
            <a:r>
              <a:rPr lang="nl-BE" sz="1800" dirty="0"/>
              <a:t>Groepscohesie in een team</a:t>
            </a:r>
          </a:p>
          <a:p>
            <a:r>
              <a:rPr lang="nl-BE" sz="1800" dirty="0"/>
              <a:t>Teamrollen van Belbin</a:t>
            </a:r>
          </a:p>
          <a:p>
            <a:r>
              <a:rPr lang="nl-BE" sz="1800" dirty="0"/>
              <a:t>Hoe ontstaan effectieve teams</a:t>
            </a:r>
          </a:p>
          <a:p>
            <a:r>
              <a:rPr lang="nl-BE" sz="1800" dirty="0"/>
              <a:t>Teambuilding</a:t>
            </a:r>
          </a:p>
          <a:p>
            <a:r>
              <a:rPr lang="nl-BE" sz="1800" dirty="0"/>
              <a:t>Doen teams het dan altijd beter dan individuen? </a:t>
            </a:r>
            <a:endParaRPr lang="en-US" sz="1800" dirty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nl-BE" cap="none"/>
              <a:t>OVERZICHT</a:t>
            </a:r>
            <a:endParaRPr lang="en-US" cap="none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9D2847-D601-4F53-A712-0673EE6D4589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59119E1-9E94-4CF6-B198-DC09B538E8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A3C3A2-820B-41AE-8685-FEE07F1F5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340768"/>
            <a:ext cx="2892030" cy="378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97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fontScale="92500"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 dirty="0"/>
              <a:t>Bedoeling: </a:t>
            </a:r>
          </a:p>
          <a:p>
            <a:pPr eaLnBrk="1" hangingPunct="1">
              <a:buFont typeface="Verdana" pitchFamily="34" charset="0"/>
              <a:buNone/>
            </a:pPr>
            <a:r>
              <a:rPr lang="nl-BE" dirty="0"/>
              <a:t>intern functioneren van teams te verbeteren.</a:t>
            </a:r>
          </a:p>
          <a:p>
            <a:pPr lvl="1" eaLnBrk="1" hangingPunct="1"/>
            <a:r>
              <a:rPr lang="nl-BE" dirty="0"/>
              <a:t>ervaringsgericht leren staat centraal</a:t>
            </a:r>
          </a:p>
          <a:p>
            <a:pPr lvl="1" eaLnBrk="1" hangingPunct="1"/>
            <a:r>
              <a:rPr lang="nl-BE" dirty="0"/>
              <a:t>bij voorkeur op locatie</a:t>
            </a:r>
          </a:p>
          <a:p>
            <a:pPr>
              <a:buNone/>
            </a:pPr>
            <a:r>
              <a:rPr lang="nl-BE" dirty="0">
                <a:hlinkClick r:id="rId3"/>
              </a:rPr>
              <a:t>https://www.youtube.com/watch?v=62rrOHbBhEw</a:t>
            </a:r>
            <a:endParaRPr lang="nl-BE" dirty="0"/>
          </a:p>
          <a:p>
            <a:pPr>
              <a:buNone/>
            </a:pPr>
            <a:endParaRPr lang="nl-BE" dirty="0"/>
          </a:p>
          <a:p>
            <a:pPr eaLnBrk="1" hangingPunct="1">
              <a:buFont typeface="Verdana" pitchFamily="34" charset="0"/>
              <a:buNone/>
            </a:pPr>
            <a:endParaRPr lang="nl-BE" dirty="0"/>
          </a:p>
          <a:p>
            <a:pPr eaLnBrk="1" hangingPunct="1">
              <a:buFont typeface="Verdana" pitchFamily="34" charset="0"/>
              <a:buNone/>
            </a:pPr>
            <a:r>
              <a:rPr lang="nl-BE" dirty="0">
                <a:sym typeface="Wingdings" pitchFamily="2" charset="2"/>
              </a:rPr>
              <a:t> </a:t>
            </a:r>
            <a:r>
              <a:rPr lang="nl-BE" dirty="0"/>
              <a:t>te komen tot </a:t>
            </a:r>
          </a:p>
          <a:p>
            <a:pPr eaLnBrk="1" hangingPunct="1">
              <a:buFont typeface="Verdana" pitchFamily="34" charset="0"/>
              <a:buNone/>
            </a:pPr>
            <a:r>
              <a:rPr lang="nl-BE" dirty="0"/>
              <a:t>‘high performance team’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9.7 Teambuilding</a:t>
            </a:r>
          </a:p>
        </p:txBody>
      </p:sp>
      <p:sp>
        <p:nvSpPr>
          <p:cNvPr id="29701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79512" y="6093296"/>
            <a:ext cx="50405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DBF121-251D-45B6-ABC1-A33EAB427642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20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29702" name="Tijdelijke aanduiding voor inhoud 7" descr="teambuild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025487"/>
            <a:ext cx="3779912" cy="28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B81EAC7-209A-4326-8D42-39C950196C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9839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/>
              <a:t>Het antwoord is genuanceerd </a:t>
            </a:r>
            <a:r>
              <a:rPr lang="nl-BE">
                <a:latin typeface="Calibri" pitchFamily="34" charset="0"/>
              </a:rPr>
              <a:t>→</a:t>
            </a:r>
            <a:r>
              <a:rPr lang="nl-BE"/>
              <a:t> </a:t>
            </a:r>
          </a:p>
          <a:p>
            <a:pPr lvl="1" eaLnBrk="1" hangingPunct="1"/>
            <a:r>
              <a:rPr lang="nl-BE"/>
              <a:t>indien de oplossing eenduidig is kan de taak beter aan een individu toevertrouwd worden</a:t>
            </a:r>
          </a:p>
          <a:p>
            <a:pPr lvl="1" eaLnBrk="1" hangingPunct="1"/>
            <a:r>
              <a:rPr lang="nl-BE"/>
              <a:t>indien niet duidelijk is welk de optimale oplossing is, kan het probleem beter aan een team toevertrouwd worden </a:t>
            </a:r>
            <a:r>
              <a:rPr lang="nl-BE" sz="2000"/>
              <a:t>(bv. ontwikkeling van een nieuw model auto)</a:t>
            </a:r>
            <a:endParaRPr lang="nl-BE"/>
          </a:p>
          <a:p>
            <a:pPr lvl="2" eaLnBrk="1" hangingPunct="1"/>
            <a:r>
              <a:rPr lang="nl-BE"/>
              <a:t>In groep meer kennis en competenties</a:t>
            </a:r>
          </a:p>
          <a:p>
            <a:pPr lvl="2" eaLnBrk="1" hangingPunct="1"/>
            <a:r>
              <a:rPr lang="nl-BE"/>
              <a:t>Nieuwe ideeën</a:t>
            </a:r>
          </a:p>
          <a:p>
            <a:pPr lvl="2" eaLnBrk="1" hangingPunct="1"/>
            <a:r>
              <a:rPr lang="nl-BE"/>
              <a:t>Kritische voorstellen formuleren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3200" dirty="0"/>
              <a:t>9.8 Doen teams het altijd beter dan individuen? </a:t>
            </a:r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063F4C-DB63-4D71-AC32-773BCF5D5DAC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21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F6C4C51-50C2-4156-B04B-079198DED4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9563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EB9C0-1A87-4AA5-01FC-A10CB673D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>
            <a:extLst>
              <a:ext uri="{FF2B5EF4-FFF2-40B4-BE49-F238E27FC236}">
                <a16:creationId xmlns:a16="http://schemas.microsoft.com/office/drawing/2014/main" id="{5E72057C-B5EB-6805-C889-AEEAA9112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dirty="0"/>
              <a:t>Na de studie van dit hoofdstuk ben je </a:t>
            </a:r>
            <a:br>
              <a:rPr lang="nl-BE" dirty="0"/>
            </a:br>
            <a:r>
              <a:rPr lang="nl-BE" dirty="0"/>
              <a:t>in staat: </a:t>
            </a:r>
          </a:p>
          <a:p>
            <a:pPr lvl="1" eaLnBrk="1" hangingPunct="1"/>
            <a:r>
              <a:rPr lang="nl-BE" dirty="0"/>
              <a:t>een omschrijving te geven van het </a:t>
            </a:r>
            <a:br>
              <a:rPr lang="nl-BE" dirty="0"/>
            </a:br>
            <a:r>
              <a:rPr lang="nl-BE" dirty="0"/>
              <a:t>begrip team</a:t>
            </a:r>
          </a:p>
          <a:p>
            <a:pPr lvl="1" eaLnBrk="1" hangingPunct="1"/>
            <a:r>
              <a:rPr lang="nl-BE" dirty="0"/>
              <a:t>een bespreking te geven van de diverse typen teams</a:t>
            </a:r>
          </a:p>
          <a:p>
            <a:pPr lvl="1" eaLnBrk="1" hangingPunct="1"/>
            <a:r>
              <a:rPr lang="nl-BE" dirty="0"/>
              <a:t>een kritiek te formuleren op deze indeling in teams</a:t>
            </a:r>
          </a:p>
          <a:p>
            <a:pPr lvl="1" eaLnBrk="1" hangingPunct="1"/>
            <a:r>
              <a:rPr lang="nl-BE" dirty="0"/>
              <a:t>een vergelijking te maken tussen de eigenschappen van een team en een werkgroep;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E9B0F9-A917-4EA6-9CA6-5C19B4FD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Doelstellingen 1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0A9466B6-D49A-0631-3903-47810A2BCD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79512" y="6158493"/>
            <a:ext cx="576064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53F52F-F76C-4880-B9C3-2210AB227724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22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AE86AB5-F22C-E729-7D19-8AA34DC34A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E3E016E-6711-DBE9-33EC-8A663E84F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768" y="32115"/>
            <a:ext cx="2088232" cy="27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1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04260-42DA-2E27-2A54-C52146066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D101B-D636-ECB3-3D86-26003CA58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Font typeface="Verdana" pitchFamily="34" charset="0"/>
              <a:buNone/>
              <a:defRPr/>
            </a:pPr>
            <a:r>
              <a:rPr lang="nl-BE" dirty="0"/>
              <a:t>Na de studie van dit hoofdstuk ben je </a:t>
            </a:r>
            <a:br>
              <a:rPr lang="nl-BE" dirty="0"/>
            </a:br>
            <a:r>
              <a:rPr lang="nl-BE" dirty="0"/>
              <a:t>in staat:</a:t>
            </a:r>
          </a:p>
          <a:p>
            <a:pPr lvl="1" eaLnBrk="1" fontAlgn="auto" hangingPunct="1">
              <a:defRPr/>
            </a:pPr>
            <a:r>
              <a:rPr lang="nl-BE" dirty="0"/>
              <a:t>de samenhang tussen groepscohesie </a:t>
            </a:r>
            <a:br>
              <a:rPr lang="nl-BE" dirty="0"/>
            </a:br>
            <a:r>
              <a:rPr lang="nl-BE" dirty="0"/>
              <a:t>en productiviteit te bespreken</a:t>
            </a:r>
          </a:p>
          <a:p>
            <a:pPr lvl="1" eaLnBrk="1" fontAlgn="auto" hangingPunct="1">
              <a:defRPr/>
            </a:pPr>
            <a:r>
              <a:rPr lang="nl-BE" dirty="0"/>
              <a:t>de teamrollen van </a:t>
            </a:r>
            <a:r>
              <a:rPr lang="nl-BE" dirty="0" err="1"/>
              <a:t>Belbin</a:t>
            </a:r>
            <a:r>
              <a:rPr lang="nl-BE" dirty="0"/>
              <a:t> van commentaar te voorzien</a:t>
            </a:r>
          </a:p>
          <a:p>
            <a:pPr lvl="1" eaLnBrk="1" fontAlgn="auto" hangingPunct="1">
              <a:defRPr/>
            </a:pPr>
            <a:r>
              <a:rPr lang="nl-BE" dirty="0"/>
              <a:t>te omschrijven wanneer we van een effectief team spreken</a:t>
            </a:r>
          </a:p>
          <a:p>
            <a:pPr lvl="1" eaLnBrk="1" fontAlgn="auto" hangingPunct="1">
              <a:defRPr/>
            </a:pPr>
            <a:r>
              <a:rPr lang="nl-BE" dirty="0"/>
              <a:t>enkele elementen te bespreken die een rol spelen om een effectief te ontwikkelen</a:t>
            </a:r>
          </a:p>
          <a:p>
            <a:pPr lvl="1" eaLnBrk="1" fontAlgn="auto" hangingPunct="1">
              <a:defRPr/>
            </a:pPr>
            <a:r>
              <a:rPr lang="nl-BE" dirty="0"/>
              <a:t>de mogelijkheden en beperkingen van teambuilding aan te geven.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4FC2DD-5BAE-FB14-1F86-BCA8B15B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Doelstellingen 2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EFD4B83-69BB-F775-584C-95514BEDD9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FC53EC-4FF5-4FB3-90A8-79819272D050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23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74CB28-3B7B-1031-FF0C-5AA095D374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0632661-BD3F-ACB4-4DAA-D7F4A93D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16632"/>
            <a:ext cx="2088232" cy="27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72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928938"/>
            <a:ext cx="9144000" cy="2643187"/>
          </a:xfrm>
        </p:spPr>
        <p:txBody>
          <a:bodyPr rtlCol="0"/>
          <a:lstStyle/>
          <a:p>
            <a:pPr eaLnBrk="1" fontAlgn="auto" hangingPunct="1">
              <a:defRPr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89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Hoofdstuk IX</a:t>
            </a:r>
            <a:br>
              <a:rPr lang="nl-BE" dirty="0"/>
            </a:br>
            <a:r>
              <a:rPr lang="nl-BE" dirty="0"/>
              <a:t>Teams In organisaties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F0067E-64A7-4290-8CF9-AD34C7AA13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24</a:t>
            </a:fld>
            <a:endParaRPr lang="nl-BE" dirty="0"/>
          </a:p>
        </p:txBody>
      </p:sp>
      <p:pic>
        <p:nvPicPr>
          <p:cNvPr id="7" name="Picture 2" descr="Gedrag in organisaties">
            <a:extLst>
              <a:ext uri="{FF2B5EF4-FFF2-40B4-BE49-F238E27FC236}">
                <a16:creationId xmlns:a16="http://schemas.microsoft.com/office/drawing/2014/main" id="{3F8E1BE1-45FE-499F-91BC-2D181CB0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50951"/>
            <a:ext cx="2123728" cy="3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2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 rtlCol="0">
            <a:normAutofit lnSpcReduction="10000"/>
          </a:bodyPr>
          <a:lstStyle/>
          <a:p>
            <a:pPr>
              <a:buNone/>
              <a:defRPr/>
            </a:pPr>
            <a:r>
              <a:rPr lang="nl-BE" sz="2600" dirty="0"/>
              <a:t>Teams ontstonden in 2</a:t>
            </a:r>
            <a:r>
              <a:rPr lang="nl-BE" sz="2600" baseline="30000" dirty="0"/>
              <a:t>e</a:t>
            </a:r>
            <a:r>
              <a:rPr lang="nl-BE" sz="2600" dirty="0"/>
              <a:t> helft 20</a:t>
            </a:r>
            <a:r>
              <a:rPr lang="nl-BE" sz="2600" baseline="30000" dirty="0"/>
              <a:t>e</a:t>
            </a:r>
            <a:r>
              <a:rPr lang="nl-BE" sz="2600" dirty="0"/>
              <a:t> eeuw, deels uit economische noodzaak</a:t>
            </a:r>
          </a:p>
          <a:p>
            <a:pPr>
              <a:buNone/>
              <a:defRPr/>
            </a:pPr>
            <a:endParaRPr lang="nl-BE" sz="2600" dirty="0"/>
          </a:p>
          <a:p>
            <a:pPr>
              <a:buNone/>
              <a:defRPr/>
            </a:pPr>
            <a:r>
              <a:rPr lang="nl-BE" sz="2600" dirty="0"/>
              <a:t>Voordelen:</a:t>
            </a:r>
          </a:p>
          <a:p>
            <a:pPr lvl="1">
              <a:defRPr/>
            </a:pPr>
            <a:r>
              <a:rPr lang="nl-BE" dirty="0"/>
              <a:t>Kostenbesparing</a:t>
            </a:r>
          </a:p>
          <a:p>
            <a:pPr lvl="1">
              <a:defRPr/>
            </a:pPr>
            <a:r>
              <a:rPr lang="nl-BE" dirty="0"/>
              <a:t>Medewerkers kunnen leren van elkaar</a:t>
            </a:r>
          </a:p>
          <a:p>
            <a:pPr lvl="1">
              <a:defRPr/>
            </a:pPr>
            <a:r>
              <a:rPr lang="nl-BE" dirty="0"/>
              <a:t>Snelle aanpassing aan veranderingen</a:t>
            </a:r>
          </a:p>
          <a:p>
            <a:pPr lvl="1">
              <a:defRPr/>
            </a:pPr>
            <a:r>
              <a:rPr lang="nl-BE" dirty="0"/>
              <a:t>Innovaties</a:t>
            </a:r>
            <a:br>
              <a:rPr lang="nl-BE" dirty="0"/>
            </a:br>
            <a:br>
              <a:rPr lang="nl-BE" dirty="0"/>
            </a:br>
            <a:r>
              <a:rPr lang="nl-BE" dirty="0"/>
              <a:t>Hoe kunnen teams functioneren voor Steve Jobs?: </a:t>
            </a:r>
            <a:br>
              <a:rPr lang="nl-BE" dirty="0"/>
            </a:br>
            <a:r>
              <a:rPr lang="nl-BE" dirty="0"/>
              <a:t> </a:t>
            </a:r>
            <a:r>
              <a:rPr lang="nl-BE" dirty="0">
                <a:hlinkClick r:id="rId3"/>
              </a:rPr>
              <a:t>https://www.youtube.com/watch?v=f60dheI4ARg</a:t>
            </a:r>
            <a:endParaRPr lang="nl-BE" dirty="0"/>
          </a:p>
          <a:p>
            <a:pPr lvl="1">
              <a:buNone/>
              <a:defRPr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9.1 Hoe populair zijn  teams? 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8D2659-3CF9-4590-B1E6-C09E7EAC9BEA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1BFC22-5218-415F-8C37-83B2CC4060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980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 dirty="0"/>
              <a:t>Groepen die 4</a:t>
            </a:r>
            <a:r>
              <a:rPr lang="nl-BE" baseline="30000" dirty="0"/>
              <a:t>de</a:t>
            </a:r>
            <a:r>
              <a:rPr lang="nl-BE" dirty="0"/>
              <a:t> fase (prestatiefase) van groepsontwikkeling doormaken</a:t>
            </a:r>
          </a:p>
          <a:p>
            <a:pPr eaLnBrk="1" hangingPunct="1"/>
            <a:r>
              <a:rPr lang="nl-BE" dirty="0"/>
              <a:t>Resultaat v/h samenwerken in team &gt; dan de optelsom v/d individuele prestaties</a:t>
            </a:r>
          </a:p>
          <a:p>
            <a:pPr eaLnBrk="1" hangingPunct="1"/>
            <a:r>
              <a:rPr lang="nl-BE" dirty="0"/>
              <a:t>De groep Portland 	</a:t>
            </a:r>
            <a:br>
              <a:rPr lang="nl-BE" dirty="0"/>
            </a:br>
            <a:r>
              <a:rPr lang="nl-BE" dirty="0"/>
              <a:t>tijdens de prestatie</a:t>
            </a:r>
            <a:br>
              <a:rPr lang="nl-BE" dirty="0"/>
            </a:br>
            <a:r>
              <a:rPr lang="nl-BE" dirty="0"/>
              <a:t>fase.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9.2 Wat is een team?  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398DF7-1F3D-49FE-8155-F3ACE91D85FE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4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9997971-1C57-4847-B196-CF1EF40C19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6" name="Tijdelijke aanduiding voor inhoud 6" descr="Afbeelding met concert, muziekinstrument, optreden, entertainment&#10;&#10;Door AI gegenereerde inhoud is mogelijk onjuist.">
            <a:extLst>
              <a:ext uri="{FF2B5EF4-FFF2-40B4-BE49-F238E27FC236}">
                <a16:creationId xmlns:a16="http://schemas.microsoft.com/office/drawing/2014/main" id="{E1CD3004-701C-798D-3989-B69BD8E86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14" y="3124776"/>
            <a:ext cx="4931656" cy="36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0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sz="2400" b="1" dirty="0"/>
              <a:t>Succesvol team wanneer leden van een kleine groep:</a:t>
            </a:r>
          </a:p>
          <a:p>
            <a:pPr lvl="1" eaLnBrk="1" hangingPunct="1"/>
            <a:r>
              <a:rPr lang="nl-BE" sz="2000" dirty="0"/>
              <a:t>zich bewust zijn van onderlinge afhankelijkheid</a:t>
            </a:r>
          </a:p>
          <a:p>
            <a:pPr lvl="1" eaLnBrk="1" hangingPunct="1"/>
            <a:r>
              <a:rPr lang="nl-BE" sz="2000" dirty="0"/>
              <a:t>met elkaar intensief contact hebben</a:t>
            </a:r>
          </a:p>
          <a:p>
            <a:pPr lvl="1" eaLnBrk="1" hangingPunct="1"/>
            <a:r>
              <a:rPr lang="nl-BE" sz="2000" dirty="0"/>
              <a:t>besef hebben van wie wel en wie niet lid is</a:t>
            </a:r>
          </a:p>
          <a:p>
            <a:pPr lvl="1" eaLnBrk="1" hangingPunct="1"/>
            <a:r>
              <a:rPr lang="nl-BE" sz="2000" dirty="0"/>
              <a:t>specifieke complementaire functies en rollen vervullen</a:t>
            </a:r>
          </a:p>
          <a:p>
            <a:pPr lvl="1" eaLnBrk="1" hangingPunct="1"/>
            <a:r>
              <a:rPr lang="nl-BE" sz="2000" dirty="0"/>
              <a:t>gedurende een bepaalde tijd lid zijn van het team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nl-BE" dirty="0">
                <a:sym typeface="Wingdings" pitchFamily="2" charset="2"/>
              </a:rPr>
              <a:t> Voorbeeld van een team: </a:t>
            </a:r>
            <a:r>
              <a:rPr lang="nl-BE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9.2 Wat is een team?  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A149900-BB3F-44DB-83B1-AA9039A8EF25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5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9999F9-F63B-44D8-AC0A-65B80F727A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5364088" cy="27089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B2D435B-458A-44EE-942D-33750D078B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664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 sz="2400" dirty="0"/>
              <a:t>Adviserende teams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 sz="2400" dirty="0"/>
              <a:t>Zelfsturende teams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 sz="2400" dirty="0"/>
              <a:t>Projectteams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 sz="2400" dirty="0"/>
              <a:t>Actieteams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nl-BE" sz="2400" dirty="0"/>
              <a:t>Virtuele teams</a:t>
            </a:r>
            <a:br>
              <a:rPr lang="nl-BE" dirty="0"/>
            </a:br>
            <a:endParaRPr lang="nl-BE" dirty="0"/>
          </a:p>
          <a:p>
            <a:pPr marL="514350" indent="-514350" eaLnBrk="1" hangingPunct="1">
              <a:buFont typeface="Verdana" pitchFamily="34" charset="0"/>
              <a:buNone/>
            </a:pPr>
            <a:r>
              <a:rPr lang="nl-BE" sz="2400" dirty="0"/>
              <a:t>LET OP! Beperkingen</a:t>
            </a:r>
          </a:p>
          <a:p>
            <a:pPr marL="914400" lvl="1" indent="-514350" eaLnBrk="1" hangingPunct="1"/>
            <a:r>
              <a:rPr lang="nl-BE" sz="1900" dirty="0"/>
              <a:t>Teams kunnen kenmerken hebben van diverse typen</a:t>
            </a:r>
          </a:p>
          <a:p>
            <a:pPr marL="914400" lvl="1" indent="-514350" eaLnBrk="1" hangingPunct="1"/>
            <a:r>
              <a:rPr lang="nl-BE" sz="1900" dirty="0"/>
              <a:t>Of kunnen evolueren van het ene type naar het andere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3200" dirty="0"/>
              <a:t>9.3 Welke typen van teams bestaan er?  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4279D7-720E-4CE4-8249-5D5BDBFD106F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6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17A7DBA-0AE0-49FD-ABA3-2F1A925821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2006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 dirty="0"/>
              <a:t>Adviserende teams</a:t>
            </a:r>
          </a:p>
          <a:p>
            <a:pPr lvl="1" eaLnBrk="1" hangingPunct="1"/>
            <a:r>
              <a:rPr lang="nl-BE" dirty="0"/>
              <a:t>Informatie verzamelen</a:t>
            </a:r>
          </a:p>
          <a:p>
            <a:pPr lvl="1" eaLnBrk="1" hangingPunct="1"/>
            <a:r>
              <a:rPr lang="nl-BE" dirty="0"/>
              <a:t>Advies geven</a:t>
            </a:r>
          </a:p>
          <a:p>
            <a:pPr lvl="1" eaLnBrk="1" hangingPunct="1"/>
            <a:r>
              <a:rPr lang="nl-BE" dirty="0"/>
              <a:t>Geen bevoegdheid voor het nemen van beslissingen</a:t>
            </a:r>
          </a:p>
          <a:p>
            <a:pPr lvl="1" eaLnBrk="1" hangingPunct="1"/>
            <a:r>
              <a:rPr lang="nl-BE" dirty="0"/>
              <a:t>Output: voorstellen, suggesties, …</a:t>
            </a:r>
          </a:p>
          <a:p>
            <a:pPr lvl="1" eaLnBrk="1" hangingPunct="1"/>
            <a:r>
              <a:rPr lang="nl-BE" dirty="0" err="1"/>
              <a:t>Bvb</a:t>
            </a:r>
            <a:r>
              <a:rPr lang="nl-BE" dirty="0"/>
              <a:t>. Team van virologen geven advies aan de overheid</a:t>
            </a:r>
          </a:p>
          <a:p>
            <a:pPr lvl="1" eaLnBrk="1" hangingPunct="1"/>
            <a:r>
              <a:rPr lang="nl-BE" dirty="0">
                <a:sym typeface="Wingdings" pitchFamily="2" charset="2"/>
              </a:rPr>
              <a:t> </a:t>
            </a:r>
            <a:r>
              <a:rPr lang="nl-BE" i="1" dirty="0">
                <a:sym typeface="Wingdings" pitchFamily="2" charset="2"/>
              </a:rPr>
              <a:t>managementteams </a:t>
            </a:r>
            <a:endParaRPr lang="en-US" i="1" dirty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nl-BE" sz="3200" cap="none" dirty="0"/>
              <a:t>9.3 WELKE TYPEN VAN TEAMS BESTAAN ER? </a:t>
            </a:r>
            <a:endParaRPr lang="en-US" sz="3200" cap="none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3E8E61-450D-46B5-AA1D-E153C5938D38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7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F8CA2B0-5666-48E5-AA4F-95FFCE8FD2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556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BE" sz="2400" dirty="0"/>
              <a:t>Zelfsturende teams </a:t>
            </a:r>
            <a:r>
              <a:rPr lang="nl-BE" sz="1800" dirty="0"/>
              <a:t>(bv. autoassemblage) </a:t>
            </a:r>
            <a:endParaRPr lang="nl-BE" sz="2400" dirty="0"/>
          </a:p>
          <a:p>
            <a:pPr lvl="1" eaLnBrk="1" hangingPunct="1"/>
            <a:r>
              <a:rPr lang="nl-BE" sz="2000" dirty="0"/>
              <a:t>Hebben gezamenlijke bevoegdheid om beslissingen te nemen over</a:t>
            </a:r>
          </a:p>
          <a:p>
            <a:pPr lvl="2" eaLnBrk="1" hangingPunct="1"/>
            <a:r>
              <a:rPr lang="nl-BE" sz="1800" dirty="0"/>
              <a:t>Het werk</a:t>
            </a:r>
          </a:p>
          <a:p>
            <a:pPr lvl="2" eaLnBrk="1" hangingPunct="1"/>
            <a:r>
              <a:rPr lang="nl-BE" sz="1800" dirty="0"/>
              <a:t>Planning</a:t>
            </a:r>
          </a:p>
          <a:p>
            <a:pPr lvl="2" eaLnBrk="1" hangingPunct="1"/>
            <a:r>
              <a:rPr lang="nl-BE" sz="1800" dirty="0"/>
              <a:t>Tempo</a:t>
            </a:r>
          </a:p>
          <a:p>
            <a:pPr lvl="2" eaLnBrk="1" hangingPunct="1"/>
            <a:r>
              <a:rPr lang="nl-BE" sz="1800" dirty="0"/>
              <a:t>Kwaliteitszorg</a:t>
            </a:r>
          </a:p>
          <a:p>
            <a:pPr lvl="1" eaLnBrk="1" hangingPunct="1"/>
            <a:r>
              <a:rPr lang="nl-BE" sz="2000" dirty="0"/>
              <a:t>Teamleden zijn breed inzetbaar</a:t>
            </a:r>
          </a:p>
          <a:p>
            <a:pPr lvl="1" eaLnBrk="1" hangingPunct="1"/>
            <a:r>
              <a:rPr lang="nl-BE" sz="2000" dirty="0"/>
              <a:t>Technische competenties + sociale vaardigheden </a:t>
            </a:r>
          </a:p>
          <a:p>
            <a:pPr lvl="1" eaLnBrk="1" hangingPunct="1"/>
            <a:r>
              <a:rPr lang="nl-BE" sz="2000" dirty="0"/>
              <a:t>Toezicht ↓ en wordt zelfs opgeheven</a:t>
            </a:r>
          </a:p>
          <a:p>
            <a:pPr lvl="1" eaLnBrk="1" hangingPunct="1"/>
            <a:r>
              <a:rPr lang="nl-BE" sz="2000" dirty="0"/>
              <a:t>Leden kiezen elkaar</a:t>
            </a:r>
          </a:p>
          <a:p>
            <a:pPr lvl="1" eaLnBrk="1" hangingPunct="1"/>
            <a:r>
              <a:rPr lang="nl-BE" sz="2000" dirty="0"/>
              <a:t>Leden evalueren elkaar </a:t>
            </a:r>
          </a:p>
          <a:p>
            <a:pPr lvl="1" eaLnBrk="1" hangingPunct="1"/>
            <a:r>
              <a:rPr lang="nl-BE" sz="2000" dirty="0"/>
              <a:t>Semiautonoom</a:t>
            </a:r>
          </a:p>
          <a:p>
            <a:pPr lvl="1" eaLnBrk="1" hangingPunct="1"/>
            <a:endParaRPr lang="en-US" i="1" dirty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nl-BE" sz="3200" cap="none" dirty="0"/>
              <a:t>9.3 WELKE TYPEN VAN TEAMS BESTAAN ER? </a:t>
            </a:r>
            <a:endParaRPr lang="en-US" sz="3200" cap="none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1DCEED-F234-4BB5-8DB6-DD14CFCE3DA9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8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18438" name="Picture 7" descr="Auto assemblage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38638"/>
            <a:ext cx="37798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3D70ED4-F1BE-4C3A-8975-576E6C629E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512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 sz="2800" dirty="0"/>
              <a:t>Projectteams</a:t>
            </a:r>
          </a:p>
          <a:p>
            <a:pPr lvl="1" eaLnBrk="1" hangingPunct="1"/>
            <a:r>
              <a:rPr lang="nl-BE" sz="2400" i="1" dirty="0"/>
              <a:t>= </a:t>
            </a:r>
            <a:r>
              <a:rPr lang="nl-BE" sz="2400" dirty="0" err="1"/>
              <a:t>crossfunctionele</a:t>
            </a:r>
            <a:r>
              <a:rPr lang="nl-BE" sz="2400" dirty="0"/>
              <a:t> teams</a:t>
            </a:r>
          </a:p>
          <a:p>
            <a:pPr lvl="1" eaLnBrk="1" hangingPunct="1"/>
            <a:r>
              <a:rPr lang="nl-BE" sz="2400" dirty="0"/>
              <a:t>Verschillende deskundigen worden samengebracht</a:t>
            </a:r>
          </a:p>
          <a:p>
            <a:pPr lvl="1" eaLnBrk="1" hangingPunct="1"/>
            <a:r>
              <a:rPr lang="nl-BE" sz="2400" dirty="0"/>
              <a:t>Moeilijkheid: achtergrond van de verschillende leden loopt erg uiteen</a:t>
            </a:r>
          </a:p>
          <a:p>
            <a:pPr eaLnBrk="1" hangingPunct="1"/>
            <a:r>
              <a:rPr lang="nl-BE" sz="2800" dirty="0"/>
              <a:t>Actieteams</a:t>
            </a:r>
          </a:p>
          <a:p>
            <a:pPr lvl="1" eaLnBrk="1" hangingPunct="1"/>
            <a:r>
              <a:rPr lang="nl-BE" sz="2400" dirty="0"/>
              <a:t>Op bepaalde tijdstippen </a:t>
            </a:r>
            <a:br>
              <a:rPr lang="nl-BE" sz="2400" dirty="0"/>
            </a:br>
            <a:r>
              <a:rPr lang="nl-BE" sz="2400" dirty="0"/>
              <a:t>topprestaties kunnen </a:t>
            </a:r>
            <a:br>
              <a:rPr lang="nl-BE" sz="2400" dirty="0"/>
            </a:br>
            <a:r>
              <a:rPr lang="nl-BE" sz="2400" dirty="0"/>
              <a:t>neerzetten</a:t>
            </a:r>
            <a:endParaRPr lang="en-US" sz="2400" dirty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nl-BE" sz="3200" cap="none" dirty="0"/>
              <a:t>9.3 WELKE TYPEN VAN TEAMS BESTAAN ER? </a:t>
            </a:r>
            <a:endParaRPr lang="en-US" sz="3200" cap="none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B1B836-B62B-4C11-811C-B17E2CA2A723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9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3" name="Afbeelding 2" descr="Afbeelding met tekst, buiten, verschillende&#10;&#10;Automatisch gegenereerde beschrijving">
            <a:extLst>
              <a:ext uri="{FF2B5EF4-FFF2-40B4-BE49-F238E27FC236}">
                <a16:creationId xmlns:a16="http://schemas.microsoft.com/office/drawing/2014/main" id="{0505260C-7772-4BE4-954B-0211DB67F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16" y="3713620"/>
            <a:ext cx="4716016" cy="3144380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606F498-6E32-47B9-AA4E-727172B993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6602981"/>
      </p:ext>
    </p:extLst>
  </p:cSld>
  <p:clrMapOvr>
    <a:masterClrMapping/>
  </p:clrMapOvr>
</p:sld>
</file>

<file path=ppt/theme/theme1.xml><?xml version="1.0" encoding="utf-8"?>
<a:theme xmlns:a="http://schemas.openxmlformats.org/drawingml/2006/main" name="TM 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 </Template>
  <TotalTime>1290</TotalTime>
  <Words>1109</Words>
  <Application>Microsoft Office PowerPoint</Application>
  <PresentationFormat>Diavoorstelling (4:3)</PresentationFormat>
  <Paragraphs>231</Paragraphs>
  <Slides>24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Verdana</vt:lpstr>
      <vt:lpstr>Wingdings</vt:lpstr>
      <vt:lpstr>TM </vt:lpstr>
      <vt:lpstr>HOOFDSTUK IX  TEAMS IN ORGANISATIES   </vt:lpstr>
      <vt:lpstr>OVERZICHT</vt:lpstr>
      <vt:lpstr>9.1 Hoe populair zijn  teams? </vt:lpstr>
      <vt:lpstr>9.2 Wat is een team?  </vt:lpstr>
      <vt:lpstr>9.2 Wat is een team?  </vt:lpstr>
      <vt:lpstr>9.3 Welke typen van teams bestaan er?   </vt:lpstr>
      <vt:lpstr>9.3 WELKE TYPEN VAN TEAMS BESTAAN ER? </vt:lpstr>
      <vt:lpstr>9.3 WELKE TYPEN VAN TEAMS BESTAAN ER? </vt:lpstr>
      <vt:lpstr>9.3 WELKE TYPEN VAN TEAMS BESTAAN ER? </vt:lpstr>
      <vt:lpstr>9.3 WELKE TYPEN VAN TEAMS BESTAAN ER? </vt:lpstr>
      <vt:lpstr>9.3 Welke typen van teams bestaan er? </vt:lpstr>
      <vt:lpstr>9.4 Groepscohesie in het team  </vt:lpstr>
      <vt:lpstr>9.4 Groepscohesie &amp; productie</vt:lpstr>
      <vt:lpstr>9.4 Groepscohesie  </vt:lpstr>
      <vt:lpstr>9.4 Groepscohesie  </vt:lpstr>
      <vt:lpstr>9.5 Teamrollen van Belbin  </vt:lpstr>
      <vt:lpstr>9.5 Teamrollen van Belbin  </vt:lpstr>
      <vt:lpstr>9.6 Hoe ontstaan effectieve teams?  </vt:lpstr>
      <vt:lpstr>9.7 Teambuilding</vt:lpstr>
      <vt:lpstr>9.7 Teambuilding</vt:lpstr>
      <vt:lpstr>9.8 Doen teams het altijd beter dan individuen? </vt:lpstr>
      <vt:lpstr>Doelstellingen 1</vt:lpstr>
      <vt:lpstr>Doelstellingen 2</vt:lpstr>
      <vt:lpstr>Hoofdstuk IX Teams In organisaties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Schepers Catherine</dc:creator>
  <cp:lastModifiedBy>Guido Valkeneers</cp:lastModifiedBy>
  <cp:revision>32</cp:revision>
  <dcterms:created xsi:type="dcterms:W3CDTF">2013-10-23T10:01:11Z</dcterms:created>
  <dcterms:modified xsi:type="dcterms:W3CDTF">2026-02-17T14:32:32Z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2025-11-30T18:32:19Z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0fb11ec5-d516-4ec1-bdac-844cbe4aa74f</vt:lpwstr>
  </property>
  <property fmtid="{D5CDD505-2E9C-101B-9397-08002B2CF9AE}" pid="8" name="MSIP_Label_c337be75-dfbb-4261-9834-ac247c7dde13_ContentBits">
    <vt:lpwstr>0</vt:lpwstr>
  </property>
  <property fmtid="{D5CDD505-2E9C-101B-9397-08002B2CF9AE}" pid="9" name="MSIP_Label_c337be75-dfbb-4261-9834-ac247c7dde13_Tag">
    <vt:lpwstr>10, 3, 0, 1</vt:lpwstr>
  </property>
</Properties>
</file>