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60" r:id="rId3"/>
    <p:sldId id="261" r:id="rId4"/>
    <p:sldId id="290" r:id="rId5"/>
    <p:sldId id="291" r:id="rId6"/>
    <p:sldId id="262" r:id="rId7"/>
    <p:sldId id="263" r:id="rId8"/>
    <p:sldId id="293" r:id="rId9"/>
    <p:sldId id="265" r:id="rId10"/>
    <p:sldId id="298" r:id="rId11"/>
    <p:sldId id="264" r:id="rId12"/>
    <p:sldId id="294" r:id="rId13"/>
    <p:sldId id="296" r:id="rId14"/>
    <p:sldId id="267" r:id="rId15"/>
    <p:sldId id="29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300" r:id="rId36"/>
    <p:sldId id="301" r:id="rId37"/>
    <p:sldId id="302" r:id="rId38"/>
    <p:sldId id="303" r:id="rId39"/>
    <p:sldId id="304" r:id="rId40"/>
    <p:sldId id="295" r:id="rId41"/>
  </p:sldIdLst>
  <p:sldSz cx="9144000" cy="6858000" type="screen4x3"/>
  <p:notesSz cx="7010400" cy="92964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31A9FAC6-516F-4031-95F1-695D70BFEF18}">
          <p14:sldIdLst>
            <p14:sldId id="257"/>
            <p14:sldId id="260"/>
            <p14:sldId id="261"/>
            <p14:sldId id="290"/>
            <p14:sldId id="291"/>
            <p14:sldId id="262"/>
            <p14:sldId id="263"/>
            <p14:sldId id="293"/>
            <p14:sldId id="265"/>
            <p14:sldId id="298"/>
            <p14:sldId id="264"/>
            <p14:sldId id="294"/>
            <p14:sldId id="296"/>
            <p14:sldId id="267"/>
            <p14:sldId id="29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</p14:sldIdLst>
        </p14:section>
        <p14:section name="Naamloze sectie" id="{A27B7D62-62A1-48D2-8974-710F0B4C44C6}">
          <p14:sldIdLst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300"/>
            <p14:sldId id="301"/>
            <p14:sldId id="302"/>
            <p14:sldId id="303"/>
            <p14:sldId id="30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614" autoAdjust="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53E48-A2A8-4C60-981D-ED3CA4249A3C}" type="datetimeFigureOut">
              <a:rPr lang="nl-BE" smtClean="0"/>
              <a:pPr/>
              <a:t>24/02/2026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B292F-1C18-42D5-9A4B-ECE80BE16B5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403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nl-BE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5EE4C4-2BA2-4AD5-84E2-CC8A131FCCCF}" type="slidenum">
              <a:rPr lang="nl-BE" smtClean="0">
                <a:latin typeface="Calibri" pitchFamily="34" charset="0"/>
              </a:rPr>
              <a:pPr eaLnBrk="1" hangingPunct="1"/>
              <a:t>3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1ED49E-C217-46C9-9638-8295D38A2B81}" type="slidenum">
              <a:rPr lang="nl-BE" smtClean="0">
                <a:latin typeface="Calibri" pitchFamily="34" charset="0"/>
              </a:rPr>
              <a:pPr eaLnBrk="1" hangingPunct="1"/>
              <a:t>16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AF2666-F5BB-443D-A5C6-35929E02BA99}" type="slidenum">
              <a:rPr lang="nl-BE" smtClean="0">
                <a:latin typeface="Calibri" pitchFamily="34" charset="0"/>
              </a:rPr>
              <a:pPr eaLnBrk="1" hangingPunct="1"/>
              <a:t>17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8">
              <a:buFontTx/>
              <a:buChar char="-"/>
            </a:pPr>
            <a:endParaRPr 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9B4098-4F7E-4F5C-A00A-BD5F54EE2FE7}" type="slidenum">
              <a:rPr lang="nl-BE" smtClean="0">
                <a:latin typeface="Calibri" pitchFamily="34" charset="0"/>
              </a:rPr>
              <a:pPr eaLnBrk="1" hangingPunct="1"/>
              <a:t>18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6DE60C-EF3E-4663-AC2B-122C5D4B6C30}" type="slidenum">
              <a:rPr lang="nl-BE" smtClean="0">
                <a:latin typeface="Calibri" pitchFamily="34" charset="0"/>
              </a:rPr>
              <a:pPr eaLnBrk="1" hangingPunct="1"/>
              <a:t>19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BF05A4-D886-4B53-9916-E47EBFA9C8E0}" type="slidenum">
              <a:rPr lang="nl-BE" smtClean="0">
                <a:latin typeface="Calibri" pitchFamily="34" charset="0"/>
              </a:rPr>
              <a:pPr eaLnBrk="1" hangingPunct="1"/>
              <a:t>20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nl-BE" dirty="0"/>
              <a:t>. </a:t>
            </a:r>
            <a:endParaRPr lang="en-US" dirty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C17000-C074-46A4-96D5-DD793678AD2B}" type="slidenum">
              <a:rPr lang="nl-BE" smtClean="0">
                <a:latin typeface="Calibri" pitchFamily="34" charset="0"/>
              </a:rPr>
              <a:pPr eaLnBrk="1" hangingPunct="1"/>
              <a:t>21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61D3AC-B92C-4FAE-AEF8-D27D0578E58F}" type="slidenum">
              <a:rPr lang="nl-BE" smtClean="0">
                <a:latin typeface="Calibri" pitchFamily="34" charset="0"/>
              </a:rPr>
              <a:pPr eaLnBrk="1" hangingPunct="1"/>
              <a:t>22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D8D7D-27E5-4696-B4A5-BDBDEF4C647A}" type="slidenum">
              <a:rPr lang="nl-BE" smtClean="0">
                <a:latin typeface="Calibri" pitchFamily="34" charset="0"/>
              </a:rPr>
              <a:pPr eaLnBrk="1" hangingPunct="1"/>
              <a:t>23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BE" dirty="0"/>
              <a:t>-</a:t>
            </a:r>
            <a:endParaRPr 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D7DE57-D01F-4387-A873-254E368A43B5}" type="slidenum">
              <a:rPr lang="nl-BE" smtClean="0">
                <a:latin typeface="Calibri" pitchFamily="34" charset="0"/>
              </a:rPr>
              <a:pPr eaLnBrk="1" hangingPunct="1"/>
              <a:t>25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51ACC5-1E4A-4D3D-940B-FCFF64762BA4}" type="slidenum">
              <a:rPr lang="nl-BE" smtClean="0">
                <a:latin typeface="Calibri" pitchFamily="34" charset="0"/>
              </a:rPr>
              <a:pPr eaLnBrk="1" hangingPunct="1"/>
              <a:t>26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nl-BE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B3ED91-855D-44B1-AA40-EAF07192A2C9}" type="slidenum">
              <a:rPr lang="nl-BE" smtClean="0">
                <a:latin typeface="Calibri" pitchFamily="34" charset="0"/>
              </a:rPr>
              <a:pPr eaLnBrk="1" hangingPunct="1"/>
              <a:t>6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48FFFB-C77F-4EF2-A596-1B8F1ED37316}" type="slidenum">
              <a:rPr lang="nl-BE" smtClean="0">
                <a:latin typeface="Calibri" pitchFamily="34" charset="0"/>
              </a:rPr>
              <a:pPr eaLnBrk="1" hangingPunct="1"/>
              <a:t>27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C7F10D-C010-4585-B6A3-2B230E0BFA7F}" type="slidenum">
              <a:rPr lang="nl-BE" smtClean="0">
                <a:latin typeface="Calibri" pitchFamily="34" charset="0"/>
              </a:rPr>
              <a:pPr eaLnBrk="1" hangingPunct="1"/>
              <a:t>28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E6F77B-5B02-4815-BEA9-E64BAAC8BDCA}" type="slidenum">
              <a:rPr lang="nl-BE" smtClean="0">
                <a:latin typeface="Calibri" pitchFamily="34" charset="0"/>
              </a:rPr>
              <a:pPr eaLnBrk="1" hangingPunct="1"/>
              <a:t>29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9AB7FD-7224-41A4-BA44-1824A25C9371}" type="slidenum">
              <a:rPr lang="nl-BE" smtClean="0">
                <a:latin typeface="Calibri" pitchFamily="34" charset="0"/>
              </a:rPr>
              <a:pPr eaLnBrk="1" hangingPunct="1"/>
              <a:t>31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EEF99F-CBF8-4174-9DDC-0969E734D2BD}" type="slidenum">
              <a:rPr lang="nl-BE" smtClean="0">
                <a:latin typeface="Calibri" pitchFamily="34" charset="0"/>
              </a:rPr>
              <a:pPr eaLnBrk="1" hangingPunct="1"/>
              <a:t>32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4425F0-F808-4BCF-9687-642E3183A4A0}" type="slidenum">
              <a:rPr lang="nl-BE" smtClean="0">
                <a:latin typeface="Calibri" pitchFamily="34" charset="0"/>
              </a:rPr>
              <a:pPr eaLnBrk="1" hangingPunct="1"/>
              <a:t>34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3F717A-FB16-4A57-8519-A92CFAF3D3B3}" type="slidenum">
              <a:rPr lang="nl-BE" smtClean="0">
                <a:latin typeface="Calibri" pitchFamily="34" charset="0"/>
              </a:rPr>
              <a:pPr eaLnBrk="1" hangingPunct="1"/>
              <a:t>7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3F717A-FB16-4A57-8519-A92CFAF3D3B3}" type="slidenum">
              <a:rPr lang="nl-BE" smtClean="0">
                <a:latin typeface="Calibri" pitchFamily="34" charset="0"/>
              </a:rPr>
              <a:pPr eaLnBrk="1" hangingPunct="1"/>
              <a:t>8</a:t>
            </a:fld>
            <a:endParaRPr lang="nl-BE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798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645DD9-D693-4873-B9AD-20E21D514D8C}" type="slidenum">
              <a:rPr lang="nl-BE" smtClean="0">
                <a:latin typeface="Calibri" pitchFamily="34" charset="0"/>
              </a:rPr>
              <a:pPr eaLnBrk="1" hangingPunct="1"/>
              <a:t>9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nl-BE" sz="900" dirty="0"/>
          </a:p>
          <a:p>
            <a:pPr>
              <a:lnSpc>
                <a:spcPct val="90000"/>
              </a:lnSpc>
            </a:pPr>
            <a:endParaRPr lang="nl-BE" sz="900" dirty="0"/>
          </a:p>
          <a:p>
            <a:pPr>
              <a:lnSpc>
                <a:spcPct val="90000"/>
              </a:lnSpc>
            </a:pPr>
            <a:endParaRPr lang="en-US" sz="900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9DB48B-E3DC-49A0-A10C-B8BD806DD88E}" type="slidenum">
              <a:rPr lang="nl-BE" smtClean="0">
                <a:latin typeface="Calibri" pitchFamily="34" charset="0"/>
              </a:rPr>
              <a:pPr eaLnBrk="1" hangingPunct="1"/>
              <a:t>11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 sz="900" baseline="0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9DB48B-E3DC-49A0-A10C-B8BD806DD88E}" type="slidenum">
              <a:rPr lang="nl-BE" smtClean="0">
                <a:latin typeface="Calibri" pitchFamily="34" charset="0"/>
              </a:rPr>
              <a:pPr eaLnBrk="1" hangingPunct="1"/>
              <a:t>12</a:t>
            </a:fld>
            <a:endParaRPr lang="nl-BE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132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D6B1E9-1A2D-4903-9EA2-E22B0F92B971}" type="slidenum">
              <a:rPr lang="nl-BE" smtClean="0">
                <a:latin typeface="Calibri" pitchFamily="34" charset="0"/>
              </a:rPr>
              <a:pPr eaLnBrk="1" hangingPunct="1"/>
              <a:t>14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1ED49E-C217-46C9-9638-8295D38A2B81}" type="slidenum">
              <a:rPr lang="nl-BE" smtClean="0">
                <a:latin typeface="Calibri" pitchFamily="34" charset="0"/>
              </a:rPr>
              <a:pPr eaLnBrk="1" hangingPunct="1"/>
              <a:t>15</a:t>
            </a:fld>
            <a:endParaRPr lang="nl-BE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466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Basic">
    <p:bg bwMode="gray">
      <p:bgPr>
        <a:solidFill>
          <a:srgbClr val="009C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589240"/>
            <a:ext cx="9144000" cy="360040"/>
          </a:xfrm>
          <a:prstGeom prst="rect">
            <a:avLst/>
          </a:prstGeom>
          <a:solidFill>
            <a:srgbClr val="00A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8000" rIns="0" bIns="18000" rtlCol="0" anchor="ctr"/>
          <a:lstStyle/>
          <a:p>
            <a:pPr algn="ctr"/>
            <a:endParaRPr lang="nl-BE" sz="11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84000"/>
            <a:ext cx="1980000" cy="432000"/>
          </a:xfrm>
          <a:prstGeom prst="rect">
            <a:avLst/>
          </a:prstGeom>
          <a:solidFill>
            <a:srgbClr val="EC4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57192"/>
            <a:ext cx="9144000" cy="1800000"/>
          </a:xfrm>
          <a:noFill/>
        </p:spPr>
        <p:txBody>
          <a:bodyPr wrap="square" lIns="720000" tIns="180000" rIns="720000" bIns="540000">
            <a:noAutofit/>
          </a:bodyPr>
          <a:lstStyle>
            <a:lvl1pPr marL="0" indent="0" algn="ctr">
              <a:buNone/>
              <a:defRPr sz="32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sp>
        <p:nvSpPr>
          <p:cNvPr id="154" name="Title 153"/>
          <p:cNvSpPr>
            <a:spLocks noGrp="1"/>
          </p:cNvSpPr>
          <p:nvPr>
            <p:ph type="title"/>
          </p:nvPr>
        </p:nvSpPr>
        <p:spPr>
          <a:xfrm>
            <a:off x="0" y="1556992"/>
            <a:ext cx="9144000" cy="1800000"/>
          </a:xfrm>
          <a:noFill/>
        </p:spPr>
        <p:txBody>
          <a:bodyPr lIns="720000" tIns="540000" rIns="720000" bIns="180000" anchor="b" anchorCtr="0">
            <a:noAutofit/>
          </a:bodyPr>
          <a:lstStyle>
            <a:lvl1pPr algn="ctr">
              <a:lnSpc>
                <a:spcPct val="90000"/>
              </a:lnSpc>
              <a:defRPr sz="3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755576" y="6084000"/>
            <a:ext cx="4824536" cy="432000"/>
          </a:xfrm>
          <a:solidFill>
            <a:srgbClr val="EC4B2F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BE"/>
              <a:t>Gedrag in organisaties</a:t>
            </a:r>
            <a:endParaRPr lang="nl-B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solidFill>
            <a:srgbClr val="009CAB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>
          <a:xfrm>
            <a:off x="755576" y="6570000"/>
            <a:ext cx="990706" cy="200055"/>
          </a:xfrm>
          <a:solidFill>
            <a:schemeClr val="tx1"/>
          </a:solidFill>
        </p:spPr>
        <p:txBody>
          <a:bodyPr/>
          <a:lstStyle>
            <a:lvl1pPr>
              <a:defRPr sz="1300">
                <a:solidFill>
                  <a:srgbClr val="00A0AE"/>
                </a:solidFill>
              </a:defRPr>
            </a:lvl1pPr>
          </a:lstStyle>
          <a:p>
            <a:pPr algn="l"/>
            <a:fld id="{98237FC6-728F-408C-BF08-7C3AB5C34C60}" type="datetime1">
              <a:rPr lang="nl-BE" smtClean="0"/>
              <a:t>24/02/2026</a:t>
            </a:fld>
            <a:endParaRPr lang="nl-B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734000"/>
          </a:xfrm>
        </p:spPr>
        <p:txBody>
          <a:bodyPr bIns="144000"/>
          <a:lstStyle>
            <a:lvl1pPr marL="323850" indent="-323850">
              <a:spcBef>
                <a:spcPts val="400"/>
              </a:spcBef>
              <a:spcAft>
                <a:spcPts val="400"/>
              </a:spcAft>
              <a:buClrTx/>
              <a:defRPr>
                <a:solidFill>
                  <a:srgbClr val="000000"/>
                </a:solidFill>
              </a:defRPr>
            </a:lvl1pPr>
            <a:lvl2pPr marL="723900" indent="-368300">
              <a:spcBef>
                <a:spcPts val="400"/>
              </a:spcBef>
              <a:spcAft>
                <a:spcPts val="400"/>
              </a:spcAft>
              <a:buClrTx/>
              <a:defRPr sz="2500">
                <a:solidFill>
                  <a:srgbClr val="000000"/>
                </a:solidFill>
              </a:defRPr>
            </a:lvl2pPr>
            <a:lvl3pPr marL="982663" indent="-258763">
              <a:spcBef>
                <a:spcPts val="400"/>
              </a:spcBef>
              <a:spcAft>
                <a:spcPts val="400"/>
              </a:spcAft>
              <a:buClrTx/>
              <a:defRPr sz="2300">
                <a:solidFill>
                  <a:srgbClr val="000000"/>
                </a:solidFill>
              </a:defRPr>
            </a:lvl3pPr>
            <a:lvl4pPr marL="1255713" indent="-273050">
              <a:spcBef>
                <a:spcPts val="400"/>
              </a:spcBef>
              <a:spcAft>
                <a:spcPts val="400"/>
              </a:spcAft>
              <a:buClrTx/>
              <a:defRPr sz="2000">
                <a:solidFill>
                  <a:srgbClr val="000000"/>
                </a:solidFill>
              </a:defRPr>
            </a:lvl4pPr>
            <a:lvl5pPr marL="1609725" indent="-258763">
              <a:spcBef>
                <a:spcPts val="600"/>
              </a:spcBef>
              <a:spcAft>
                <a:spcPts val="600"/>
              </a:spcAft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009CA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009C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l"/>
            <a:fld id="{67B7C395-3738-4116-8D38-5FBFCAE6B150}" type="datetime1">
              <a:rPr lang="nl-BE" smtClean="0"/>
              <a:t>24/02/2026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734000"/>
          </a:xfrm>
        </p:spPr>
        <p:txBody>
          <a:bodyPr bIns="144000" numCol="2" spcCol="360000" anchor="ctr" anchorCtr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009CA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009C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273B4BE3-4E36-4283-B93C-63751CCBB873}" type="datetime1">
              <a:rPr lang="nl-BE" smtClean="0"/>
              <a:t>24/02/2026</a:t>
            </a:fld>
            <a:endParaRPr lang="nl-BE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|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2000"/>
            <a:ext cx="4428000" cy="1097992"/>
          </a:xfrm>
        </p:spPr>
        <p:txBody>
          <a:bodyPr lIns="252000" tIns="252000" rIns="0" bIns="0" anchor="t" anchorCtr="0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285992"/>
            <a:ext cx="4428000" cy="3600000"/>
          </a:xfrm>
        </p:spPr>
        <p:txBody>
          <a:bodyPr lIns="252000" tIns="0" rIns="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32" y="1152000"/>
            <a:ext cx="4428000" cy="1097992"/>
          </a:xfrm>
        </p:spPr>
        <p:txBody>
          <a:bodyPr lIns="0" tIns="252000" rIns="252000" bIns="0" anchor="t" anchorCtr="0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32" y="2285992"/>
            <a:ext cx="4428000" cy="3600000"/>
          </a:xfrm>
        </p:spPr>
        <p:txBody>
          <a:bodyPr lIns="0" tIns="0" rIns="25200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4B2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F5D9B472-20F2-4E16-8BA5-B6E81D9B47AB}" type="datetime1">
              <a:rPr lang="nl-BE" smtClean="0"/>
              <a:t>24/02/2026</a:t>
            </a:fld>
            <a:endParaRPr lang="nl-B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  <p:pic>
        <p:nvPicPr>
          <p:cNvPr id="14" name="Picture 13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1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1152000"/>
            <a:ext cx="5072098" cy="4734000"/>
          </a:xfrm>
        </p:spPr>
        <p:txBody>
          <a:bodyPr lIns="0" rIns="0" bIns="144000"/>
          <a:lstStyle>
            <a:lvl2pPr algn="l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009CA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009C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87"/>
          <p:cNvSpPr>
            <a:spLocks noGrp="1"/>
          </p:cNvSpPr>
          <p:nvPr>
            <p:ph type="pic" sz="quarter" idx="10"/>
          </p:nvPr>
        </p:nvSpPr>
        <p:spPr>
          <a:xfrm>
            <a:off x="180000" y="1152000"/>
            <a:ext cx="3428992" cy="4734000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fld id="{3E20E61D-DC73-4CBB-BE5C-8543F4ED96C2}" type="datetime1">
              <a:rPr lang="nl-BE" smtClean="0"/>
              <a:t>24/02/2026</a:t>
            </a:fld>
            <a:endParaRPr lang="nl-B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  <p:pic>
        <p:nvPicPr>
          <p:cNvPr id="12" name="Picture 11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fld id="{5E1ADAD7-9C78-48C1-8556-2FCB2F04EADD}" type="datetime1">
              <a:rPr lang="nl-BE" smtClean="0"/>
              <a:t>24/02/2026</a:t>
            </a:fld>
            <a:endParaRPr lang="nl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5929313"/>
          </a:xfrm>
        </p:spPr>
        <p:txBody>
          <a:bodyPr/>
          <a:lstStyle>
            <a:lvl1pPr>
              <a:buClrTx/>
              <a:defRPr>
                <a:solidFill>
                  <a:srgbClr val="000000"/>
                </a:solidFill>
              </a:defRPr>
            </a:lvl1pPr>
            <a:lvl2pPr>
              <a:buClrTx/>
              <a:defRPr>
                <a:solidFill>
                  <a:srgbClr val="000000"/>
                </a:solidFill>
              </a:defRPr>
            </a:lvl2pPr>
            <a:lvl3pPr>
              <a:buClrTx/>
              <a:defRPr>
                <a:solidFill>
                  <a:srgbClr val="000000"/>
                </a:solidFill>
              </a:defRPr>
            </a:lvl3pPr>
            <a:lvl4pPr>
              <a:buClrTx/>
              <a:defRPr>
                <a:solidFill>
                  <a:srgbClr val="000000"/>
                </a:solidFill>
              </a:defRPr>
            </a:lvl4pPr>
            <a:lvl5pPr>
              <a:buClrTx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pic>
        <p:nvPicPr>
          <p:cNvPr id="9" name="Picture 8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1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fld id="{C1872389-54C3-42F3-BDCC-79E4ECAC91A5}" type="datetime1">
              <a:rPr lang="nl-BE" smtClean="0"/>
              <a:t>24/02/2026</a:t>
            </a:fld>
            <a:endParaRPr lang="nl-BE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9293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BE"/>
          </a:p>
        </p:txBody>
      </p:sp>
      <p:pic>
        <p:nvPicPr>
          <p:cNvPr id="9" name="Picture 8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58024"/>
            <a:ext cx="9144000" cy="900000"/>
          </a:xfrm>
          <a:prstGeom prst="rect">
            <a:avLst/>
          </a:prstGeom>
          <a:solidFill>
            <a:srgbClr val="EC4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8000" rIns="0" bIns="18000" rtlCol="0" anchor="ctr"/>
          <a:lstStyle/>
          <a:p>
            <a:pPr algn="ctr"/>
            <a:endParaRPr lang="nl-BE" sz="1100" dirty="0"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0" y="6084000"/>
            <a:ext cx="1980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084000"/>
            <a:ext cx="4032424" cy="432000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0" rIns="144000" bIns="0" anchor="ctr" anchorCtr="0">
            <a:noAutofit/>
          </a:bodyPr>
          <a:lstStyle>
            <a:lvl1pPr algn="l">
              <a:lnSpc>
                <a:spcPct val="90000"/>
              </a:lnSpc>
              <a:defRPr sz="1500">
                <a:solidFill>
                  <a:srgbClr val="009CAB"/>
                </a:solidFill>
                <a:latin typeface="Trebuchet MS" pitchFamily="34" charset="0"/>
              </a:defRPr>
            </a:lvl1pPr>
          </a:lstStyle>
          <a:p>
            <a:r>
              <a:rPr lang="nl-BE"/>
              <a:t>Gedrag in organisaties</a:t>
            </a:r>
            <a:endParaRPr lang="nl-BE" dirty="0"/>
          </a:p>
        </p:txBody>
      </p:sp>
      <p:sp>
        <p:nvSpPr>
          <p:cNvPr id="86" name="Slide Number Placeholder 85"/>
          <p:cNvSpPr>
            <a:spLocks noGrp="1"/>
          </p:cNvSpPr>
          <p:nvPr>
            <p:ph type="sldNum" sz="quarter" idx="4"/>
          </p:nvPr>
        </p:nvSpPr>
        <p:spPr>
          <a:xfrm>
            <a:off x="360000" y="6084000"/>
            <a:ext cx="360000" cy="667148"/>
          </a:xfrm>
          <a:prstGeom prst="rect">
            <a:avLst/>
          </a:prstGeom>
          <a:solidFill>
            <a:srgbClr val="009CAB"/>
          </a:solidFill>
        </p:spPr>
        <p:txBody>
          <a:bodyPr vert="horz" wrap="none" lIns="0" tIns="108000" rIns="0" bIns="0" rtlCol="0" anchor="ctr" anchorCtr="0">
            <a:noAutofit/>
          </a:bodyPr>
          <a:lstStyle>
            <a:lvl1pPr algn="ctr">
              <a:defRPr sz="2000" b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prstGeom prst="rect">
            <a:avLst/>
          </a:prstGeom>
          <a:ln w="0">
            <a:noFill/>
          </a:ln>
        </p:spPr>
        <p:txBody>
          <a:bodyPr vert="horz" lIns="360000" tIns="180000" rIns="360000" bIns="14400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2000"/>
            <a:ext cx="9144000" cy="4428000"/>
          </a:xfrm>
          <a:prstGeom prst="rect">
            <a:avLst/>
          </a:prstGeom>
        </p:spPr>
        <p:txBody>
          <a:bodyPr vert="horz" lIns="432000" tIns="252000" rIns="43200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0" name="Date Placeholder 3"/>
          <p:cNvSpPr>
            <a:spLocks noGrp="1"/>
          </p:cNvSpPr>
          <p:nvPr>
            <p:ph type="dt" sz="half" idx="2"/>
          </p:nvPr>
        </p:nvSpPr>
        <p:spPr>
          <a:xfrm>
            <a:off x="755576" y="6570000"/>
            <a:ext cx="990706" cy="200055"/>
          </a:xfrm>
          <a:prstGeom prst="rect">
            <a:avLst/>
          </a:prstGeom>
          <a:solidFill>
            <a:srgbClr val="EC4B2F"/>
          </a:solidFill>
        </p:spPr>
        <p:txBody>
          <a:bodyPr wrap="none" lIns="108000" tIns="0" rIns="0" bIns="0" anchor="b" anchorCtr="0">
            <a:spAutoFit/>
          </a:bodyPr>
          <a:lstStyle>
            <a:lvl1pPr algn="r">
              <a:defRPr sz="13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algn="l"/>
            <a:fld id="{D651007A-E2F6-4021-B7DE-7A3801DCCC0C}" type="datetime1">
              <a:rPr lang="nl-BE" smtClean="0"/>
              <a:t>24/02/2026</a:t>
            </a:fld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78" r:id="rId3"/>
    <p:sldLayoutId id="2147483653" r:id="rId4"/>
    <p:sldLayoutId id="2147483679" r:id="rId5"/>
    <p:sldLayoutId id="2147483688" r:id="rId6"/>
    <p:sldLayoutId id="2147483687" r:id="rId7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 cap="all" baseline="0">
          <a:solidFill>
            <a:srgbClr val="009CAB"/>
          </a:solidFill>
          <a:latin typeface="Trebuchet MS" pitchFamily="34" charset="0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SzPct val="90000"/>
        <a:buFont typeface="Verdana" pitchFamily="34" charset="0"/>
        <a:buChar char="•"/>
        <a:defRPr sz="30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1pPr>
      <a:lvl2pPr marL="723900" indent="-3683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−"/>
        <a:defRPr sz="27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2pPr>
      <a:lvl3pPr marL="982663" indent="-25876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•"/>
        <a:defRPr sz="24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3pPr>
      <a:lvl4pPr marL="1255713" indent="-27305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»"/>
        <a:defRPr sz="21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4pPr>
      <a:lvl5pPr marL="1609725" indent="-25876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tx1"/>
        </a:buClr>
        <a:buFont typeface="Arial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YnT4bvTTK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hyperlink" Target="http://www.youtube.com/watch?v=TYIh4MkcfJA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7RHjwmVGh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PRuxMprSDQ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2928938"/>
            <a:ext cx="9144000" cy="2643187"/>
          </a:xfrm>
        </p:spPr>
        <p:txBody>
          <a:bodyPr rtlCol="0"/>
          <a:lstStyle/>
          <a:p>
            <a:pPr eaLnBrk="1" fontAlgn="auto" hangingPunct="1">
              <a:defRPr/>
            </a:pPr>
            <a:endParaRPr lang="nl-BE" dirty="0"/>
          </a:p>
        </p:txBody>
      </p:sp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xfrm>
            <a:off x="20439" y="1846402"/>
            <a:ext cx="9144000" cy="2928938"/>
          </a:xfrm>
        </p:spPr>
        <p:txBody>
          <a:bodyPr/>
          <a:lstStyle/>
          <a:p>
            <a:pPr eaLnBrk="1" hangingPunct="1"/>
            <a:br>
              <a:rPr lang="nl-BE" cap="none" dirty="0"/>
            </a:br>
            <a:br>
              <a:rPr lang="nl-BE" cap="none" dirty="0"/>
            </a:br>
            <a:br>
              <a:rPr lang="nl-BE" cap="none" dirty="0"/>
            </a:br>
            <a:br>
              <a:rPr lang="nl-BE" cap="none" dirty="0"/>
            </a:br>
            <a:r>
              <a:rPr lang="nl-BE" cap="none" dirty="0"/>
              <a:t>GROEPSPROCESSEN IN ORGANISATIES </a:t>
            </a:r>
            <a:br>
              <a:rPr lang="nl-BE" cap="none" dirty="0"/>
            </a:br>
            <a:br>
              <a:rPr lang="nl-BE" cap="none" dirty="0"/>
            </a:br>
            <a:r>
              <a:rPr lang="nl-BE" cap="none" dirty="0"/>
              <a:t>HOOFDSTUK VIII</a:t>
            </a:r>
            <a:br>
              <a:rPr lang="nl-BE" cap="none" dirty="0"/>
            </a:br>
            <a:r>
              <a:rPr lang="nl-BE" cap="none" dirty="0"/>
              <a:t>FUNDAMENTEN VAN GROEPSGEDRAG</a:t>
            </a: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1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BCF911-65B2-45CA-B46E-613050CE568D}" type="slidenum">
              <a:rPr lang="nl-BE" smtClean="0">
                <a:solidFill>
                  <a:srgbClr val="4B2B4B"/>
                </a:solidFill>
                <a:latin typeface="Trebuchet MS" pitchFamily="34" charset="0"/>
              </a:rPr>
              <a:pPr eaLnBrk="1" hangingPunct="1"/>
              <a:t>1</a:t>
            </a:fld>
            <a:endParaRPr lang="nl-BE">
              <a:solidFill>
                <a:srgbClr val="4B2B4B"/>
              </a:solidFill>
              <a:latin typeface="Trebuchet MS" pitchFamily="34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0081B07-5E91-4DE2-A3AD-C3173B59EA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  <p:pic>
        <p:nvPicPr>
          <p:cNvPr id="9" name="Picture 2" descr="Gedrag in organisaties">
            <a:extLst>
              <a:ext uri="{FF2B5EF4-FFF2-40B4-BE49-F238E27FC236}">
                <a16:creationId xmlns:a16="http://schemas.microsoft.com/office/drawing/2014/main" id="{9F947B46-5E6B-4CF1-A469-F09358AF9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60" y="3744099"/>
            <a:ext cx="2123728" cy="300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83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BC4CBA3-7B18-4BD8-9A3A-E07F88FBD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52000"/>
            <a:ext cx="8462174" cy="47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nl-BE" b="1" dirty="0"/>
              <a:t>Status is gebaseerd op: </a:t>
            </a:r>
            <a:r>
              <a:rPr lang="nl-BE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BE" dirty="0"/>
          </a:p>
          <a:p>
            <a:pPr eaLnBrk="1" hangingPunct="1">
              <a:lnSpc>
                <a:spcPct val="80000"/>
              </a:lnSpc>
            </a:pPr>
            <a:r>
              <a:rPr lang="nl-BE" dirty="0"/>
              <a:t>De macht die deze persoon heeft over anderen </a:t>
            </a:r>
          </a:p>
          <a:p>
            <a:pPr eaLnBrk="1" hangingPunct="1">
              <a:lnSpc>
                <a:spcPct val="80000"/>
              </a:lnSpc>
            </a:pPr>
            <a:r>
              <a:rPr lang="nl-BE" dirty="0"/>
              <a:t>Het vermogen dat iemand heeft een bijdrage te leveren aan de groepsdoelstellingen</a:t>
            </a:r>
          </a:p>
          <a:p>
            <a:pPr eaLnBrk="1" hangingPunct="1">
              <a:lnSpc>
                <a:spcPct val="80000"/>
              </a:lnSpc>
            </a:pPr>
            <a:r>
              <a:rPr lang="nl-BE" dirty="0"/>
              <a:t>In welke mate worden de persoonlijkheidskenmerken van het groepslid gewaardeerd?</a:t>
            </a:r>
            <a:endParaRPr lang="en-US" dirty="0"/>
          </a:p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B80A87F-B672-4BC5-AFFF-A857FE178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8.3 Groepsrollen en -normen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CEDEDD0D-4A39-4DA4-A4F2-83BB9A1834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4CB1C79-CB8B-422A-B897-CC957A78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1AD9EC8-8E1B-4882-BD92-CAC5BBCB3D3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9491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70000"/>
              </a:lnSpc>
              <a:buFont typeface="Verdana" pitchFamily="34" charset="0"/>
              <a:buNone/>
            </a:pPr>
            <a:r>
              <a:rPr lang="nl-BE" sz="2400" dirty="0"/>
              <a:t>Een gedragsrol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2300" dirty="0"/>
              <a:t>is een geheel van gedragspatronen die verwacht worden van iemand met een bepaalde positie in een groep. 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2300" dirty="0"/>
              <a:t>Functionele rollen vs. niet – functionele rollen</a:t>
            </a:r>
          </a:p>
          <a:p>
            <a:pPr lvl="2" eaLnBrk="1" hangingPunct="1">
              <a:lnSpc>
                <a:spcPct val="70000"/>
              </a:lnSpc>
            </a:pPr>
            <a:r>
              <a:rPr lang="nl-BE" sz="2100" dirty="0"/>
              <a:t>Taakgerichte rol</a:t>
            </a:r>
          </a:p>
          <a:p>
            <a:pPr lvl="2" eaLnBrk="1" hangingPunct="1">
              <a:lnSpc>
                <a:spcPct val="70000"/>
              </a:lnSpc>
            </a:pPr>
            <a:r>
              <a:rPr lang="nl-BE" sz="2100" dirty="0"/>
              <a:t>Groepsgerichte rol</a:t>
            </a:r>
          </a:p>
          <a:p>
            <a:pPr>
              <a:lnSpc>
                <a:spcPct val="70000"/>
              </a:lnSpc>
              <a:buNone/>
            </a:pPr>
            <a:r>
              <a:rPr lang="nl-BE" sz="2400" dirty="0"/>
              <a:t>Rolverwachting vs. Rolperceptie	             	</a:t>
            </a:r>
            <a:endParaRPr lang="nl-BE" sz="1800" b="1" dirty="0"/>
          </a:p>
          <a:p>
            <a:pPr eaLnBrk="1" hangingPunct="1">
              <a:lnSpc>
                <a:spcPct val="70000"/>
              </a:lnSpc>
              <a:buFont typeface="Verdana" pitchFamily="34" charset="0"/>
              <a:buNone/>
            </a:pPr>
            <a:r>
              <a:rPr lang="nl-BE" sz="2400" dirty="0"/>
              <a:t>	</a:t>
            </a:r>
          </a:p>
          <a:p>
            <a:pPr eaLnBrk="1" hangingPunct="1">
              <a:lnSpc>
                <a:spcPct val="70000"/>
              </a:lnSpc>
              <a:buFont typeface="Verdana" pitchFamily="34" charset="0"/>
              <a:buNone/>
            </a:pPr>
            <a:r>
              <a:rPr lang="nl-BE" sz="2400" dirty="0"/>
              <a:t>Rolambiguïteit</a:t>
            </a:r>
          </a:p>
          <a:p>
            <a:pPr>
              <a:lnSpc>
                <a:spcPct val="70000"/>
              </a:lnSpc>
              <a:buNone/>
            </a:pPr>
            <a:r>
              <a:rPr lang="nl-BE" sz="2400" dirty="0"/>
              <a:t>Rolconflict					</a:t>
            </a:r>
            <a:r>
              <a:rPr lang="nl-BE" sz="1800" dirty="0"/>
              <a:t>										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2300" dirty="0"/>
              <a:t>ofwel binnen één rol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2300" dirty="0"/>
              <a:t>ofwel tussen diverse rollen.</a:t>
            </a:r>
            <a:br>
              <a:rPr lang="nl-BE" sz="2300" dirty="0"/>
            </a:br>
            <a:r>
              <a:rPr lang="nl-BE" sz="2300" dirty="0"/>
              <a:t> </a:t>
            </a:r>
          </a:p>
          <a:p>
            <a:pPr eaLnBrk="1" hangingPunct="1">
              <a:lnSpc>
                <a:spcPct val="70000"/>
              </a:lnSpc>
              <a:buFont typeface="Verdana" pitchFamily="34" charset="0"/>
              <a:buNone/>
            </a:pPr>
            <a:endParaRPr lang="nl-BE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8.3 Groepsrollen en -normen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360363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2FA9EF-A120-4BF6-9E6A-53A3D7A09558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11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pic>
        <p:nvPicPr>
          <p:cNvPr id="6" name="Picture 2" descr="C:\Documents and Settings\Catherine.Schepers\Local Settings\Temporary Internet Files\Content.IE5\06PDJFMB\MP900401301[1]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509120"/>
            <a:ext cx="123031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695894" y="4077072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/>
              <a:t>Michel De Coster:</a:t>
            </a:r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F68706A-E664-415C-947B-3E1B8E3746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2654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nl-BE" sz="2400" dirty="0"/>
              <a:t>Rolconflict</a:t>
            </a:r>
            <a:endParaRPr lang="nl-BE" sz="2800" dirty="0"/>
          </a:p>
          <a:p>
            <a:pPr lvl="1" eaLnBrk="1" hangingPunct="1">
              <a:lnSpc>
                <a:spcPct val="70000"/>
              </a:lnSpc>
            </a:pPr>
            <a:r>
              <a:rPr lang="nl-BE" sz="2300" dirty="0"/>
              <a:t>ofwel ten aanzien van één rol</a:t>
            </a:r>
          </a:p>
          <a:p>
            <a:pPr lvl="1" eaLnBrk="1" hangingPunct="1">
              <a:lnSpc>
                <a:spcPct val="70000"/>
              </a:lnSpc>
            </a:pPr>
            <a:endParaRPr lang="nl-BE" sz="2300" dirty="0"/>
          </a:p>
          <a:p>
            <a:pPr lvl="1" eaLnBrk="1" hangingPunct="1">
              <a:lnSpc>
                <a:spcPct val="70000"/>
              </a:lnSpc>
            </a:pPr>
            <a:endParaRPr lang="nl-BE" sz="2300" dirty="0"/>
          </a:p>
          <a:p>
            <a:pPr lvl="1" eaLnBrk="1" hangingPunct="1">
              <a:lnSpc>
                <a:spcPct val="70000"/>
              </a:lnSpc>
            </a:pPr>
            <a:endParaRPr lang="nl-BE" sz="2300" dirty="0"/>
          </a:p>
          <a:p>
            <a:pPr lvl="1" eaLnBrk="1" hangingPunct="1">
              <a:lnSpc>
                <a:spcPct val="70000"/>
              </a:lnSpc>
            </a:pPr>
            <a:endParaRPr lang="nl-BE" sz="2300" dirty="0"/>
          </a:p>
          <a:p>
            <a:pPr lvl="1" eaLnBrk="1" hangingPunct="1">
              <a:lnSpc>
                <a:spcPct val="70000"/>
              </a:lnSpc>
            </a:pPr>
            <a:r>
              <a:rPr lang="nl-BE" sz="2300" dirty="0"/>
              <a:t>ofwel tussen diverse rollen</a:t>
            </a:r>
          </a:p>
          <a:p>
            <a:pPr lvl="1" eaLnBrk="1" hangingPunct="1">
              <a:lnSpc>
                <a:spcPct val="70000"/>
              </a:lnSpc>
            </a:pPr>
            <a:endParaRPr lang="nl-BE" sz="2300" dirty="0"/>
          </a:p>
          <a:p>
            <a:pPr lvl="1" eaLnBrk="1" hangingPunct="1">
              <a:lnSpc>
                <a:spcPct val="70000"/>
              </a:lnSpc>
            </a:pPr>
            <a:endParaRPr lang="nl-BE" sz="2300" dirty="0"/>
          </a:p>
          <a:p>
            <a:pPr lvl="1" eaLnBrk="1" hangingPunct="1">
              <a:lnSpc>
                <a:spcPct val="70000"/>
              </a:lnSpc>
              <a:buNone/>
            </a:pPr>
            <a:endParaRPr lang="nl-BE" sz="2300" dirty="0"/>
          </a:p>
          <a:p>
            <a:pPr>
              <a:lnSpc>
                <a:spcPct val="70000"/>
              </a:lnSpc>
            </a:pPr>
            <a:r>
              <a:rPr lang="nl-BE" sz="2400" dirty="0"/>
              <a:t>Rol </a:t>
            </a:r>
            <a:r>
              <a:rPr lang="nl-BE" sz="2400" dirty="0" err="1"/>
              <a:t>overload</a:t>
            </a:r>
            <a:endParaRPr lang="nl-BE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8.3.1 </a:t>
            </a:r>
            <a:r>
              <a:rPr lang="nl-BE" cap="none" dirty="0"/>
              <a:t>Groepsrollen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360363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2FA9EF-A120-4BF6-9E6A-53A3D7A09558}" type="slidenum">
              <a:rPr lang="nl-BE" smtClean="0">
                <a:solidFill>
                  <a:schemeClr val="bg2"/>
                </a:solidFill>
                <a:latin typeface="Trebuchet MS" pitchFamily="34" charset="0"/>
              </a:rPr>
              <a:pPr eaLnBrk="1" hangingPunct="1"/>
              <a:t>12</a:t>
            </a:fld>
            <a:endParaRPr lang="nl-BE" dirty="0">
              <a:solidFill>
                <a:schemeClr val="bg2"/>
              </a:solidFill>
              <a:latin typeface="Trebuchet MS" pitchFamily="34" charset="0"/>
            </a:endParaRPr>
          </a:p>
        </p:txBody>
      </p:sp>
      <p:pic>
        <p:nvPicPr>
          <p:cNvPr id="47106" name="Picture 2" descr="http://www.geocities.ws/frtzw906/group05.gif"/>
          <p:cNvPicPr>
            <a:picLocks noChangeAspect="1" noChangeArrowheads="1"/>
          </p:cNvPicPr>
          <p:nvPr/>
        </p:nvPicPr>
        <p:blipFill>
          <a:blip r:embed="rId3" cstate="print"/>
          <a:srcRect l="3937" t="23625" r="3533" b="16001"/>
          <a:stretch>
            <a:fillRect/>
          </a:stretch>
        </p:blipFill>
        <p:spPr bwMode="auto">
          <a:xfrm>
            <a:off x="5292080" y="1268760"/>
            <a:ext cx="3384376" cy="1656184"/>
          </a:xfrm>
          <a:prstGeom prst="rect">
            <a:avLst/>
          </a:prstGeom>
          <a:noFill/>
        </p:spPr>
      </p:pic>
      <p:pic>
        <p:nvPicPr>
          <p:cNvPr id="47108" name="Picture 4" descr="http://www.geocities.ws/frtzw906/group04.gif"/>
          <p:cNvPicPr>
            <a:picLocks noChangeAspect="1" noChangeArrowheads="1"/>
          </p:cNvPicPr>
          <p:nvPr/>
        </p:nvPicPr>
        <p:blipFill>
          <a:blip r:embed="rId4" cstate="print"/>
          <a:srcRect l="1969" t="21000" r="3533" b="16001"/>
          <a:stretch>
            <a:fillRect/>
          </a:stretch>
        </p:blipFill>
        <p:spPr bwMode="auto">
          <a:xfrm>
            <a:off x="5220072" y="2924944"/>
            <a:ext cx="3456384" cy="1728192"/>
          </a:xfrm>
          <a:prstGeom prst="rect">
            <a:avLst/>
          </a:prstGeom>
          <a:noFill/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929F217-69DA-4870-A63D-56D65CD3D47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2654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Groepsleden met een hoge status mogen meer afwijken van de normen dan andere groepsleden</a:t>
            </a:r>
          </a:p>
          <a:p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8.3 groepsrollen en -normen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13</a:t>
            </a:fld>
            <a:endParaRPr lang="nl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0" r="33202"/>
          <a:stretch/>
        </p:blipFill>
        <p:spPr>
          <a:xfrm>
            <a:off x="5724128" y="2780928"/>
            <a:ext cx="2376264" cy="2914650"/>
          </a:xfrm>
          <a:prstGeom prst="rect">
            <a:avLst/>
          </a:prstGeom>
        </p:spPr>
      </p:pic>
      <p:pic>
        <p:nvPicPr>
          <p:cNvPr id="3074" name="Picture 2" descr="Vermogen Elon Musk stijgt tot boven 100 miljard dollar | NU - Het laatste  nieuws het eerst op NU.nl">
            <a:extLst>
              <a:ext uri="{FF2B5EF4-FFF2-40B4-BE49-F238E27FC236}">
                <a16:creationId xmlns:a16="http://schemas.microsoft.com/office/drawing/2014/main" id="{D680531B-89B7-4216-AECD-8A29A746A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32398"/>
            <a:ext cx="3931929" cy="22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363690B3-BA20-4EC0-B624-B1CC0E118BB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buFont typeface="Verdana" pitchFamily="34" charset="0"/>
              <a:buNone/>
            </a:pPr>
            <a:r>
              <a:rPr lang="nl-BE" sz="3600" b="1" dirty="0"/>
              <a:t>Status: Gevolgen</a:t>
            </a:r>
          </a:p>
          <a:p>
            <a:pPr lvl="1" eaLnBrk="1" hangingPunct="1"/>
            <a:r>
              <a:rPr lang="nl-BE" dirty="0"/>
              <a:t>Groepsleden met een hoge status mogen meer van de normen afwijken</a:t>
            </a:r>
          </a:p>
          <a:p>
            <a:pPr lvl="1" eaLnBrk="1" hangingPunct="1"/>
            <a:r>
              <a:rPr lang="nl-BE" dirty="0"/>
              <a:t>Ze zijn assertiever</a:t>
            </a:r>
          </a:p>
          <a:p>
            <a:pPr lvl="1" eaLnBrk="1" hangingPunct="1"/>
            <a:r>
              <a:rPr lang="nl-BE" dirty="0"/>
              <a:t>Statusverschillen belemmeren creativiteit</a:t>
            </a:r>
          </a:p>
          <a:p>
            <a:pPr lvl="1" eaLnBrk="1" hangingPunct="1"/>
            <a:r>
              <a:rPr lang="nl-BE" dirty="0"/>
              <a:t>Statushiërarchie moet als billijk worden beschouwd</a:t>
            </a:r>
          </a:p>
          <a:p>
            <a:pPr lvl="1" eaLnBrk="1" hangingPunct="1"/>
            <a:r>
              <a:rPr lang="nl-BE" dirty="0"/>
              <a:t>Culturele verschillen spelen een grote rol.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8.3 Groepsrollen en -normen 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431602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7A6DDA-6BD2-432D-9867-732FE5080C1B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14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pic>
        <p:nvPicPr>
          <p:cNvPr id="20485" name="Picture 2" descr="F:\PIC00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77187"/>
            <a:ext cx="2195736" cy="22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53930D2-5E04-4B8A-8485-C368A6336D3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98525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8.3 groepsrollen en normen</a:t>
            </a:r>
            <a:r>
              <a:rPr lang="nl-BE" cap="none" dirty="0"/>
              <a:t> </a:t>
            </a:r>
            <a:endParaRPr lang="nl-BE" dirty="0"/>
          </a:p>
        </p:txBody>
      </p:sp>
      <p:sp>
        <p:nvSpPr>
          <p:cNvPr id="2150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647626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FD2E57-70E2-4A43-9C0A-5B3723913D60}" type="slidenum">
              <a:rPr lang="nl-BE" smtClean="0">
                <a:solidFill>
                  <a:schemeClr val="bg2"/>
                </a:solidFill>
                <a:latin typeface="Trebuchet MS" pitchFamily="34" charset="0"/>
              </a:rPr>
              <a:pPr eaLnBrk="1" hangingPunct="1"/>
              <a:t>15</a:t>
            </a:fld>
            <a:endParaRPr lang="nl-BE" dirty="0">
              <a:solidFill>
                <a:schemeClr val="bg2"/>
              </a:solidFill>
              <a:latin typeface="Trebuchet MS" pitchFamily="34" charset="0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4733925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eaLnBrk="1" hangingPunct="1">
              <a:buFont typeface="Verdana" pitchFamily="34" charset="0"/>
              <a:buNone/>
            </a:pPr>
            <a:r>
              <a:rPr lang="nl-BE" dirty="0"/>
              <a:t>In een groep ontstaan normen over hoe men zich dient te gedragen, te denken, uit te drukken.</a:t>
            </a:r>
          </a:p>
          <a:p>
            <a:pPr eaLnBrk="1" hangingPunct="1">
              <a:buFont typeface="Verdana" pitchFamily="34" charset="0"/>
              <a:buNone/>
            </a:pPr>
            <a:r>
              <a:rPr lang="nl-BE" dirty="0"/>
              <a:t>Je moet je aan deze normen houden om te passen binnen de groep.</a:t>
            </a:r>
          </a:p>
          <a:p>
            <a:pPr eaLnBrk="1" hangingPunct="1">
              <a:buFont typeface="Verdana" pitchFamily="34" charset="0"/>
              <a:buNone/>
            </a:pPr>
            <a:r>
              <a:rPr lang="nl-BE"/>
              <a:t>Normen worden gedeeld door </a:t>
            </a:r>
            <a:r>
              <a:rPr lang="nl-BE" dirty="0"/>
              <a:t>de groepsleden.</a:t>
            </a:r>
          </a:p>
          <a:p>
            <a:pPr eaLnBrk="1" hangingPunct="1">
              <a:buFont typeface="Verdana" pitchFamily="34" charset="0"/>
              <a:buNone/>
            </a:pPr>
            <a:r>
              <a:rPr lang="nl-BE" dirty="0"/>
              <a:t>Normen zijn richtinggevend voor het gedrag.</a:t>
            </a:r>
          </a:p>
          <a:p>
            <a:pPr eaLnBrk="1" hangingPunct="1">
              <a:buFont typeface="Verdana" pitchFamily="34" charset="0"/>
              <a:buNone/>
            </a:pPr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E643B3F-781B-43C4-ADC1-DC96BD3D587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0715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0825" y="1412875"/>
            <a:ext cx="8137525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507" name="Content Placeholder 1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473392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Verdana" pitchFamily="34" charset="0"/>
              <a:buNone/>
            </a:pPr>
            <a:r>
              <a:rPr lang="nl-BE" dirty="0"/>
              <a:t>In een groep ontstaan normen over hoe men zich dient te gedragen, te denken, uit te drukken.</a:t>
            </a:r>
          </a:p>
          <a:p>
            <a:pPr eaLnBrk="1" hangingPunct="1">
              <a:buFont typeface="Verdana" pitchFamily="34" charset="0"/>
              <a:buNone/>
            </a:pPr>
            <a:endParaRPr lang="nl-BE" dirty="0"/>
          </a:p>
          <a:p>
            <a:pPr eaLnBrk="1" hangingPunct="1">
              <a:buFont typeface="Verdana" pitchFamily="34" charset="0"/>
              <a:buNone/>
            </a:pPr>
            <a:r>
              <a:rPr lang="nl-BE" dirty="0"/>
              <a:t>Kan betrekking hebben op: </a:t>
            </a:r>
          </a:p>
          <a:p>
            <a:pPr lvl="1" eaLnBrk="1" hangingPunct="1"/>
            <a:r>
              <a:rPr lang="nl-BE" dirty="0"/>
              <a:t>hoe hard moeten we werken</a:t>
            </a:r>
          </a:p>
          <a:p>
            <a:pPr lvl="1" eaLnBrk="1" hangingPunct="1"/>
            <a:r>
              <a:rPr lang="nl-BE" dirty="0"/>
              <a:t>wat moeten we wel/niet rapporteren aan leidinggevenden</a:t>
            </a:r>
          </a:p>
          <a:p>
            <a:pPr lvl="1" eaLnBrk="1" hangingPunct="1"/>
            <a:r>
              <a:rPr lang="nl-BE" dirty="0"/>
              <a:t>hoe medewerkers met elkaar omgaan</a:t>
            </a:r>
          </a:p>
          <a:p>
            <a:pPr lvl="1" eaLnBrk="1" hangingPunct="1"/>
            <a:r>
              <a:rPr lang="nl-BE" dirty="0"/>
              <a:t>….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8.3 Groepsrollen en -normen </a:t>
            </a:r>
          </a:p>
        </p:txBody>
      </p:sp>
      <p:sp>
        <p:nvSpPr>
          <p:cNvPr id="2150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647626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FD2E57-70E2-4A43-9C0A-5B3723913D60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16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232BE15-EBDF-4431-BD5D-ABF751AEE5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071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buFont typeface="Verdana" pitchFamily="34" charset="0"/>
              <a:buNone/>
            </a:pPr>
            <a:r>
              <a:rPr lang="nl-BE" sz="2800" dirty="0"/>
              <a:t>Enkele experimenten over ontstaan van groepsnormen: </a:t>
            </a:r>
          </a:p>
          <a:p>
            <a:pPr lvl="1" eaLnBrk="1" hangingPunct="1"/>
            <a:r>
              <a:rPr lang="nl-BE" sz="2300" dirty="0"/>
              <a:t>Autokinetisch effect individueel en in groep (Sherif)</a:t>
            </a:r>
          </a:p>
          <a:p>
            <a:pPr lvl="1" eaLnBrk="1" hangingPunct="1"/>
            <a:r>
              <a:rPr lang="nl-BE" sz="2300" dirty="0"/>
              <a:t>Conformisme experiment van Asch: bekijk het experiment:</a:t>
            </a:r>
          </a:p>
          <a:p>
            <a:pPr lvl="1" eaLnBrk="1" hangingPunct="1"/>
            <a:r>
              <a:rPr lang="nl-BE" sz="2300" dirty="0"/>
              <a:t>Gevangenisexperiment door Zimbardo </a:t>
            </a: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8.3 Groepsrollen en -normen 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03610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E26FB7-E429-4909-B956-05203F2E54F7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17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pic>
        <p:nvPicPr>
          <p:cNvPr id="22534" name="Afbeelding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18351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9" descr="C:\Documents and Settings\Catherine.Schepers\Local Settings\Temporary Internet Files\Content.IE5\3W6PK4WD\MP900431011[1]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533349"/>
            <a:ext cx="9906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3755218"/>
            <a:ext cx="5980151" cy="229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F780C14-DAE2-452B-8EF0-25E4E58AA7E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0610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Verdana" pitchFamily="34" charset="0"/>
              <a:buNone/>
            </a:pPr>
            <a:r>
              <a:rPr lang="nl-BE"/>
              <a:t>Hoe komen deze normen tot stand? </a:t>
            </a:r>
          </a:p>
          <a:p>
            <a:pPr eaLnBrk="1" hangingPunct="1"/>
            <a:r>
              <a:rPr lang="nl-BE"/>
              <a:t>formeel of informeel (zie experimenten) </a:t>
            </a:r>
          </a:p>
          <a:p>
            <a:pPr eaLnBrk="1" hangingPunct="1"/>
            <a:r>
              <a:rPr lang="nl-BE"/>
              <a:t>mogelijk ook door</a:t>
            </a:r>
          </a:p>
          <a:p>
            <a:pPr lvl="1" eaLnBrk="1" hangingPunct="1"/>
            <a:r>
              <a:rPr lang="nl-BE"/>
              <a:t>een statement van de leider</a:t>
            </a:r>
          </a:p>
          <a:p>
            <a:pPr lvl="1" eaLnBrk="1" hangingPunct="1"/>
            <a:r>
              <a:rPr lang="nl-BE"/>
              <a:t>een kritisch voorval in de geschiedenis</a:t>
            </a:r>
          </a:p>
          <a:p>
            <a:pPr lvl="1" eaLnBrk="1" hangingPunct="1"/>
            <a:r>
              <a:rPr lang="nl-BE"/>
              <a:t>het eerste gedrag dat gesteld wordt, krijgt voorbeeldfunctie</a:t>
            </a:r>
          </a:p>
          <a:p>
            <a:pPr lvl="1" eaLnBrk="1" hangingPunct="1"/>
            <a:r>
              <a:rPr lang="nl-BE"/>
              <a:t>door overdracht vanuit andere groepen</a:t>
            </a:r>
          </a:p>
          <a:p>
            <a:pPr lvl="1" eaLnBrk="1" hangingPunct="1"/>
            <a:r>
              <a:rPr lang="nl-BE"/>
              <a:t>… ? </a:t>
            </a:r>
            <a:br>
              <a:rPr lang="nl-BE"/>
            </a:br>
            <a:endParaRPr lang="nl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8.3 Groepsrollen en -normen 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03610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B05BA5-13BB-4617-B3D6-CE3798C381CD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18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DFAEC7A-BD02-4E6E-AA28-5F4BC2F3F8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35923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Verdana" pitchFamily="34" charset="0"/>
              <a:buNone/>
            </a:pPr>
            <a:r>
              <a:rPr lang="nl-BE" b="1" dirty="0"/>
              <a:t>Wat zijn de effecten van deze groepsnormen? </a:t>
            </a:r>
            <a:br>
              <a:rPr lang="nl-BE" dirty="0"/>
            </a:br>
            <a:r>
              <a:rPr lang="nl-BE" sz="2400" dirty="0"/>
              <a:t>Hawthorne – onderzoeken van E. Mayo </a:t>
            </a:r>
          </a:p>
          <a:p>
            <a:pPr lvl="1" eaLnBrk="1" hangingPunct="1"/>
            <a:r>
              <a:rPr lang="nl-BE" sz="2400" dirty="0"/>
              <a:t>heeft de belichting effect op de prestaties v/ mwers? </a:t>
            </a:r>
          </a:p>
          <a:p>
            <a:pPr lvl="1" eaLnBrk="1" hangingPunct="1"/>
            <a:r>
              <a:rPr lang="nl-BE" sz="2400" dirty="0"/>
              <a:t>observatie van een kleine groep medewerkers</a:t>
            </a:r>
          </a:p>
          <a:p>
            <a:pPr lvl="1" eaLnBrk="1" hangingPunct="1"/>
            <a:r>
              <a:rPr lang="nl-BE" sz="2400" dirty="0"/>
              <a:t>hebben beloningen invloed op de hoeveelheid productie? </a:t>
            </a:r>
          </a:p>
          <a:p>
            <a:pPr lvl="1"/>
            <a:r>
              <a:rPr lang="nl-BE" sz="2400" dirty="0">
                <a:hlinkClick r:id="rId3"/>
              </a:rPr>
              <a:t>https://www.youtube.com/watch?v=W7RHjwmVGhs</a:t>
            </a:r>
            <a:endParaRPr lang="nl-BE" sz="2400" dirty="0"/>
          </a:p>
          <a:p>
            <a:pPr lvl="1"/>
            <a:endParaRPr lang="nl-BE" sz="2400" dirty="0"/>
          </a:p>
          <a:p>
            <a:pPr eaLnBrk="1" hangingPunct="1">
              <a:buFont typeface="Verdana" pitchFamily="34" charset="0"/>
              <a:buNone/>
            </a:pPr>
            <a:r>
              <a:rPr lang="nl-BE" sz="2400" dirty="0"/>
              <a:t>				</a:t>
            </a:r>
          </a:p>
          <a:p>
            <a:pPr eaLnBrk="1" hangingPunct="1">
              <a:buFont typeface="Verdana" pitchFamily="34" charset="0"/>
              <a:buNone/>
            </a:pPr>
            <a:r>
              <a:rPr lang="nl-BE" sz="2400" dirty="0"/>
              <a:t>Conclusie: </a:t>
            </a:r>
            <a:br>
              <a:rPr lang="nl-BE" sz="2400" dirty="0"/>
            </a:br>
            <a:r>
              <a:rPr lang="nl-BE" sz="2400" dirty="0"/>
              <a:t>				</a:t>
            </a:r>
            <a:endParaRPr lang="nl-BE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8.3 Groepsrollen en -normen 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03610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B0D097-4E12-416E-A4F1-70D43F2C9AE4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19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pic>
        <p:nvPicPr>
          <p:cNvPr id="24581" name="Afbeelding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3985716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 rot="20567540">
            <a:off x="3956175" y="4402064"/>
            <a:ext cx="4968875" cy="2232025"/>
          </a:xfrm>
          <a:prstGeom prst="ellipse">
            <a:avLst/>
          </a:prstGeom>
          <a:solidFill>
            <a:srgbClr val="D1CA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Verdana" pitchFamily="34" charset="0"/>
              <a:buNone/>
              <a:defRPr/>
            </a:pPr>
            <a:r>
              <a:rPr lang="nl-BE" dirty="0">
                <a:solidFill>
                  <a:srgbClr val="0E151B"/>
                </a:solidFill>
              </a:rPr>
              <a:t>Conclusie: groepsnormen hebben een belangrijk impact op gedrag van de organisatieleden.  </a:t>
            </a:r>
          </a:p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839EDFC-1DE0-417C-B1AF-BFA467AFAF2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5761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4733925"/>
          </a:xfrm>
        </p:spPr>
        <p:txBody>
          <a:bodyPr>
            <a:normAutofit lnSpcReduction="10000"/>
          </a:bodyPr>
          <a:lstStyle/>
          <a:p>
            <a:r>
              <a:rPr lang="nl-BE" sz="1800" dirty="0"/>
              <a:t>Wat is een groep? </a:t>
            </a:r>
          </a:p>
          <a:p>
            <a:r>
              <a:rPr lang="nl-BE" sz="1800" dirty="0"/>
              <a:t>Groepsformatie</a:t>
            </a:r>
          </a:p>
          <a:p>
            <a:r>
              <a:rPr lang="nl-BE" sz="1800" dirty="0"/>
              <a:t>Groepsrollen en – normen</a:t>
            </a:r>
          </a:p>
          <a:p>
            <a:pPr lvl="1"/>
            <a:r>
              <a:rPr lang="nl-BE" sz="1600" dirty="0"/>
              <a:t>Groepsrollen</a:t>
            </a:r>
          </a:p>
          <a:p>
            <a:pPr lvl="1"/>
            <a:r>
              <a:rPr lang="nl-BE" sz="1600" dirty="0"/>
              <a:t>Groepsnormen</a:t>
            </a:r>
          </a:p>
          <a:p>
            <a:r>
              <a:rPr lang="nl-BE" sz="1800" dirty="0"/>
              <a:t>Kansen en bedreigingen in de groep</a:t>
            </a:r>
          </a:p>
          <a:p>
            <a:pPr lvl="1"/>
            <a:r>
              <a:rPr lang="nl-BE" sz="1600" dirty="0"/>
              <a:t>Sociale </a:t>
            </a:r>
            <a:r>
              <a:rPr lang="nl-BE" sz="1600" dirty="0" err="1"/>
              <a:t>facilitatie</a:t>
            </a:r>
            <a:r>
              <a:rPr lang="nl-BE" sz="1600" dirty="0"/>
              <a:t> en – belemmering</a:t>
            </a:r>
          </a:p>
          <a:p>
            <a:pPr lvl="1"/>
            <a:r>
              <a:rPr lang="nl-BE" sz="1600" dirty="0"/>
              <a:t>Lijntrekken</a:t>
            </a:r>
          </a:p>
          <a:p>
            <a:r>
              <a:rPr lang="nl-BE" sz="1800" dirty="0"/>
              <a:t>Besluitvorming in groepen</a:t>
            </a:r>
          </a:p>
          <a:p>
            <a:pPr lvl="1"/>
            <a:r>
              <a:rPr lang="nl-BE" sz="1600" dirty="0"/>
              <a:t>Hoe nemen groepen een besluit?</a:t>
            </a:r>
          </a:p>
          <a:p>
            <a:pPr lvl="1"/>
            <a:r>
              <a:rPr lang="nl-BE" sz="1600" dirty="0"/>
              <a:t>Voor- en nadelen van besluitvorming in groepen</a:t>
            </a:r>
          </a:p>
          <a:p>
            <a:pPr lvl="1"/>
            <a:r>
              <a:rPr lang="nl-BE" sz="1600" dirty="0"/>
              <a:t>Enkele alternatieve procedures voor besluitvorming in groepen</a:t>
            </a:r>
          </a:p>
          <a:p>
            <a:r>
              <a:rPr lang="nl-BE" sz="1800" dirty="0"/>
              <a:t>Relaties tussen groepen</a:t>
            </a:r>
          </a:p>
          <a:p>
            <a:r>
              <a:rPr lang="nl-BE" sz="1800" dirty="0"/>
              <a:t>Conflicten in </a:t>
            </a:r>
            <a:r>
              <a:rPr lang="nl-BE" sz="1800"/>
              <a:t>de groep</a:t>
            </a:r>
            <a:endParaRPr lang="nl-BE" sz="1800" dirty="0"/>
          </a:p>
          <a:p>
            <a:pPr lvl="1"/>
            <a:endParaRPr lang="en-US" dirty="0"/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nl-BE" cap="none"/>
              <a:t>OVERZICHT</a:t>
            </a:r>
            <a:endParaRPr lang="en-US" cap="none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360363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B3BC71-3303-4149-AF9A-4F25F9F00570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2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C985B5E-251E-403E-873F-7C82A56155F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1A3C3A2-820B-41AE-8685-FEE07F1F5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188640"/>
            <a:ext cx="2915816" cy="381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82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buFont typeface="Verdana" pitchFamily="34" charset="0"/>
              <a:buNone/>
            </a:pPr>
            <a:r>
              <a:rPr lang="nl-BE"/>
              <a:t>Kansen: </a:t>
            </a:r>
          </a:p>
          <a:p>
            <a:pPr eaLnBrk="1" hangingPunct="1"/>
            <a:r>
              <a:rPr lang="nl-BE" b="1"/>
              <a:t>groepsleden kunnen elkaar steunen</a:t>
            </a:r>
          </a:p>
          <a:p>
            <a:pPr eaLnBrk="1" hangingPunct="1"/>
            <a:r>
              <a:rPr lang="nl-BE" b="1"/>
              <a:t>groepsleden kunnen elkaar informeren</a:t>
            </a:r>
          </a:p>
          <a:p>
            <a:pPr eaLnBrk="1" hangingPunct="1"/>
            <a:r>
              <a:rPr lang="nl-BE" b="1"/>
              <a:t>lidmaatschap verschaft de groepsleden sociale identiteit en sociale status in de organisatie</a:t>
            </a:r>
            <a:br>
              <a:rPr lang="nl-BE"/>
            </a:br>
            <a:br>
              <a:rPr lang="nl-BE"/>
            </a:br>
            <a:r>
              <a:rPr lang="nl-BE"/>
              <a:t>Anderzijds…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8.4 Kansen en BEDRIEGINGEN In groepen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431602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2B79B8-CC46-4020-8126-23A31163A6A3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20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244213A-A19F-46B1-9DC9-138341A0A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7206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buFont typeface="Verdana" pitchFamily="34" charset="0"/>
              <a:buNone/>
            </a:pPr>
            <a:r>
              <a:rPr lang="nl-BE" b="1"/>
              <a:t>Bedreigingen: </a:t>
            </a:r>
            <a:endParaRPr lang="nl-BE"/>
          </a:p>
          <a:p>
            <a:pPr eaLnBrk="1" hangingPunct="1"/>
            <a:r>
              <a:rPr lang="nl-BE" sz="2800" b="1"/>
              <a:t>sociale facilitatie en  sociale belemmering </a:t>
            </a:r>
            <a:br>
              <a:rPr lang="nl-BE"/>
            </a:br>
            <a:r>
              <a:rPr lang="nl-BE">
                <a:latin typeface="Calibri" pitchFamily="34" charset="0"/>
              </a:rPr>
              <a:t>→ </a:t>
            </a:r>
            <a:r>
              <a:rPr lang="nl-BE"/>
              <a:t>Eenzelfde fenomeen? </a:t>
            </a:r>
          </a:p>
          <a:p>
            <a:pPr marL="1344613" lvl="3" indent="-457200" eaLnBrk="1" hangingPunct="1">
              <a:buFont typeface="Verdana" pitchFamily="34" charset="0"/>
              <a:buAutoNum type="arabicPeriod"/>
            </a:pPr>
            <a:r>
              <a:rPr lang="nl-BE"/>
              <a:t>aanwezigheid van andere persoon </a:t>
            </a:r>
            <a:r>
              <a:rPr lang="nl-BE">
                <a:latin typeface="Calibri" pitchFamily="34" charset="0"/>
              </a:rPr>
              <a:t>→ </a:t>
            </a:r>
            <a:r>
              <a:rPr lang="nl-BE"/>
              <a:t>arousal </a:t>
            </a:r>
            <a:r>
              <a:rPr lang="nl-BE">
                <a:latin typeface="Calibri" pitchFamily="34" charset="0"/>
              </a:rPr>
              <a:t>→ actiebereidheid ↗</a:t>
            </a:r>
          </a:p>
          <a:p>
            <a:pPr marL="1344613" lvl="3" indent="-457200" eaLnBrk="1" hangingPunct="1">
              <a:buFont typeface="Verdana" pitchFamily="34" charset="0"/>
              <a:buAutoNum type="arabicPeriod"/>
            </a:pPr>
            <a:r>
              <a:rPr lang="nl-BE"/>
              <a:t>Dominante respons wordt geactiveerd </a:t>
            </a:r>
          </a:p>
          <a:p>
            <a:pPr marL="1344613" lvl="3" indent="-457200" eaLnBrk="1" hangingPunct="1">
              <a:buFont typeface="Verdana" pitchFamily="34" charset="0"/>
              <a:buAutoNum type="arabicPeriod"/>
            </a:pPr>
            <a:r>
              <a:rPr lang="nl-BE"/>
              <a:t>In geval van eenvoudig gedrag treedt facilitatie op</a:t>
            </a:r>
          </a:p>
          <a:p>
            <a:pPr marL="1344613" lvl="3" indent="-457200" eaLnBrk="1" hangingPunct="1">
              <a:buFont typeface="Verdana" pitchFamily="34" charset="0"/>
              <a:buAutoNum type="arabicPeriod"/>
            </a:pPr>
            <a:r>
              <a:rPr lang="nl-BE"/>
              <a:t>In leerprocessen treedt belemmering op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8.4 Kansen en risico’s in de groep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03610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256547-39EF-4B8C-A6E2-90B070B7F0BD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21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95D8A20-1DF3-4B2A-8B80-C33376BF27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85602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buFont typeface="Verdana" pitchFamily="34" charset="0"/>
              <a:buNone/>
            </a:pPr>
            <a:r>
              <a:rPr lang="nl-BE" sz="2800" b="1" dirty="0"/>
              <a:t>Lijntrekken of </a:t>
            </a:r>
            <a:r>
              <a:rPr lang="nl-BE" sz="2800" b="1" dirty="0" err="1"/>
              <a:t>Ringelmann</a:t>
            </a:r>
            <a:r>
              <a:rPr lang="nl-BE" sz="2800" b="1" dirty="0"/>
              <a:t>-effect:</a:t>
            </a:r>
            <a:endParaRPr lang="nl-BE" dirty="0"/>
          </a:p>
          <a:p>
            <a:pPr eaLnBrk="1" hangingPunct="1">
              <a:buFont typeface="Verdana" pitchFamily="34" charset="0"/>
              <a:buNone/>
            </a:pPr>
            <a:r>
              <a:rPr lang="nl-BE" sz="2800" dirty="0">
                <a:latin typeface="Calibri" pitchFamily="34" charset="0"/>
              </a:rPr>
              <a:t>Individuele inspanning ↓ in functie van de groepsgrootte </a:t>
            </a:r>
            <a:endParaRPr lang="nl-BE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8.4 Kansen en BEDREIGINGEN in de groep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360363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66D3FE-D627-4937-B7A9-6A556258A189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22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pic>
        <p:nvPicPr>
          <p:cNvPr id="27653" name="Afbeelding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213100"/>
            <a:ext cx="33845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789363"/>
            <a:ext cx="2836862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FAC4F91-28A2-4946-86B4-C5FCD720705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19765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buFont typeface="Verdana" pitchFamily="34" charset="0"/>
              <a:buNone/>
            </a:pPr>
            <a:r>
              <a:rPr lang="nl-BE" b="1" dirty="0"/>
              <a:t>Lijntrekken of Ringelmann-effect </a:t>
            </a:r>
            <a:endParaRPr lang="nl-BE" dirty="0"/>
          </a:p>
          <a:p>
            <a:pPr eaLnBrk="1" hangingPunct="1">
              <a:buFont typeface="Verdana" pitchFamily="34" charset="0"/>
              <a:buNone/>
            </a:pPr>
            <a:r>
              <a:rPr lang="nl-BE" dirty="0"/>
              <a:t>Resultaten werden vaak bevestigd. </a:t>
            </a:r>
            <a:br>
              <a:rPr lang="nl-BE" dirty="0"/>
            </a:br>
            <a:r>
              <a:rPr lang="nl-BE" dirty="0">
                <a:sym typeface="Wingdings" pitchFamily="2" charset="2"/>
              </a:rPr>
              <a:t></a:t>
            </a:r>
            <a:r>
              <a:rPr lang="nl-BE" sz="2400" dirty="0">
                <a:sym typeface="Wingdings" pitchFamily="2" charset="2"/>
              </a:rPr>
              <a:t> VERKLARING</a:t>
            </a:r>
            <a:r>
              <a:rPr lang="nl-BE" sz="2400" dirty="0"/>
              <a:t> </a:t>
            </a:r>
            <a:endParaRPr lang="nl-BE" dirty="0"/>
          </a:p>
          <a:p>
            <a:pPr lvl="2" eaLnBrk="1" hangingPunct="1"/>
            <a:r>
              <a:rPr lang="nl-BE" dirty="0"/>
              <a:t>Het effect treedt vooral op als: </a:t>
            </a:r>
          </a:p>
          <a:p>
            <a:pPr lvl="3" eaLnBrk="1" hangingPunct="1"/>
            <a:r>
              <a:rPr lang="nl-BE" dirty="0"/>
              <a:t>weinig belangrijke/oninteressante taak</a:t>
            </a:r>
          </a:p>
          <a:p>
            <a:pPr lvl="3" eaLnBrk="1" hangingPunct="1"/>
            <a:r>
              <a:rPr lang="nl-BE" dirty="0"/>
              <a:t>individuele bijdrage is niet traceerbaar</a:t>
            </a:r>
          </a:p>
          <a:p>
            <a:pPr lvl="3" eaLnBrk="1" hangingPunct="1"/>
            <a:r>
              <a:rPr lang="nl-BE" dirty="0"/>
              <a:t>leden veronderstellen dat de anderen lijntrekken. </a:t>
            </a: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8.4 Kansen en Bedreigingen in </a:t>
            </a:r>
            <a:r>
              <a:rPr lang="nl-BE" dirty="0" err="1"/>
              <a:t>GroepEN</a:t>
            </a:r>
            <a:endParaRPr lang="nl-BE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431602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B07A94-6F84-4AB5-B4C3-1BE8BE4D9259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23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86064"/>
            <a:ext cx="3707904" cy="247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4F669B7-BEA2-4F34-9F55-25BCD8C08A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43121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8.5 Besluitvorming in groepen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03610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50FD22-D052-4406-BE58-BE96DF7B4B95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24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pic>
        <p:nvPicPr>
          <p:cNvPr id="29700" name="Tijdelijke aanduiding voor inhoud 5" descr="C:\Users\Gebruiker\AppData\Local\Temp\Beslissingen-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196975"/>
            <a:ext cx="5473700" cy="4319588"/>
          </a:xfr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66E1E47-1DA7-4E5D-977F-EFF7BCE1D66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89489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8.5 Besluitvorming in groepen</a:t>
            </a:r>
          </a:p>
        </p:txBody>
      </p:sp>
      <p:sp>
        <p:nvSpPr>
          <p:cNvPr id="137" name="Text Placeholder 2">
            <a:extLst>
              <a:ext uri="{FF2B5EF4-FFF2-40B4-BE49-F238E27FC236}">
                <a16:creationId xmlns:a16="http://schemas.microsoft.com/office/drawing/2014/main" id="{668890E9-F0B3-4A9D-AF97-DDEF5CFC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52000"/>
            <a:ext cx="4428000" cy="1097992"/>
          </a:xfrm>
        </p:spPr>
        <p:txBody>
          <a:bodyPr/>
          <a:lstStyle/>
          <a:p>
            <a:endParaRPr lang="en-US"/>
          </a:p>
        </p:txBody>
      </p:sp>
      <p:sp>
        <p:nvSpPr>
          <p:cNvPr id="30722" name="Content Placeholder 1"/>
          <p:cNvSpPr>
            <a:spLocks noGrp="1"/>
          </p:cNvSpPr>
          <p:nvPr>
            <p:ph sz="half" idx="2"/>
          </p:nvPr>
        </p:nvSpPr>
        <p:spPr>
          <a:xfrm>
            <a:off x="0" y="1350008"/>
            <a:ext cx="4428000" cy="3626984"/>
          </a:xfrm>
        </p:spPr>
        <p:txBody>
          <a:bodyPr>
            <a:normAutofit/>
          </a:bodyPr>
          <a:lstStyle/>
          <a:p>
            <a:pPr eaLnBrk="1" hangingPunct="1">
              <a:buFont typeface="Verdana" pitchFamily="34" charset="0"/>
              <a:buNone/>
            </a:pPr>
            <a:r>
              <a:rPr lang="nl-BE" sz="2200" dirty="0"/>
              <a:t>Vijf mogelijkheden om tot een besluit te komen in een groep: </a:t>
            </a:r>
            <a:br>
              <a:rPr lang="nl-BE" sz="2200" dirty="0"/>
            </a:br>
            <a:endParaRPr lang="nl-BE" sz="2200" dirty="0"/>
          </a:p>
          <a:p>
            <a:pPr eaLnBrk="1" hangingPunct="1"/>
            <a:r>
              <a:rPr lang="nl-BE" sz="2200" dirty="0"/>
              <a:t>op basis van autoriteit</a:t>
            </a:r>
          </a:p>
          <a:p>
            <a:pPr eaLnBrk="1" hangingPunct="1"/>
            <a:r>
              <a:rPr lang="nl-BE" sz="2200" dirty="0"/>
              <a:t>op basis van een minderheid</a:t>
            </a:r>
          </a:p>
          <a:p>
            <a:pPr eaLnBrk="1" hangingPunct="1"/>
            <a:r>
              <a:rPr lang="nl-BE" sz="2200" dirty="0"/>
              <a:t>op basis van een meerderheid</a:t>
            </a:r>
          </a:p>
          <a:p>
            <a:pPr eaLnBrk="1" hangingPunct="1"/>
            <a:r>
              <a:rPr lang="nl-BE" sz="2200" dirty="0"/>
              <a:t>op grond van consensus</a:t>
            </a:r>
          </a:p>
          <a:p>
            <a:pPr eaLnBrk="1" hangingPunct="1"/>
            <a:r>
              <a:rPr lang="nl-BE" sz="2200" dirty="0"/>
              <a:t>op basis van unanimiteit</a:t>
            </a:r>
            <a:br>
              <a:rPr lang="nl-BE" sz="2200" dirty="0"/>
            </a:br>
            <a:endParaRPr lang="nl-BE" sz="2200" dirty="0"/>
          </a:p>
        </p:txBody>
      </p: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F38E3DF2-8BEC-4D1B-ADAB-BF8175205C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16032" y="1152000"/>
            <a:ext cx="4428000" cy="1097992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Tijdens</a:t>
            </a:r>
            <a:r>
              <a:rPr lang="en-US" dirty="0"/>
              <a:t> de </a:t>
            </a:r>
            <a:r>
              <a:rPr lang="en-US" dirty="0" err="1"/>
              <a:t>koffiepauze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vaak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besluit</a:t>
            </a:r>
            <a:r>
              <a:rPr lang="en-US" dirty="0"/>
              <a:t> </a:t>
            </a:r>
            <a:r>
              <a:rPr lang="en-US" dirty="0" err="1"/>
              <a:t>voorbereid</a:t>
            </a:r>
            <a:endParaRPr lang="en-US" dirty="0"/>
          </a:p>
        </p:txBody>
      </p:sp>
      <p:pic>
        <p:nvPicPr>
          <p:cNvPr id="1026" name="Picture 2" descr="Twelve Koffie klant">
            <a:extLst>
              <a:ext uri="{FF2B5EF4-FFF2-40B4-BE49-F238E27FC236}">
                <a16:creationId xmlns:a16="http://schemas.microsoft.com/office/drawing/2014/main" id="{AD9A74B5-88E4-4AB3-94E5-1630599DE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9" r="10475" b="-4"/>
          <a:stretch/>
        </p:blipFill>
        <p:spPr bwMode="auto">
          <a:xfrm>
            <a:off x="4716032" y="2249992"/>
            <a:ext cx="4428000" cy="3636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0724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360000" y="6084000"/>
            <a:ext cx="360000" cy="66714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354C4596-5E89-4215-B646-5EF16531EC5B}" type="slidenum">
              <a:rPr lang="nl-BE" smtClean="0">
                <a:solidFill>
                  <a:schemeClr val="bg1"/>
                </a:solidFill>
              </a:rPr>
              <a:pPr eaLnBrk="1" hangingPunct="1">
                <a:spcAft>
                  <a:spcPts val="600"/>
                </a:spcAft>
              </a:pPr>
              <a:t>25</a:t>
            </a:fld>
            <a:endParaRPr lang="nl-BE">
              <a:solidFill>
                <a:schemeClr val="bg1"/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FCE607-B89B-4483-8D51-CD5986E6E0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55576" y="6084000"/>
            <a:ext cx="4032424" cy="43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l-BE"/>
              <a:t>Gedrag in organisaties</a:t>
            </a:r>
          </a:p>
        </p:txBody>
      </p:sp>
    </p:spTree>
    <p:extLst>
      <p:ext uri="{BB962C8B-B14F-4D97-AF65-F5344CB8AC3E}">
        <p14:creationId xmlns:p14="http://schemas.microsoft.com/office/powerpoint/2010/main" val="155413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  <p:bldP spid="13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buFont typeface="Verdana" pitchFamily="34" charset="0"/>
              <a:buNone/>
            </a:pPr>
            <a:r>
              <a:rPr lang="nl-BE" dirty="0"/>
              <a:t>Voordelen van besluitvorming in groepen: </a:t>
            </a:r>
          </a:p>
          <a:p>
            <a:pPr eaLnBrk="1" hangingPunct="1"/>
            <a:r>
              <a:rPr lang="nl-BE" dirty="0"/>
              <a:t>groep is beter geïnformeerd</a:t>
            </a:r>
          </a:p>
          <a:p>
            <a:pPr eaLnBrk="1" hangingPunct="1"/>
            <a:r>
              <a:rPr lang="nl-BE" dirty="0"/>
              <a:t>diversiteit van deskundigheden</a:t>
            </a:r>
          </a:p>
          <a:p>
            <a:pPr eaLnBrk="1" hangingPunct="1"/>
            <a:r>
              <a:rPr lang="nl-BE" dirty="0"/>
              <a:t>diversiteit van opvattingen</a:t>
            </a:r>
          </a:p>
          <a:p>
            <a:pPr eaLnBrk="1" hangingPunct="1"/>
            <a:r>
              <a:rPr lang="nl-BE" dirty="0"/>
              <a:t>implementatie van besluit verloopt makkelijker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8.5 BESLUITVORMING IN GROEPEN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03610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2F7C80-5916-4AA1-A2B6-2B5A114C013A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26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pic>
        <p:nvPicPr>
          <p:cNvPr id="4" name="Afbeelding 3" descr="Afbeelding met tekst, poseren, groep, verschillend&#10;&#10;Automatisch gegenereerde beschrijving">
            <a:extLst>
              <a:ext uri="{FF2B5EF4-FFF2-40B4-BE49-F238E27FC236}">
                <a16:creationId xmlns:a16="http://schemas.microsoft.com/office/drawing/2014/main" id="{81BE7B2B-07E9-4923-A522-3ED023592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95" y="4077072"/>
            <a:ext cx="4825905" cy="2780928"/>
          </a:xfrm>
          <a:prstGeom prst="rect">
            <a:avLst/>
          </a:prstGeom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F35133-58E3-4D9F-ACFD-F1C1245FF8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5217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Verdana" pitchFamily="34" charset="0"/>
              <a:buNone/>
            </a:pPr>
            <a:r>
              <a:rPr lang="nl-BE" sz="2800" b="1" dirty="0" err="1"/>
              <a:t>Groupthink</a:t>
            </a:r>
            <a:r>
              <a:rPr lang="nl-BE" sz="2800" dirty="0"/>
              <a:t>: symptomen</a:t>
            </a:r>
          </a:p>
          <a:p>
            <a:pPr eaLnBrk="1" hangingPunct="1"/>
            <a:r>
              <a:rPr lang="nl-BE" sz="2400" dirty="0"/>
              <a:t>De groep is onkwetsbaar</a:t>
            </a:r>
          </a:p>
          <a:p>
            <a:pPr eaLnBrk="1" hangingPunct="1"/>
            <a:r>
              <a:rPr lang="nl-BE" sz="2400" dirty="0"/>
              <a:t>Alle kritiek wordt weggepraat</a:t>
            </a:r>
          </a:p>
          <a:p>
            <a:pPr eaLnBrk="1" hangingPunct="1"/>
            <a:r>
              <a:rPr lang="nl-BE" sz="2400" dirty="0"/>
              <a:t>Groepsleden die twijfelen zwijgen liever</a:t>
            </a:r>
          </a:p>
          <a:p>
            <a:pPr eaLnBrk="1" hangingPunct="1"/>
            <a:r>
              <a:rPr lang="nl-BE" sz="2400" dirty="0"/>
              <a:t>Groep streeft naar consensus</a:t>
            </a:r>
          </a:p>
          <a:p>
            <a:pPr eaLnBrk="1" hangingPunct="1"/>
            <a:r>
              <a:rPr lang="nl-BE" sz="2400" dirty="0"/>
              <a:t>Groepsleden worden </a:t>
            </a:r>
          </a:p>
          <a:p>
            <a:pPr eaLnBrk="1" hangingPunct="1">
              <a:buFont typeface="Verdana" pitchFamily="34" charset="0"/>
              <a:buNone/>
            </a:pPr>
            <a:r>
              <a:rPr lang="nl-BE" sz="2400" dirty="0"/>
              <a:t>   onder druk gezet om akkoord</a:t>
            </a:r>
          </a:p>
          <a:p>
            <a:pPr eaLnBrk="1" hangingPunct="1">
              <a:buFont typeface="Verdana" pitchFamily="34" charset="0"/>
              <a:buNone/>
            </a:pPr>
            <a:r>
              <a:rPr lang="nl-BE" sz="2400" dirty="0"/>
              <a:t>   te gaan </a:t>
            </a:r>
          </a:p>
          <a:p>
            <a:pPr eaLnBrk="1" hangingPunct="1">
              <a:buFont typeface="Verdana" pitchFamily="34" charset="0"/>
              <a:buNone/>
            </a:pPr>
            <a:endParaRPr lang="nl-BE" b="1" dirty="0"/>
          </a:p>
          <a:p>
            <a:pPr eaLnBrk="1" hangingPunct="1">
              <a:buFont typeface="Verdana" pitchFamily="34" charset="0"/>
              <a:buNone/>
            </a:pPr>
            <a:r>
              <a:rPr lang="nl-BE" sz="1200" b="1" dirty="0"/>
              <a:t>	  Mislukte invasie van VSA in de </a:t>
            </a:r>
            <a:r>
              <a:rPr lang="nl-BE" sz="1200" b="1" dirty="0" err="1"/>
              <a:t>varkensbaai</a:t>
            </a:r>
            <a:r>
              <a:rPr lang="nl-BE" sz="1200" b="1" dirty="0"/>
              <a:t> van Cuba</a:t>
            </a:r>
          </a:p>
          <a:p>
            <a:pPr eaLnBrk="1" hangingPunct="1">
              <a:buFont typeface="Verdana" pitchFamily="34" charset="0"/>
              <a:buNone/>
            </a:pPr>
            <a:r>
              <a:rPr lang="nl-BE" sz="1200" b="1" dirty="0"/>
              <a:t>	  Oorlog in Korea of escalatie van Vietnamoorlog</a:t>
            </a:r>
          </a:p>
          <a:p>
            <a:pPr eaLnBrk="1" hangingPunct="1">
              <a:buFont typeface="Verdana" pitchFamily="34" charset="0"/>
              <a:buNone/>
            </a:pP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8.5 Besluitvorming in groepen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03610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2302FC-54CB-4996-82A8-6964C43EF032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27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pic>
        <p:nvPicPr>
          <p:cNvPr id="32774" name="Afbeelding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76700"/>
            <a:ext cx="30257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7" descr="C:\Documents and Settings\Catherine.Schepers\Local Settings\Temporary Internet Files\Content.IE5\OCLWUYV0\MP90040137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229225"/>
            <a:ext cx="5048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8933516-69B4-4BFA-A8B5-776F59B163D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8788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buFont typeface="Verdana" pitchFamily="34" charset="0"/>
              <a:buNone/>
            </a:pPr>
            <a:r>
              <a:rPr lang="nl-BE" sz="2800" b="1" dirty="0" err="1"/>
              <a:t>Groupthink</a:t>
            </a:r>
            <a:r>
              <a:rPr lang="nl-BE" sz="2800" dirty="0"/>
              <a:t>: gevolgen</a:t>
            </a:r>
          </a:p>
          <a:p>
            <a:pPr lvl="1" eaLnBrk="1" hangingPunct="1"/>
            <a:r>
              <a:rPr lang="nl-BE" sz="2000" dirty="0"/>
              <a:t>Te weinig alternatieven worden besproken. Geen volledig zicht op alle mogelijkheden</a:t>
            </a:r>
          </a:p>
          <a:p>
            <a:pPr lvl="1" eaLnBrk="1" hangingPunct="1"/>
            <a:r>
              <a:rPr lang="nl-BE" sz="2000" dirty="0"/>
              <a:t>Oplossing door iedereen geaccepteerd, niet verder evalueren</a:t>
            </a:r>
          </a:p>
          <a:p>
            <a:pPr lvl="1" eaLnBrk="1" hangingPunct="1"/>
            <a:r>
              <a:rPr lang="nl-BE" sz="2000" dirty="0"/>
              <a:t>Geen heronderzoek van eerder verworpen alternatieven</a:t>
            </a:r>
          </a:p>
          <a:p>
            <a:pPr lvl="1" eaLnBrk="1" hangingPunct="1"/>
            <a:r>
              <a:rPr lang="nl-BE" sz="2000" dirty="0"/>
              <a:t>Te weinig en selectief info verzameld</a:t>
            </a:r>
          </a:p>
          <a:p>
            <a:pPr lvl="1" eaLnBrk="1" hangingPunct="1"/>
            <a:r>
              <a:rPr lang="nl-BE" sz="2000" dirty="0"/>
              <a:t>Meningen van deskundigen worden genegeerd</a:t>
            </a:r>
          </a:p>
          <a:p>
            <a:pPr lvl="1" eaLnBrk="1" hangingPunct="1"/>
            <a:r>
              <a:rPr lang="nl-BE" sz="2000" dirty="0"/>
              <a:t>Negatieve kijk op nieuwe invalshoeken</a:t>
            </a:r>
          </a:p>
          <a:p>
            <a:pPr lvl="1" eaLnBrk="1" hangingPunct="1"/>
            <a:r>
              <a:rPr lang="nl-BE" sz="2000" dirty="0"/>
              <a:t>Geen plan B wanneer het fout loopt</a:t>
            </a:r>
          </a:p>
          <a:p>
            <a:pPr eaLnBrk="1" hangingPunct="1">
              <a:buFont typeface="Verdana" pitchFamily="34" charset="0"/>
              <a:buNone/>
            </a:pP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8.5 Besluitvorming in groepen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431602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142E40-D241-4539-92C1-C701DE46AABC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28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pic>
        <p:nvPicPr>
          <p:cNvPr id="33798" name="Picture 6" descr="C:\Documents and Settings\Catherine.Schepers\Local Settings\Temporary Internet Files\Content.IE5\HESXU6EO\MP90017883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357563"/>
            <a:ext cx="1728788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E5DF378-7BA5-49BA-BC5C-CDF778082F6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7176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buFont typeface="Verdana" pitchFamily="34" charset="0"/>
              <a:buNone/>
            </a:pPr>
            <a:r>
              <a:rPr lang="nl-BE" b="1" dirty="0" err="1"/>
              <a:t>Groupthink</a:t>
            </a:r>
            <a:r>
              <a:rPr lang="nl-BE" b="1" dirty="0"/>
              <a:t> beperken? </a:t>
            </a:r>
          </a:p>
          <a:p>
            <a:pPr eaLnBrk="1" hangingPunct="1"/>
            <a:r>
              <a:rPr lang="nl-BE" sz="2800" dirty="0"/>
              <a:t>kritiek stimuleren</a:t>
            </a:r>
          </a:p>
          <a:p>
            <a:pPr eaLnBrk="1" hangingPunct="1"/>
            <a:r>
              <a:rPr lang="nl-BE" sz="2800" dirty="0"/>
              <a:t>advocaat van de duivel aanstellen</a:t>
            </a:r>
          </a:p>
          <a:p>
            <a:pPr eaLnBrk="1" hangingPunct="1"/>
            <a:r>
              <a:rPr lang="nl-BE" sz="2800" dirty="0"/>
              <a:t>maak gebruik van subgroepen </a:t>
            </a:r>
          </a:p>
          <a:p>
            <a:pPr eaLnBrk="1" hangingPunct="1"/>
            <a:r>
              <a:rPr lang="nl-BE" sz="2800" dirty="0"/>
              <a:t>denk nog na over eerder verworpen voorstellen</a:t>
            </a:r>
          </a:p>
          <a:p>
            <a:pPr eaLnBrk="1" hangingPunct="1"/>
            <a:r>
              <a:rPr lang="nl-BE" sz="2800" dirty="0"/>
              <a:t>groepsleider staat open voor andere meningen</a:t>
            </a:r>
          </a:p>
          <a:p>
            <a:pPr eaLnBrk="1" hangingPunct="1"/>
            <a:r>
              <a:rPr lang="nl-BE" sz="2800" dirty="0"/>
              <a:t>beperk het aantal groepsleden. </a:t>
            </a: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8.5 Besluitvorming in GROEPEN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03610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EA7C8A-41F9-4B8D-BF87-B9A5A75C0693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29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153D941-7129-49CC-A518-B8F49308D4B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8503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buFont typeface="Verdana" pitchFamily="34" charset="0"/>
              <a:buNone/>
            </a:pPr>
            <a:endParaRPr lang="nl-BE" dirty="0"/>
          </a:p>
          <a:p>
            <a:pPr eaLnBrk="1" hangingPunct="1">
              <a:buFont typeface="Verdana" pitchFamily="34" charset="0"/>
              <a:buNone/>
            </a:pPr>
            <a:r>
              <a:rPr lang="nl-BE" dirty="0"/>
              <a:t>‘</a:t>
            </a:r>
            <a:r>
              <a:rPr lang="nl-BE" sz="2800" dirty="0"/>
              <a:t>Twee of meer personen die met elkaar omgaan, een gezamenlijk doel hebben, collectieve normen delen en een groepsidentiteit hebben’</a:t>
            </a:r>
          </a:p>
          <a:p>
            <a:pPr eaLnBrk="1" hangingPunct="1">
              <a:buFont typeface="Verdana" pitchFamily="34" charset="0"/>
              <a:buNone/>
            </a:pPr>
            <a:r>
              <a:rPr lang="nl-BE" dirty="0"/>
              <a:t>   </a:t>
            </a:r>
            <a:r>
              <a:rPr lang="nl-BE" sz="2810" dirty="0"/>
              <a:t>(</a:t>
            </a:r>
            <a:r>
              <a:rPr lang="nl-BE" sz="2810" dirty="0" err="1"/>
              <a:t>Sinding</a:t>
            </a:r>
            <a:r>
              <a:rPr lang="nl-BE" sz="2810" dirty="0"/>
              <a:t> et al, 2018)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8.1 Wat is een groep? 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360363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8AF033-0275-42B8-BE2A-6F09BF82DB02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3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pic>
        <p:nvPicPr>
          <p:cNvPr id="14342" name="Afbeelding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068638"/>
            <a:ext cx="36004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FE03057-4E1D-484D-8184-4F86387B22C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43715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buFont typeface="Verdana" pitchFamily="34" charset="0"/>
              <a:buNone/>
            </a:pPr>
            <a:r>
              <a:rPr lang="nl-BE" dirty="0"/>
              <a:t>Alternatieve besluitvorming in groepen</a:t>
            </a:r>
          </a:p>
          <a:p>
            <a:pPr eaLnBrk="1" hangingPunct="1"/>
            <a:r>
              <a:rPr lang="nl-BE" dirty="0"/>
              <a:t>Brainstorming</a:t>
            </a:r>
          </a:p>
          <a:p>
            <a:pPr eaLnBrk="1" hangingPunct="1"/>
            <a:r>
              <a:rPr lang="nl-BE" dirty="0"/>
              <a:t>Delphi – techniek</a:t>
            </a:r>
          </a:p>
          <a:p>
            <a:pPr eaLnBrk="1" hangingPunct="1">
              <a:buFont typeface="Verdana" pitchFamily="34" charset="0"/>
              <a:buNone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8.5 Besluitvorming IN GROEPEN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03610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863A81-69A8-4FA5-8F59-6A795B65EF9B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30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pic>
        <p:nvPicPr>
          <p:cNvPr id="35845" name="Picture 1" descr="Human Assets Trai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53324"/>
            <a:ext cx="3962723" cy="315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7F7695D-AF56-4088-83F6-6808090BD6D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387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buFont typeface="Verdana" pitchFamily="34" charset="0"/>
              <a:buNone/>
            </a:pPr>
            <a:r>
              <a:rPr lang="nl-BE" b="1" dirty="0"/>
              <a:t>Brainstorming</a:t>
            </a:r>
          </a:p>
          <a:p>
            <a:pPr eaLnBrk="1" hangingPunct="1"/>
            <a:r>
              <a:rPr lang="nl-BE" sz="2800" dirty="0"/>
              <a:t>Wat? </a:t>
            </a:r>
          </a:p>
          <a:p>
            <a:pPr eaLnBrk="1" hangingPunct="1"/>
            <a:r>
              <a:rPr lang="nl-BE" sz="2800" dirty="0"/>
              <a:t>Evaluatie:</a:t>
            </a:r>
            <a:r>
              <a:rPr lang="nl-BE" dirty="0"/>
              <a:t> </a:t>
            </a:r>
          </a:p>
          <a:p>
            <a:pPr lvl="2" eaLnBrk="1" hangingPunct="1"/>
            <a:r>
              <a:rPr lang="nl-BE" dirty="0"/>
              <a:t>‘Het blijkt bijzonder moeilijk om de gegrondheid van brainstormtechnieken op enigerlei prestatiegebied aan te tonen en de hardnekkige populariteit ervan is dan ook duidelijk ondoordacht’ (</a:t>
            </a:r>
            <a:r>
              <a:rPr lang="nl-BE" dirty="0" err="1"/>
              <a:t>Craeynest</a:t>
            </a:r>
            <a:r>
              <a:rPr lang="nl-BE" dirty="0"/>
              <a:t> et al. 2008, p. 276)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8.5 Besluitvorming IN GROEPEN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360363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AEDE5F-8E40-4860-B6E1-48E9134D039C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31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3C1B899-1FBC-4E62-9CB8-1876EF7B75B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5030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Verdana" pitchFamily="34" charset="0"/>
              <a:buNone/>
            </a:pPr>
            <a:r>
              <a:rPr lang="nl-BE" b="1" dirty="0"/>
              <a:t>Delphi techniek</a:t>
            </a:r>
          </a:p>
          <a:p>
            <a:pPr lvl="1" eaLnBrk="1" hangingPunct="1"/>
            <a:r>
              <a:rPr lang="nl-BE" dirty="0"/>
              <a:t>Wat? </a:t>
            </a:r>
            <a:r>
              <a:rPr lang="nl-BE" dirty="0">
                <a:latin typeface="Calibri" pitchFamily="34" charset="0"/>
              </a:rPr>
              <a:t>→ vijf f</a:t>
            </a:r>
            <a:r>
              <a:rPr lang="nl-BE" dirty="0"/>
              <a:t>asen</a:t>
            </a:r>
          </a:p>
          <a:p>
            <a:pPr lvl="2" eaLnBrk="1" hangingPunct="1"/>
            <a:r>
              <a:rPr lang="nl-BE" dirty="0"/>
              <a:t>Zoveel mogelijk oplossingen op papier &amp; schriftelijk voorgelegd a/d groepsleden</a:t>
            </a:r>
          </a:p>
          <a:p>
            <a:pPr lvl="2" eaLnBrk="1" hangingPunct="1"/>
            <a:r>
              <a:rPr lang="nl-BE" dirty="0"/>
              <a:t>Groepsleden vullen aan met alternatieven</a:t>
            </a:r>
          </a:p>
          <a:p>
            <a:pPr lvl="2" eaLnBrk="1" hangingPunct="1"/>
            <a:r>
              <a:rPr lang="nl-BE" dirty="0"/>
              <a:t>Groepsleden maken een rangorde</a:t>
            </a:r>
          </a:p>
          <a:p>
            <a:pPr lvl="2" eaLnBrk="1" hangingPunct="1"/>
            <a:r>
              <a:rPr lang="nl-BE" dirty="0"/>
              <a:t>Bekijken deze van elkaar en passen rangorde aan</a:t>
            </a:r>
          </a:p>
          <a:p>
            <a:pPr lvl="2" eaLnBrk="1" hangingPunct="1"/>
            <a:r>
              <a:rPr lang="nl-BE" dirty="0"/>
              <a:t>Consensus</a:t>
            </a:r>
          </a:p>
          <a:p>
            <a:pPr lvl="1" eaLnBrk="1" hangingPunct="1"/>
            <a:r>
              <a:rPr lang="nl-BE" dirty="0"/>
              <a:t>Kan eventueel met gebruik van de PC gebeuren</a:t>
            </a:r>
          </a:p>
          <a:p>
            <a:pPr lvl="1" eaLnBrk="1" hangingPunct="1"/>
            <a:r>
              <a:rPr lang="nl-BE" dirty="0"/>
              <a:t>Evaluatie: Resultaten van dit type van besluitvorming blijkt gunstig in diverse situaties.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8.5 Besluitvorming IN GROEPEN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431602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E26502-F040-4D13-9BFA-4973594E3333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32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C35C26-A639-48B2-902A-89BC75114F4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2863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buFont typeface="Verdana" pitchFamily="34" charset="0"/>
              <a:buNone/>
            </a:pPr>
            <a:r>
              <a:rPr lang="nl-BE" dirty="0"/>
              <a:t>Het Robbers Cave experiment van M. </a:t>
            </a:r>
            <a:r>
              <a:rPr lang="nl-BE" dirty="0" err="1"/>
              <a:t>Sherif</a:t>
            </a:r>
            <a:br>
              <a:rPr lang="nl-BE" dirty="0"/>
            </a:br>
            <a:r>
              <a:rPr lang="nl-BE" dirty="0"/>
              <a:t>- de jongens werden </a:t>
            </a:r>
            <a:r>
              <a:rPr lang="nl-BE" b="1" i="1" dirty="0"/>
              <a:t>op toeval </a:t>
            </a:r>
            <a:r>
              <a:rPr lang="nl-BE" dirty="0"/>
              <a:t>ingedeeld in twee groepen.</a:t>
            </a:r>
            <a:br>
              <a:rPr lang="nl-BE" dirty="0"/>
            </a:br>
            <a:r>
              <a:rPr lang="nl-BE" dirty="0"/>
              <a:t>- na een week werden wedstrijden tussen de twee groepen gehouden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8.6 Relaties tussen groepen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03610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D7593C-082A-4951-AEED-57A16E1DA4A0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33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pic>
        <p:nvPicPr>
          <p:cNvPr id="38917" name="Afbeelding 5" descr="C:\Users\Gebruiker\Desktop\touwtrekken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141663"/>
            <a:ext cx="35274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40770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nl-BE" dirty="0">
                <a:hlinkClick r:id="rId3"/>
              </a:rPr>
              <a:t>https://www.youtube.com/watch?v=8PRuxMprSDQ</a:t>
            </a:r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3BC99EE-76A7-4A2C-89B7-FC147C22585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4861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>
            <a:normAutofit/>
          </a:bodyPr>
          <a:lstStyle/>
          <a:p>
            <a:pPr eaLnBrk="1" hangingPunct="1">
              <a:buFont typeface="Verdana" pitchFamily="34" charset="0"/>
              <a:buNone/>
            </a:pPr>
            <a:r>
              <a:rPr lang="nl-BE" sz="2800" dirty="0"/>
              <a:t>Het Robbers Cave experiment van Sherif</a:t>
            </a:r>
          </a:p>
          <a:p>
            <a:pPr eaLnBrk="1" hangingPunct="1">
              <a:buFont typeface="Verdana" pitchFamily="34" charset="0"/>
              <a:buNone/>
            </a:pPr>
            <a:r>
              <a:rPr lang="nl-BE" sz="2800" dirty="0">
                <a:latin typeface="Calibri" pitchFamily="34" charset="0"/>
              </a:rPr>
              <a:t>→ Groepsrivaliteit</a:t>
            </a:r>
          </a:p>
          <a:p>
            <a:pPr lvl="2" eaLnBrk="1" hangingPunct="1"/>
            <a:r>
              <a:rPr lang="nl-BE" sz="2000" dirty="0">
                <a:latin typeface="Calibri" pitchFamily="34" charset="0"/>
              </a:rPr>
              <a:t>In-group vs. out-group</a:t>
            </a:r>
          </a:p>
          <a:p>
            <a:pPr eaLnBrk="1" hangingPunct="1">
              <a:buFont typeface="Verdana" pitchFamily="34" charset="0"/>
              <a:buNone/>
            </a:pPr>
            <a:r>
              <a:rPr lang="nl-BE" sz="2000" dirty="0">
                <a:latin typeface="Calibri" pitchFamily="34" charset="0"/>
              </a:rPr>
              <a:t>→ </a:t>
            </a:r>
            <a:r>
              <a:rPr lang="nl-BE" sz="2800" dirty="0"/>
              <a:t>VERKLARING: </a:t>
            </a:r>
          </a:p>
          <a:p>
            <a:pPr lvl="1" eaLnBrk="1" hangingPunct="1"/>
            <a:r>
              <a:rPr lang="nl-BE" sz="1800" dirty="0"/>
              <a:t>Sociale identiteitstheorie</a:t>
            </a:r>
          </a:p>
          <a:p>
            <a:pPr lvl="1" eaLnBrk="1" hangingPunct="1"/>
            <a:r>
              <a:rPr lang="nl-BE" sz="1800" dirty="0"/>
              <a:t>D.w.z. groepslidmaatschap bepaalt identiteit</a:t>
            </a:r>
          </a:p>
          <a:p>
            <a:pPr eaLnBrk="1" hangingPunct="1">
              <a:buFont typeface="Verdana" pitchFamily="34" charset="0"/>
              <a:buNone/>
            </a:pPr>
            <a:r>
              <a:rPr lang="nl-BE" sz="2800" dirty="0"/>
              <a:t>Welke remedie? </a:t>
            </a:r>
          </a:p>
          <a:p>
            <a:pPr>
              <a:buNone/>
            </a:pPr>
            <a:endParaRPr lang="nl-BE" sz="2800" dirty="0"/>
          </a:p>
          <a:p>
            <a:pPr lvl="2" eaLnBrk="1" hangingPunct="1"/>
            <a:endParaRPr lang="nl-BE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8.6 Relaties tussen groepen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03610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94D3D4-0D28-4130-8DFC-17FF97D4066F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34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2027FB8-9D52-4549-8573-59E530F263D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75926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5EB8C5AC-E864-4424-A9F9-C3CDA8AE6306}"/>
              </a:ext>
            </a:extLst>
          </p:cNvPr>
          <p:cNvSpPr txBox="1"/>
          <p:nvPr/>
        </p:nvSpPr>
        <p:spPr>
          <a:xfrm>
            <a:off x="3857620" y="1152000"/>
            <a:ext cx="5072098" cy="4734000"/>
          </a:xfrm>
          <a:prstGeom prst="rect">
            <a:avLst/>
          </a:prstGeom>
        </p:spPr>
        <p:txBody>
          <a:bodyPr vert="horz" lIns="0" tIns="252000" rIns="0" bIns="144000" rtlCol="0">
            <a:norm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100">
                <a:solidFill>
                  <a:srgbClr val="000000"/>
                </a:solidFill>
                <a:latin typeface="Trebuchet MS" pitchFamily="34" charset="0"/>
              </a:rPr>
              <a:t>Gaat over een waargenomen meningsverschil tussen medewerkers. Moeten conflicten al dan niet vermeden worden? </a:t>
            </a: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endParaRPr lang="en-US" sz="2100">
              <a:solidFill>
                <a:srgbClr val="000000"/>
              </a:solidFill>
              <a:latin typeface="Trebuchet MS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AutoNum type="arabicPeriod"/>
            </a:pPr>
            <a:r>
              <a:rPr lang="en-US" sz="2100">
                <a:solidFill>
                  <a:srgbClr val="000000"/>
                </a:solidFill>
                <a:latin typeface="Trebuchet MS" pitchFamily="34" charset="0"/>
              </a:rPr>
              <a:t>Conventionele conflicttheorie: conflicten zijn schadelijk en moeten vermeden worden; </a:t>
            </a:r>
          </a:p>
          <a:p>
            <a:pPr marL="342900" indent="-3429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AutoNum type="arabicPeriod"/>
            </a:pPr>
            <a:r>
              <a:rPr lang="en-US" sz="2100">
                <a:solidFill>
                  <a:srgbClr val="000000"/>
                </a:solidFill>
                <a:latin typeface="Trebuchet MS" pitchFamily="34" charset="0"/>
              </a:rPr>
              <a:t>Sociale conflicttheorie: conflicten zijn niet per se schadelijk; </a:t>
            </a:r>
          </a:p>
          <a:p>
            <a:pPr marL="342900" indent="-34290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AutoNum type="arabicPeriod"/>
            </a:pPr>
            <a:r>
              <a:rPr lang="en-US" sz="2100">
                <a:solidFill>
                  <a:srgbClr val="000000"/>
                </a:solidFill>
                <a:latin typeface="Trebuchet MS" pitchFamily="34" charset="0"/>
              </a:rPr>
              <a:t>Responsieve conflicttheorie: conflicten zijn een vereiste om groepen effectief te laten functioneren.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1EFE351-D63B-45AE-8490-CBD11676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 vert="horz" lIns="360000" tIns="180000" rIns="360000" bIns="144000" rtlCol="0" anchor="ctr">
            <a:normAutofit/>
          </a:bodyPr>
          <a:lstStyle/>
          <a:p>
            <a:r>
              <a:rPr lang="nl-BE" dirty="0"/>
              <a:t>8.7 CONFLICTEN IN DE GROEP</a:t>
            </a:r>
          </a:p>
        </p:txBody>
      </p:sp>
      <p:pic>
        <p:nvPicPr>
          <p:cNvPr id="8" name="Tijdelijke aanduiding voor inhoud 6" descr="Afbeelding met persoon&#10;&#10;Automatisch gegenereerde beschrijving">
            <a:extLst>
              <a:ext uri="{FF2B5EF4-FFF2-40B4-BE49-F238E27FC236}">
                <a16:creationId xmlns:a16="http://schemas.microsoft.com/office/drawing/2014/main" id="{CAC25DAE-7232-4CA7-8982-6C01233341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7984" r="24678"/>
          <a:stretch/>
        </p:blipFill>
        <p:spPr>
          <a:xfrm>
            <a:off x="180000" y="1152000"/>
            <a:ext cx="3428992" cy="4734000"/>
          </a:xfrm>
          <a:noFill/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D1024BF-D4FD-435E-ACEB-DBB2E90AC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000" y="6084000"/>
            <a:ext cx="360000" cy="667148"/>
          </a:xfrm>
        </p:spPr>
        <p:txBody>
          <a:bodyPr vert="horz" wrap="none" lIns="0" tIns="108000" rIns="0" bIns="0" rtlCol="0" anchor="ctr" anchorCtr="0">
            <a:normAutofit/>
          </a:bodyPr>
          <a:lstStyle/>
          <a:p>
            <a:pPr>
              <a:spcAft>
                <a:spcPts val="600"/>
              </a:spcAft>
            </a:pPr>
            <a:fld id="{3B80295F-48CD-49FC-897A-CCEC919B8070}" type="slidenum">
              <a:rPr lang="nl-BE" smtClean="0"/>
              <a:pPr>
                <a:spcAft>
                  <a:spcPts val="600"/>
                </a:spcAft>
              </a:pPr>
              <a:t>35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7FC0FE-FE08-40A6-9971-0941A705CE9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55576" y="6084000"/>
            <a:ext cx="4032424" cy="432000"/>
          </a:xfrm>
        </p:spPr>
        <p:txBody>
          <a:bodyPr wrap="square" lIns="144000" tIns="0" rIns="144000" bIns="0" anchor="ctr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nl-BE" kern="1200">
                <a:latin typeface="Trebuchet MS" pitchFamily="34" charset="0"/>
                <a:ea typeface="+mn-ea"/>
                <a:cs typeface="+mn-cs"/>
              </a:rPr>
              <a:t>Gedrag in organisaties</a:t>
            </a:r>
          </a:p>
        </p:txBody>
      </p:sp>
    </p:spTree>
    <p:extLst>
      <p:ext uri="{BB962C8B-B14F-4D97-AF65-F5344CB8AC3E}">
        <p14:creationId xmlns:p14="http://schemas.microsoft.com/office/powerpoint/2010/main" val="19608926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B79EAC47-8DB5-4E5C-B5F8-0555B9FF8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156669"/>
            <a:ext cx="8280472" cy="4734000"/>
          </a:xfrm>
        </p:spPr>
        <p:txBody>
          <a:bodyPr/>
          <a:lstStyle/>
          <a:p>
            <a:r>
              <a:rPr lang="en-US" dirty="0"/>
              <a:t>Hoe </a:t>
            </a:r>
            <a:r>
              <a:rPr lang="en-US" dirty="0" err="1"/>
              <a:t>gaan</a:t>
            </a:r>
            <a:r>
              <a:rPr lang="en-US" dirty="0"/>
              <a:t> </a:t>
            </a:r>
            <a:r>
              <a:rPr lang="en-US" dirty="0" err="1"/>
              <a:t>medewerkers</a:t>
            </a:r>
            <a:r>
              <a:rPr lang="en-US" dirty="0"/>
              <a:t> om met </a:t>
            </a:r>
            <a:r>
              <a:rPr lang="en-US" dirty="0" err="1"/>
              <a:t>conflicten</a:t>
            </a:r>
            <a:r>
              <a:rPr lang="en-US" dirty="0"/>
              <a:t>?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9FF11ED-BAFF-425B-A116-0954BCEBA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 anchor="ctr">
            <a:normAutofit/>
          </a:bodyPr>
          <a:lstStyle/>
          <a:p>
            <a:r>
              <a:rPr lang="nl-BE" dirty="0"/>
              <a:t>8.7 CONFLICTEN IN DE GROEP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93C9A690-EDEE-491D-AFAF-B2D2AEA0A3A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tretch/>
        </p:blipFill>
        <p:spPr>
          <a:xfrm>
            <a:off x="1598001" y="1930865"/>
            <a:ext cx="4845719" cy="3973489"/>
          </a:xfrm>
          <a:noFill/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67E4D52-3317-4A13-88C8-1BCDDE80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000" y="6084000"/>
            <a:ext cx="360000" cy="667148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3B80295F-48CD-49FC-897A-CCEC919B8070}" type="slidenum">
              <a:rPr lang="nl-BE" smtClean="0"/>
              <a:pPr>
                <a:spcAft>
                  <a:spcPts val="600"/>
                </a:spcAft>
              </a:pPr>
              <a:t>36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40015C7-1ABC-4C88-8FAF-9CAC9224C53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55576" y="6084000"/>
            <a:ext cx="4032424" cy="43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l-BE"/>
              <a:t>Gedrag in organisaties</a:t>
            </a:r>
          </a:p>
        </p:txBody>
      </p:sp>
    </p:spTree>
    <p:extLst>
      <p:ext uri="{BB962C8B-B14F-4D97-AF65-F5344CB8AC3E}">
        <p14:creationId xmlns:p14="http://schemas.microsoft.com/office/powerpoint/2010/main" val="38362243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98E68-631B-29CE-2F9E-A0D12F70E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1">
            <a:extLst>
              <a:ext uri="{FF2B5EF4-FFF2-40B4-BE49-F238E27FC236}">
                <a16:creationId xmlns:a16="http://schemas.microsoft.com/office/drawing/2014/main" id="{F72070FF-80F1-FF84-2DD2-97C343630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Verdana" pitchFamily="34" charset="0"/>
              <a:buNone/>
            </a:pPr>
            <a:r>
              <a:rPr lang="nl-BE" sz="2800" dirty="0"/>
              <a:t>Na de studie van dit hoofdstuk ben je</a:t>
            </a:r>
            <a:br>
              <a:rPr lang="nl-BE" sz="2800" dirty="0"/>
            </a:br>
            <a:r>
              <a:rPr lang="nl-BE" sz="2800" dirty="0"/>
              <a:t>in staat: </a:t>
            </a:r>
          </a:p>
          <a:p>
            <a:pPr lvl="1" eaLnBrk="1" hangingPunct="1">
              <a:lnSpc>
                <a:spcPct val="80000"/>
              </a:lnSpc>
            </a:pPr>
            <a:r>
              <a:rPr lang="nl-BE" sz="2200" dirty="0"/>
              <a:t>een omschrijving te geven van wat </a:t>
            </a:r>
            <a:br>
              <a:rPr lang="nl-BE" sz="2200" dirty="0"/>
            </a:br>
            <a:r>
              <a:rPr lang="nl-BE" sz="2200" dirty="0"/>
              <a:t>een groep is</a:t>
            </a:r>
          </a:p>
          <a:p>
            <a:pPr lvl="1" eaLnBrk="1" hangingPunct="1">
              <a:lnSpc>
                <a:spcPct val="80000"/>
              </a:lnSpc>
            </a:pPr>
            <a:r>
              <a:rPr lang="nl-BE" sz="2200" dirty="0"/>
              <a:t>een onderscheid aan te duiden tussen </a:t>
            </a:r>
            <a:br>
              <a:rPr lang="nl-BE" sz="2200" dirty="0"/>
            </a:br>
            <a:r>
              <a:rPr lang="nl-BE" sz="2200" dirty="0"/>
              <a:t>een formele en informele groep</a:t>
            </a:r>
          </a:p>
          <a:p>
            <a:pPr lvl="1" eaLnBrk="1" hangingPunct="1">
              <a:lnSpc>
                <a:spcPct val="80000"/>
              </a:lnSpc>
            </a:pPr>
            <a:r>
              <a:rPr lang="nl-BE" sz="2200" dirty="0"/>
              <a:t>een bespreking te geven van hoe groepen zich ontwikkelen</a:t>
            </a:r>
          </a:p>
          <a:p>
            <a:pPr lvl="1" eaLnBrk="1" hangingPunct="1">
              <a:lnSpc>
                <a:spcPct val="80000"/>
              </a:lnSpc>
            </a:pPr>
            <a:r>
              <a:rPr lang="nl-BE" sz="2200" dirty="0"/>
              <a:t>een bespreking te geven van het conformisme experiment van M. Sherif en S. Asch</a:t>
            </a:r>
          </a:p>
          <a:p>
            <a:pPr lvl="1" eaLnBrk="1" hangingPunct="1">
              <a:lnSpc>
                <a:spcPct val="80000"/>
              </a:lnSpc>
            </a:pPr>
            <a:r>
              <a:rPr lang="nl-BE" sz="2200" dirty="0"/>
              <a:t>aan te geven hoe E. Mayo aangetoond heeft dat groepsnormen een invloed hebben op het gedrag van de groepsleden</a:t>
            </a:r>
            <a:br>
              <a:rPr lang="nl-BE" sz="2200" dirty="0"/>
            </a:br>
            <a:endParaRPr lang="nl-BE" sz="3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8766DD-84B0-83BC-A56A-0CB4D924B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/>
              <a:t>Doelstellingen 1</a:t>
            </a:r>
            <a:endParaRPr lang="nl-BE" dirty="0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7A04B88F-AC76-3D56-FC2D-4C9DDE0DCB1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431602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0374A9-43D6-4FE9-927E-8B488FD8EDF6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37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8112C53-6718-56F2-3BBC-47317157A2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3AE1814-072D-C434-4279-571E6258C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88640"/>
            <a:ext cx="2088232" cy="273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4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4E41C-6E7A-C6DC-DF2D-13573FA24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1">
            <a:extLst>
              <a:ext uri="{FF2B5EF4-FFF2-40B4-BE49-F238E27FC236}">
                <a16:creationId xmlns:a16="http://schemas.microsoft.com/office/drawing/2014/main" id="{4578413D-00E2-15BC-75CA-5E272D03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buFont typeface="Verdana" pitchFamily="34" charset="0"/>
              <a:buNone/>
            </a:pPr>
            <a:r>
              <a:rPr lang="nl-BE" dirty="0"/>
              <a:t>Na de studie van dit hoofdstuk ben je </a:t>
            </a:r>
            <a:br>
              <a:rPr lang="nl-BE" dirty="0"/>
            </a:br>
            <a:r>
              <a:rPr lang="nl-BE" dirty="0"/>
              <a:t>in staat om: </a:t>
            </a:r>
          </a:p>
          <a:p>
            <a:pPr lvl="1" eaLnBrk="1" hangingPunct="1"/>
            <a:r>
              <a:rPr lang="nl-BE" sz="2400" dirty="0"/>
              <a:t>aan te geven hoe groepsrollen ontstaan</a:t>
            </a:r>
            <a:br>
              <a:rPr lang="nl-BE" sz="2400" dirty="0"/>
            </a:br>
            <a:r>
              <a:rPr lang="nl-BE" sz="2400" dirty="0"/>
              <a:t>en de betekenis hiervan toe te lichten</a:t>
            </a:r>
          </a:p>
          <a:p>
            <a:pPr lvl="1" eaLnBrk="1" hangingPunct="1"/>
            <a:r>
              <a:rPr lang="nl-BE" sz="2400" dirty="0"/>
              <a:t>de invloed van de Hawthorne experimenten voor de organisatiepsychologie als wetenschap aan te geven</a:t>
            </a:r>
          </a:p>
          <a:p>
            <a:pPr lvl="1" eaLnBrk="1" hangingPunct="1"/>
            <a:r>
              <a:rPr lang="nl-BE" sz="2400" dirty="0"/>
              <a:t>aan te tonen hoe sociale facilitatie en  belemmering een gemeenschappelijke verklaring hebben</a:t>
            </a:r>
          </a:p>
          <a:p>
            <a:pPr lvl="1" eaLnBrk="1" hangingPunct="1"/>
            <a:r>
              <a:rPr lang="nl-BE" sz="2400" dirty="0"/>
              <a:t>uit te leggen wat ‘social loafing’ betekent en hoe de impact hiervan beperkt kan worden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965461-20CF-D709-A42A-C4D306174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Doelstellingen 2</a:t>
            </a: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C601598E-6D45-B854-1F16-213C18E6A0B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03610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0B8A98-B70E-4787-AD2A-F54D9E88A1ED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38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0AC6A21-7809-1A43-676B-CC9D519A7A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9896012-3E29-70A4-15B7-823D39636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768" y="16988"/>
            <a:ext cx="2088232" cy="273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0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E66CD-79A1-4292-C0BE-B97B56D22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824960-8D83-91C1-9C38-8B883FA23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buFont typeface="Verdana" pitchFamily="34" charset="0"/>
              <a:buNone/>
              <a:defRPr/>
            </a:pPr>
            <a:r>
              <a:rPr lang="nl-BE" dirty="0"/>
              <a:t>Na de studie van dit hoofdstuk ben je </a:t>
            </a:r>
            <a:br>
              <a:rPr lang="nl-BE" dirty="0"/>
            </a:br>
            <a:r>
              <a:rPr lang="nl-BE" dirty="0"/>
              <a:t>in staat om: </a:t>
            </a:r>
          </a:p>
          <a:p>
            <a:pPr lvl="1" eaLnBrk="1" fontAlgn="auto" hangingPunct="1">
              <a:buFont typeface="Arial" pitchFamily="34" charset="0"/>
              <a:buChar char="−"/>
              <a:defRPr/>
            </a:pPr>
            <a:r>
              <a:rPr lang="nl-BE" dirty="0"/>
              <a:t>uit te leggen hoe de leden  van een </a:t>
            </a:r>
            <a:br>
              <a:rPr lang="nl-BE" dirty="0"/>
            </a:br>
            <a:r>
              <a:rPr lang="nl-BE" dirty="0"/>
              <a:t>groep in overleg met elkaar tot een </a:t>
            </a:r>
            <a:br>
              <a:rPr lang="nl-BE" dirty="0"/>
            </a:br>
            <a:r>
              <a:rPr lang="nl-BE" dirty="0"/>
              <a:t>besluit kunnen komen </a:t>
            </a:r>
          </a:p>
          <a:p>
            <a:pPr marL="812800" lvl="1" indent="-457200" eaLnBrk="1" fontAlgn="auto" hangingPunct="1">
              <a:buFont typeface="Arial" pitchFamily="34" charset="0"/>
              <a:buChar char="−"/>
              <a:defRPr/>
            </a:pPr>
            <a:r>
              <a:rPr lang="nl-BE" dirty="0"/>
              <a:t>uit te leggen wat de betekenis is van groepsdenken</a:t>
            </a:r>
            <a:br>
              <a:rPr lang="nl-BE" dirty="0"/>
            </a:br>
            <a:r>
              <a:rPr lang="nl-BE" dirty="0"/>
              <a:t>de mogelijkheden en beperkingen van brainstorming en de </a:t>
            </a:r>
            <a:r>
              <a:rPr lang="nl-BE" dirty="0" err="1"/>
              <a:t>delphi</a:t>
            </a:r>
            <a:r>
              <a:rPr lang="nl-BE" dirty="0"/>
              <a:t> techniek aan te geven</a:t>
            </a:r>
          </a:p>
          <a:p>
            <a:pPr marL="812800" lvl="1" indent="-457200" eaLnBrk="1" fontAlgn="auto" hangingPunct="1">
              <a:buFont typeface="Arial" pitchFamily="34" charset="0"/>
              <a:buChar char="−"/>
              <a:defRPr/>
            </a:pPr>
            <a:r>
              <a:rPr lang="nl-BE" dirty="0"/>
              <a:t>aan te geven hoe groepsrivaliteit kan ontstaan en dit kan escaleren</a:t>
            </a:r>
          </a:p>
          <a:p>
            <a:pPr marL="812800" lvl="1" indent="-457200" eaLnBrk="1" fontAlgn="auto" hangingPunct="1">
              <a:buFont typeface="Arial" pitchFamily="34" charset="0"/>
              <a:buChar char="−"/>
              <a:defRPr/>
            </a:pPr>
            <a:r>
              <a:rPr lang="nl-BE" dirty="0"/>
              <a:t>te bespreken welke remedie er bestaat tegen ongezonde rivaliteit tussen groepen.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975E29-5D06-C13C-DB90-58E79D448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Doelstellingen 3</a:t>
            </a: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11E0E128-530D-2DBD-C254-9EF53952C87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360363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96079E-2B46-4396-9940-224D19797513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39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A3E6BF-832B-0A6B-FC13-589D2175F04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B8B66A7-A072-0159-2038-E2951BF0F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768" y="44624"/>
            <a:ext cx="2088232" cy="273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7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8.1 Wat is een groep?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4</a:t>
            </a:fld>
            <a:endParaRPr lang="nl-B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6863858" cy="457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8DA297-F3BB-4E5C-947B-58A84AEC7E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2928938"/>
            <a:ext cx="9144000" cy="2643187"/>
          </a:xfrm>
        </p:spPr>
        <p:txBody>
          <a:bodyPr rtlCol="0"/>
          <a:lstStyle/>
          <a:p>
            <a:pPr eaLnBrk="1" fontAlgn="auto" hangingPunct="1">
              <a:defRPr/>
            </a:pPr>
            <a:endParaRPr lang="nl-BE" dirty="0"/>
          </a:p>
        </p:txBody>
      </p:sp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xfrm>
            <a:off x="0" y="332656"/>
            <a:ext cx="9144000" cy="2928938"/>
          </a:xfrm>
        </p:spPr>
        <p:txBody>
          <a:bodyPr/>
          <a:lstStyle/>
          <a:p>
            <a:pPr eaLnBrk="1" hangingPunct="1"/>
            <a:br>
              <a:rPr lang="nl-BE" cap="none" dirty="0"/>
            </a:br>
            <a:br>
              <a:rPr lang="nl-BE" cap="none" dirty="0"/>
            </a:br>
            <a:br>
              <a:rPr lang="nl-BE" cap="none" dirty="0"/>
            </a:br>
            <a:br>
              <a:rPr lang="nl-BE" cap="none" dirty="0"/>
            </a:br>
            <a:r>
              <a:rPr lang="nl-BE" cap="none" dirty="0"/>
              <a:t>HOOFDSTUK VIII</a:t>
            </a:r>
            <a:br>
              <a:rPr lang="nl-BE" cap="none" dirty="0"/>
            </a:br>
            <a:r>
              <a:rPr lang="nl-BE" cap="none" dirty="0"/>
              <a:t>GROEPSPROCESSEN IN ORGANISATIES </a:t>
            </a: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1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BCF911-65B2-45CA-B46E-613050CE568D}" type="slidenum">
              <a:rPr lang="nl-BE" smtClean="0">
                <a:solidFill>
                  <a:srgbClr val="4B2B4B"/>
                </a:solidFill>
                <a:latin typeface="Trebuchet MS" pitchFamily="34" charset="0"/>
              </a:rPr>
              <a:pPr eaLnBrk="1" hangingPunct="1"/>
              <a:t>40</a:t>
            </a:fld>
            <a:endParaRPr lang="nl-BE">
              <a:solidFill>
                <a:srgbClr val="4B2B4B"/>
              </a:solidFill>
              <a:latin typeface="Trebuchet MS" pitchFamily="34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0D90670-961D-46CF-BEC9-397501951D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  <p:pic>
        <p:nvPicPr>
          <p:cNvPr id="7" name="Picture 2" descr="Gedrag in organisaties">
            <a:extLst>
              <a:ext uri="{FF2B5EF4-FFF2-40B4-BE49-F238E27FC236}">
                <a16:creationId xmlns:a16="http://schemas.microsoft.com/office/drawing/2014/main" id="{A6E7D9F2-AA39-4B3B-BC32-09D55FCED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48" y="3933056"/>
            <a:ext cx="2123728" cy="300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83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8.1 Wat is een groep?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5</a:t>
            </a:fld>
            <a:endParaRPr lang="nl-BE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6862" y="1600200"/>
            <a:ext cx="60102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4C37116-1623-4819-848F-FDF6E949B7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/>
            <a:r>
              <a:rPr lang="nl-BE" dirty="0"/>
              <a:t>Formele groepen</a:t>
            </a:r>
          </a:p>
          <a:p>
            <a:pPr lvl="1" eaLnBrk="1" hangingPunct="1"/>
            <a:r>
              <a:rPr lang="nl-BE" dirty="0"/>
              <a:t>Bevelgroep</a:t>
            </a:r>
          </a:p>
          <a:p>
            <a:pPr lvl="1" eaLnBrk="1" hangingPunct="1"/>
            <a:r>
              <a:rPr lang="nl-BE" dirty="0"/>
              <a:t>Taakgroep</a:t>
            </a:r>
          </a:p>
          <a:p>
            <a:pPr lvl="1" eaLnBrk="1" hangingPunct="1"/>
            <a:endParaRPr lang="nl-BE" dirty="0"/>
          </a:p>
          <a:p>
            <a:pPr eaLnBrk="1" hangingPunct="1"/>
            <a:r>
              <a:rPr lang="nl-BE" dirty="0"/>
              <a:t>Informele groepen</a:t>
            </a:r>
          </a:p>
          <a:p>
            <a:pPr lvl="1" eaLnBrk="1" hangingPunct="1"/>
            <a:r>
              <a:rPr lang="nl-BE" dirty="0"/>
              <a:t>Vriendengroep</a:t>
            </a:r>
          </a:p>
          <a:p>
            <a:pPr lvl="1" eaLnBrk="1" hangingPunct="1"/>
            <a:r>
              <a:rPr lang="nl-BE" dirty="0"/>
              <a:t>Belangengroep</a:t>
            </a:r>
            <a:endParaRPr lang="en-US" dirty="0"/>
          </a:p>
        </p:txBody>
      </p:sp>
      <p:sp>
        <p:nvSpPr>
          <p:cNvPr id="15363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nl-BE" sz="3200" cap="none" dirty="0"/>
              <a:t>8.1. WAT IS EEN GROEP? &gt; CLASSIFICATIE </a:t>
            </a:r>
            <a:endParaRPr lang="en-US" sz="3200" cap="none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360363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8AF6D2-08AD-418C-AA16-65D8D9E042D0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6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pic>
        <p:nvPicPr>
          <p:cNvPr id="1026" name="Picture 2" descr="Op café gaan - Home | Facebook">
            <a:extLst>
              <a:ext uri="{FF2B5EF4-FFF2-40B4-BE49-F238E27FC236}">
                <a16:creationId xmlns:a16="http://schemas.microsoft.com/office/drawing/2014/main" id="{994ECD48-9D03-4626-8949-D0EA513CA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31" y="3906639"/>
            <a:ext cx="5397433" cy="207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A943B35-B749-4BFE-8521-1199E78BD7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2760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/>
            <a:r>
              <a:rPr lang="nl-BE" sz="2400" dirty="0"/>
              <a:t>Tuckman en Jensen (1977) onderscheiden vijf fasen in de groepsvorming: </a:t>
            </a:r>
          </a:p>
          <a:p>
            <a:pPr lvl="1" eaLnBrk="1" hangingPunct="1"/>
            <a:r>
              <a:rPr lang="nl-BE" sz="2300" dirty="0"/>
              <a:t>Oriëntatiefase</a:t>
            </a:r>
          </a:p>
          <a:p>
            <a:pPr lvl="1" eaLnBrk="1" hangingPunct="1"/>
            <a:r>
              <a:rPr lang="nl-BE" sz="2300" dirty="0"/>
              <a:t>Conflictfase</a:t>
            </a:r>
          </a:p>
          <a:p>
            <a:pPr lvl="1" eaLnBrk="1" hangingPunct="1"/>
            <a:r>
              <a:rPr lang="nl-BE" sz="2300" dirty="0"/>
              <a:t>Stabilisatiefase</a:t>
            </a:r>
          </a:p>
          <a:p>
            <a:pPr lvl="1" eaLnBrk="1" hangingPunct="1"/>
            <a:r>
              <a:rPr lang="nl-BE" sz="2300" dirty="0"/>
              <a:t>Prestatiefase</a:t>
            </a:r>
          </a:p>
          <a:p>
            <a:pPr lvl="1" eaLnBrk="1" hangingPunct="1"/>
            <a:r>
              <a:rPr lang="nl-BE" sz="2300" dirty="0"/>
              <a:t>Afsluitingsfase</a:t>
            </a:r>
          </a:p>
          <a:p>
            <a:pPr lvl="1" eaLnBrk="1" hangingPunct="1"/>
            <a:endParaRPr lang="nl-BE" dirty="0"/>
          </a:p>
          <a:p>
            <a:pPr eaLnBrk="1" hangingPunct="1">
              <a:buFont typeface="Verdana" pitchFamily="34" charset="0"/>
              <a:buNone/>
            </a:pPr>
            <a:r>
              <a:rPr lang="nl-BE" sz="2400" dirty="0"/>
              <a:t>Veel groepen blijven steken in de conflict- of stabilisatiefase en bereiken nooit de prestatiefase.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8.2 De groepsformatie 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360363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AF77BC-352C-4F8E-BE4B-0B4C08DF4AC7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7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5928" y="1741864"/>
            <a:ext cx="5104544" cy="291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C20F00D-7918-49CA-BAF5-4EDA5672460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5831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8.2 </a:t>
            </a:r>
            <a:r>
              <a:rPr lang="nl-BE" cap="none" dirty="0"/>
              <a:t>De groepsformatie </a:t>
            </a:r>
            <a:endParaRPr lang="nl-BE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360363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AF77BC-352C-4F8E-BE4B-0B4C08DF4AC7}" type="slidenum">
              <a:rPr lang="nl-BE" sz="1400" b="1" smtClean="0">
                <a:solidFill>
                  <a:schemeClr val="bg2"/>
                </a:solidFill>
                <a:latin typeface="Trebuchet MS" pitchFamily="34" charset="0"/>
              </a:rPr>
              <a:pPr eaLnBrk="1" hangingPunct="1"/>
              <a:t>8</a:t>
            </a:fld>
            <a:endParaRPr lang="nl-BE" sz="1400" b="1" dirty="0">
              <a:solidFill>
                <a:schemeClr val="bg2"/>
              </a:solidFill>
              <a:latin typeface="Trebuchet MS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0B26C0B-8A10-47AC-A75B-A7EF67137242}"/>
              </a:ext>
            </a:extLst>
          </p:cNvPr>
          <p:cNvSpPr txBox="1"/>
          <p:nvPr/>
        </p:nvSpPr>
        <p:spPr>
          <a:xfrm>
            <a:off x="2771788" y="532437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Is de prestatiefase bereikt? 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954DA4-DE62-4E77-9344-B50C6CC8FFE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  <p:pic>
        <p:nvPicPr>
          <p:cNvPr id="4" name="Tijdelijke aanduiding voor inhoud 6" descr="Afbeelding met concert, muziekinstrument, optreden, entertainment&#10;&#10;Door AI gegenereerde inhoud is mogelijk onjuist.">
            <a:extLst>
              <a:ext uri="{FF2B5EF4-FFF2-40B4-BE49-F238E27FC236}">
                <a16:creationId xmlns:a16="http://schemas.microsoft.com/office/drawing/2014/main" id="{6589A14D-A226-484A-D59A-5F345C45C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63" y="1241876"/>
            <a:ext cx="5311474" cy="398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19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>
          <a:xfrm>
            <a:off x="3857620" y="1152000"/>
            <a:ext cx="5072098" cy="4734000"/>
          </a:xfrm>
        </p:spPr>
        <p:txBody>
          <a:bodyPr>
            <a:normAutofit/>
          </a:bodyPr>
          <a:lstStyle/>
          <a:p>
            <a:pPr eaLnBrk="1" hangingPunct="1"/>
            <a:r>
              <a:rPr lang="nl-BE" dirty="0"/>
              <a:t>Status:</a:t>
            </a:r>
          </a:p>
          <a:p>
            <a:pPr lvl="1" eaLnBrk="1" hangingPunct="1"/>
            <a:r>
              <a:rPr lang="nl-BE" sz="3000" dirty="0"/>
              <a:t>Is het aanzien, het prestige dat iemand verwerft en met zich meedraagt in een groep</a:t>
            </a:r>
            <a:endParaRPr lang="en-US" sz="3000" dirty="0"/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298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nl-BE" cap="none" dirty="0"/>
              <a:t>8.3 GROEPSROLLEN EN -NORMEN </a:t>
            </a:r>
            <a:endParaRPr lang="en-US" cap="none" dirty="0"/>
          </a:p>
        </p:txBody>
      </p:sp>
      <p:pic>
        <p:nvPicPr>
          <p:cNvPr id="2050" name="Picture 2" descr="Apple CEO Tim Cook Explains Company's Response to COVID-19, New Closures |  Tom's Hardware">
            <a:extLst>
              <a:ext uri="{FF2B5EF4-FFF2-40B4-BE49-F238E27FC236}">
                <a16:creationId xmlns:a16="http://schemas.microsoft.com/office/drawing/2014/main" id="{D0DB6722-9C65-45F9-8202-788DCAB5E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6" r="37824" b="-2"/>
          <a:stretch/>
        </p:blipFill>
        <p:spPr bwMode="auto">
          <a:xfrm>
            <a:off x="180000" y="1152000"/>
            <a:ext cx="3428992" cy="47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360000" y="6084000"/>
            <a:ext cx="360000" cy="66714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4017192F-8276-4CFE-9CA5-50B23081716D}" type="slidenum">
              <a:rPr lang="nl-BE" smtClean="0">
                <a:solidFill>
                  <a:schemeClr val="bg1"/>
                </a:solidFill>
              </a:rPr>
              <a:pPr eaLnBrk="1" hangingPunct="1">
                <a:spcAft>
                  <a:spcPts val="600"/>
                </a:spcAft>
              </a:pPr>
              <a:t>9</a:t>
            </a:fld>
            <a:endParaRPr lang="nl-BE">
              <a:solidFill>
                <a:schemeClr val="bg1"/>
              </a:solidFill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7C5C40B-CA7F-4F84-ABCF-408A2966AB6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BE"/>
              <a:t>Gedrag in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2932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M ">
  <a:themeElements>
    <a:clrScheme name="Lessius">
      <a:dk1>
        <a:srgbClr val="003C72"/>
      </a:dk1>
      <a:lt1>
        <a:srgbClr val="FFFFFF"/>
      </a:lt1>
      <a:dk2>
        <a:srgbClr val="003C72"/>
      </a:dk2>
      <a:lt2>
        <a:srgbClr val="FFFFFF"/>
      </a:lt2>
      <a:accent1>
        <a:srgbClr val="00A9E5"/>
      </a:accent1>
      <a:accent2>
        <a:srgbClr val="67CBEF"/>
      </a:accent2>
      <a:accent3>
        <a:srgbClr val="CCEEFA"/>
      </a:accent3>
      <a:accent4>
        <a:srgbClr val="406D96"/>
      </a:accent4>
      <a:accent5>
        <a:srgbClr val="7F9DB9"/>
      </a:accent5>
      <a:accent6>
        <a:srgbClr val="BECEDD"/>
      </a:accent6>
      <a:hlink>
        <a:srgbClr val="118EFF"/>
      </a:hlink>
      <a:folHlink>
        <a:srgbClr val="7030A0"/>
      </a:folHlink>
    </a:clrScheme>
    <a:fontScheme name="Lessi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 </Template>
  <TotalTime>150</TotalTime>
  <Words>1730</Words>
  <Application>Microsoft Office PowerPoint</Application>
  <PresentationFormat>Diavoorstelling (4:3)</PresentationFormat>
  <Paragraphs>355</Paragraphs>
  <Slides>40</Slides>
  <Notes>25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46" baseType="lpstr">
      <vt:lpstr>Arial</vt:lpstr>
      <vt:lpstr>Calibri</vt:lpstr>
      <vt:lpstr>Trebuchet MS</vt:lpstr>
      <vt:lpstr>Verdana</vt:lpstr>
      <vt:lpstr>Wingdings</vt:lpstr>
      <vt:lpstr>TM </vt:lpstr>
      <vt:lpstr>    GROEPSPROCESSEN IN ORGANISATIES   HOOFDSTUK VIII FUNDAMENTEN VAN GROEPSGEDRAG</vt:lpstr>
      <vt:lpstr>OVERZICHT</vt:lpstr>
      <vt:lpstr>8.1 Wat is een groep? </vt:lpstr>
      <vt:lpstr>8.1 Wat is een groep?</vt:lpstr>
      <vt:lpstr>8.1 Wat is een groep?</vt:lpstr>
      <vt:lpstr>8.1. WAT IS EEN GROEP? &gt; CLASSIFICATIE </vt:lpstr>
      <vt:lpstr>8.2 De groepsformatie </vt:lpstr>
      <vt:lpstr>8.2 De groepsformatie </vt:lpstr>
      <vt:lpstr>8.3 GROEPSROLLEN EN -NORMEN </vt:lpstr>
      <vt:lpstr>8.3 Groepsrollen en -normen</vt:lpstr>
      <vt:lpstr>8.3 Groepsrollen en -normen</vt:lpstr>
      <vt:lpstr>8.3.1 Groepsrollen</vt:lpstr>
      <vt:lpstr>8.3 groepsrollen en -normen</vt:lpstr>
      <vt:lpstr>8.3 Groepsrollen en -normen </vt:lpstr>
      <vt:lpstr>8.3 groepsrollen en normen </vt:lpstr>
      <vt:lpstr>8.3 Groepsrollen en -normen </vt:lpstr>
      <vt:lpstr>8.3 Groepsrollen en -normen </vt:lpstr>
      <vt:lpstr>8.3 Groepsrollen en -normen </vt:lpstr>
      <vt:lpstr>8.3 Groepsrollen en -normen </vt:lpstr>
      <vt:lpstr>8.4 Kansen en BEDRIEGINGEN In groepen</vt:lpstr>
      <vt:lpstr>8.4 Kansen en risico’s in de groep</vt:lpstr>
      <vt:lpstr>8.4 Kansen en BEDREIGINGEN in de groep</vt:lpstr>
      <vt:lpstr>8.4 Kansen en Bedreigingen in GroepEN</vt:lpstr>
      <vt:lpstr>8.5 Besluitvorming in groepen</vt:lpstr>
      <vt:lpstr>8.5 Besluitvorming in groepen</vt:lpstr>
      <vt:lpstr>8.5 BESLUITVORMING IN GROEPEN</vt:lpstr>
      <vt:lpstr>8.5 Besluitvorming in groepen</vt:lpstr>
      <vt:lpstr>8.5 Besluitvorming in groepen</vt:lpstr>
      <vt:lpstr>8.5 Besluitvorming in GROEPEN</vt:lpstr>
      <vt:lpstr>8.5 Besluitvorming IN GROEPEN</vt:lpstr>
      <vt:lpstr>8.5 Besluitvorming IN GROEPEN</vt:lpstr>
      <vt:lpstr>8.5 Besluitvorming IN GROEPEN</vt:lpstr>
      <vt:lpstr>8.6 Relaties tussen groepen</vt:lpstr>
      <vt:lpstr>8.6 Relaties tussen groepen</vt:lpstr>
      <vt:lpstr>8.7 CONFLICTEN IN DE GROEP</vt:lpstr>
      <vt:lpstr>8.7 CONFLICTEN IN DE GROEP</vt:lpstr>
      <vt:lpstr>Doelstellingen 1</vt:lpstr>
      <vt:lpstr>Doelstellingen 2</vt:lpstr>
      <vt:lpstr>Doelstellingen 3</vt:lpstr>
      <vt:lpstr>    HOOFDSTUK VIII GROEPSPROCESSEN IN ORGANISATIES </vt:lpstr>
    </vt:vector>
  </TitlesOfParts>
  <Company>Lessius Hogeschool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Schepers Catherine</dc:creator>
  <cp:lastModifiedBy>Guido Valkeneers</cp:lastModifiedBy>
  <cp:revision>39</cp:revision>
  <dcterms:created xsi:type="dcterms:W3CDTF">2013-10-22T14:07:51Z</dcterms:created>
  <dcterms:modified xsi:type="dcterms:W3CDTF">2026-02-24T10:31:48Z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337be75-dfbb-4261-9834-ac247c7dde13_Enabled">
    <vt:lpwstr>true</vt:lpwstr>
  </property>
  <property fmtid="{D5CDD505-2E9C-101B-9397-08002B2CF9AE}" pid="3" name="MSIP_Label_c337be75-dfbb-4261-9834-ac247c7dde13_SetDate">
    <vt:lpwstr>2025-11-30T19:04:08Z</vt:lpwstr>
  </property>
  <property fmtid="{D5CDD505-2E9C-101B-9397-08002B2CF9AE}" pid="4" name="MSIP_Label_c337be75-dfbb-4261-9834-ac247c7dde13_Method">
    <vt:lpwstr>Standard</vt:lpwstr>
  </property>
  <property fmtid="{D5CDD505-2E9C-101B-9397-08002B2CF9AE}" pid="5" name="MSIP_Label_c337be75-dfbb-4261-9834-ac247c7dde13_Name">
    <vt:lpwstr>Algemeen</vt:lpwstr>
  </property>
  <property fmtid="{D5CDD505-2E9C-101B-9397-08002B2CF9AE}" pid="6" name="MSIP_Label_c337be75-dfbb-4261-9834-ac247c7dde13_SiteId">
    <vt:lpwstr>77d33cc5-c9b4-4766-95c7-ed5b515e1cce</vt:lpwstr>
  </property>
  <property fmtid="{D5CDD505-2E9C-101B-9397-08002B2CF9AE}" pid="7" name="MSIP_Label_c337be75-dfbb-4261-9834-ac247c7dde13_ActionId">
    <vt:lpwstr>c84b8788-b36d-4c85-bd88-70a2c7b382ee</vt:lpwstr>
  </property>
  <property fmtid="{D5CDD505-2E9C-101B-9397-08002B2CF9AE}" pid="8" name="MSIP_Label_c337be75-dfbb-4261-9834-ac247c7dde13_ContentBits">
    <vt:lpwstr>0</vt:lpwstr>
  </property>
  <property fmtid="{D5CDD505-2E9C-101B-9397-08002B2CF9AE}" pid="9" name="MSIP_Label_c337be75-dfbb-4261-9834-ac247c7dde13_Tag">
    <vt:lpwstr>10, 3, 0, 1</vt:lpwstr>
  </property>
</Properties>
</file>