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91" r:id="rId3"/>
    <p:sldId id="261" r:id="rId4"/>
    <p:sldId id="283" r:id="rId5"/>
    <p:sldId id="287" r:id="rId6"/>
    <p:sldId id="262" r:id="rId7"/>
    <p:sldId id="284" r:id="rId8"/>
    <p:sldId id="288" r:id="rId9"/>
    <p:sldId id="263" r:id="rId10"/>
    <p:sldId id="264" r:id="rId11"/>
    <p:sldId id="265" r:id="rId12"/>
    <p:sldId id="266" r:id="rId13"/>
    <p:sldId id="267" r:id="rId14"/>
    <p:sldId id="268" r:id="rId15"/>
    <p:sldId id="269" r:id="rId16"/>
    <p:sldId id="270" r:id="rId17"/>
    <p:sldId id="289" r:id="rId18"/>
    <p:sldId id="271" r:id="rId19"/>
    <p:sldId id="272" r:id="rId20"/>
    <p:sldId id="273" r:id="rId21"/>
    <p:sldId id="274" r:id="rId22"/>
    <p:sldId id="275" r:id="rId23"/>
    <p:sldId id="276" r:id="rId24"/>
    <p:sldId id="286" r:id="rId25"/>
    <p:sldId id="277" r:id="rId26"/>
    <p:sldId id="278" r:id="rId27"/>
    <p:sldId id="279" r:id="rId28"/>
    <p:sldId id="280" r:id="rId29"/>
    <p:sldId id="281" r:id="rId30"/>
    <p:sldId id="290" r:id="rId31"/>
    <p:sldId id="259" r:id="rId32"/>
    <p:sldId id="260" r:id="rId33"/>
    <p:sldId id="282" r:id="rId34"/>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E"/>
    <a:srgbClr val="EC4B2F"/>
    <a:srgbClr val="000000"/>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showGuides="1">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1A4A96-82D9-489B-915B-218BDB102403}" type="datetimeFigureOut">
              <a:rPr lang="nl-BE" smtClean="0"/>
              <a:pPr/>
              <a:t>24/02/2026</a:t>
            </a:fld>
            <a:endParaRPr lang="nl-B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925427-6E8A-463A-9752-7D22F5CAF14A}" type="datetimeFigureOut">
              <a:rPr lang="nl-BE" smtClean="0"/>
              <a:pPr/>
              <a:t>24/02/2026</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r>
              <a:rPr lang="nl-BE"/>
              <a:t>Gedrag in organisaties. </a:t>
            </a:r>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 </a:t>
            </a:r>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r>
              <a:rPr lang="nl-BE"/>
              <a:t>Gedrag in organisaties. </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r>
              <a:rPr lang="nl-BE"/>
              <a:t>Gedrag in organisaties. </a:t>
            </a:r>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r>
              <a:rPr lang="nl-BE"/>
              <a:t>Gedrag in organisaties. </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Gedrag in organisaties. </a:t>
            </a:r>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r>
              <a:rPr lang="nl-BE"/>
              <a:t>Gedrag in organisaties. </a:t>
            </a:r>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ObQ2DheGOK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zbc.nu/files/2002/02/leren3.gi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7UPlEmVzxw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peggy_andover_the_difference_between_classical_and_operant_conditioning/transcript?language=nl" TargetMode="External"/><Relationship Id="rId2" Type="http://schemas.openxmlformats.org/officeDocument/2006/relationships/hyperlink" Target="https://www.youtube.com/watch?v=zirtigbKn9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vxSS8iGoGz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p:txBody>
      </p:sp>
      <p:sp>
        <p:nvSpPr>
          <p:cNvPr id="3" name="Title 2"/>
          <p:cNvSpPr>
            <a:spLocks noGrp="1"/>
          </p:cNvSpPr>
          <p:nvPr>
            <p:ph type="title"/>
          </p:nvPr>
        </p:nvSpPr>
        <p:spPr/>
        <p:txBody>
          <a:bodyPr/>
          <a:lstStyle/>
          <a:p>
            <a:r>
              <a:rPr lang="nl-BE" dirty="0"/>
              <a:t>Gedrag in organisaties. </a:t>
            </a:r>
            <a:br>
              <a:rPr lang="nl-BE" dirty="0"/>
            </a:br>
            <a:r>
              <a:rPr lang="nl-BE" dirty="0"/>
              <a:t>Hoofdstuk VII</a:t>
            </a:r>
            <a:br>
              <a:rPr lang="nl-BE" dirty="0"/>
            </a:br>
            <a:r>
              <a:rPr lang="nl-BE" dirty="0"/>
              <a:t>leren </a:t>
            </a:r>
            <a:r>
              <a:rPr lang="nl-BE"/>
              <a:t>in organisaties</a:t>
            </a:r>
            <a:endParaRPr lang="nl-BE" dirty="0"/>
          </a:p>
        </p:txBody>
      </p:sp>
      <p:sp>
        <p:nvSpPr>
          <p:cNvPr id="4" name="Footer Placeholder 3"/>
          <p:cNvSpPr>
            <a:spLocks noGrp="1"/>
          </p:cNvSpPr>
          <p:nvPr>
            <p:ph type="ftr" sz="quarter" idx="12"/>
          </p:nvPr>
        </p:nvSpPr>
        <p:spPr/>
        <p:txBody>
          <a:bodyPr/>
          <a:lstStyle/>
          <a:p>
            <a:r>
              <a:rPr lang="nl-BE" dirty="0"/>
              <a:t>Gedrag in organisaties. </a:t>
            </a:r>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pic>
        <p:nvPicPr>
          <p:cNvPr id="7" name="Picture 2" descr="Gedrag in organisaties">
            <a:extLst>
              <a:ext uri="{FF2B5EF4-FFF2-40B4-BE49-F238E27FC236}">
                <a16:creationId xmlns:a16="http://schemas.microsoft.com/office/drawing/2014/main" id="{DEDF4139-67EB-4A33-AB58-1CE43E0AF5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5848" y="3797483"/>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Contactconditionering (</a:t>
            </a:r>
            <a:r>
              <a:rPr lang="nl-BE" dirty="0" err="1"/>
              <a:t>Zajonc</a:t>
            </a:r>
            <a:r>
              <a:rPr lang="nl-BE" dirty="0"/>
              <a:t>).</a:t>
            </a:r>
            <a:br>
              <a:rPr lang="nl-BE" dirty="0"/>
            </a:br>
            <a:r>
              <a:rPr lang="nl-BE" dirty="0"/>
              <a:t>Meer contact leidt tot meer waardering.</a:t>
            </a:r>
            <a:br>
              <a:rPr lang="nl-BE" dirty="0"/>
            </a:br>
            <a:r>
              <a:rPr lang="nl-BE" dirty="0"/>
              <a:t> </a:t>
            </a:r>
            <a:br>
              <a:rPr lang="nl-BE" dirty="0"/>
            </a:br>
            <a:r>
              <a:rPr lang="nl-BE" dirty="0"/>
              <a:t>Wie heeft het meeste contact met de leidinggevende en wie wordt het meest positief beoordeeld? </a:t>
            </a:r>
            <a:br>
              <a:rPr lang="nl-BE" dirty="0"/>
            </a:br>
            <a:r>
              <a:rPr lang="nl-BE" dirty="0"/>
              <a:t>Welke medewerkers zijn het meest tevreden in de organisatie? </a:t>
            </a:r>
          </a:p>
        </p:txBody>
      </p:sp>
      <p:sp>
        <p:nvSpPr>
          <p:cNvPr id="3" name="Title 2"/>
          <p:cNvSpPr>
            <a:spLocks noGrp="1"/>
          </p:cNvSpPr>
          <p:nvPr>
            <p:ph type="title"/>
          </p:nvPr>
        </p:nvSpPr>
        <p:spPr/>
        <p:txBody>
          <a:bodyPr/>
          <a:lstStyle/>
          <a:p>
            <a:r>
              <a:rPr lang="nl-BE" dirty="0"/>
              <a:t>7.1 Klassieke leertheorieen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10</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nl-BE" dirty="0"/>
              <a:t>Cirkelen rond </a:t>
            </a:r>
            <a:r>
              <a:rPr lang="nl-BE" dirty="0" err="1"/>
              <a:t>Kolb</a:t>
            </a:r>
            <a:endParaRPr lang="nl-BE" dirty="0"/>
          </a:p>
          <a:p>
            <a:pPr>
              <a:buNone/>
            </a:pPr>
            <a:r>
              <a:rPr lang="nl-BE" dirty="0"/>
              <a:t>	Leren bestaat uit een aantal opeenvolgende stappen, vandaar leercyclus. </a:t>
            </a:r>
            <a:br>
              <a:rPr lang="nl-BE" dirty="0"/>
            </a:br>
            <a:r>
              <a:rPr lang="nl-BE" dirty="0"/>
              <a:t>Het is een nooit eindigend proces, met vier fasen:</a:t>
            </a:r>
            <a:br>
              <a:rPr lang="nl-BE" dirty="0"/>
            </a:br>
            <a:r>
              <a:rPr lang="nl-BE" dirty="0"/>
              <a:t>	concrete ervaring</a:t>
            </a:r>
            <a:br>
              <a:rPr lang="nl-BE" dirty="0"/>
            </a:br>
            <a:r>
              <a:rPr lang="nl-BE" dirty="0"/>
              <a:t>	reflectie over deze ervaring</a:t>
            </a:r>
            <a:br>
              <a:rPr lang="nl-BE" dirty="0"/>
            </a:br>
            <a:r>
              <a:rPr lang="nl-BE" dirty="0"/>
              <a:t>	vorming van concepten</a:t>
            </a:r>
            <a:br>
              <a:rPr lang="nl-BE" dirty="0"/>
            </a:br>
            <a:r>
              <a:rPr lang="nl-BE" dirty="0"/>
              <a:t>	uittesten in nieuwe situaties.</a:t>
            </a:r>
          </a:p>
          <a:p>
            <a:pPr>
              <a:buNone/>
            </a:pPr>
            <a:r>
              <a:rPr lang="nl-BE" dirty="0"/>
              <a:t>	</a:t>
            </a:r>
            <a:br>
              <a:rPr lang="nl-BE" dirty="0"/>
            </a:br>
            <a:br>
              <a:rPr lang="nl-BE" dirty="0"/>
            </a:br>
            <a:r>
              <a:rPr lang="nl-BE" dirty="0"/>
              <a:t> </a:t>
            </a:r>
          </a:p>
        </p:txBody>
      </p:sp>
      <p:sp>
        <p:nvSpPr>
          <p:cNvPr id="3" name="Title 2"/>
          <p:cNvSpPr>
            <a:spLocks noGrp="1"/>
          </p:cNvSpPr>
          <p:nvPr>
            <p:ph type="title"/>
          </p:nvPr>
        </p:nvSpPr>
        <p:spPr/>
        <p:txBody>
          <a:bodyPr/>
          <a:lstStyle/>
          <a:p>
            <a:r>
              <a:rPr lang="nl-BE" dirty="0"/>
              <a:t>7.2 organisatorische visies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11</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
        <p:nvSpPr>
          <p:cNvPr id="6" name="Rectangle 5"/>
          <p:cNvSpPr/>
          <p:nvPr/>
        </p:nvSpPr>
        <p:spPr>
          <a:xfrm>
            <a:off x="899592" y="4365104"/>
            <a:ext cx="6912768" cy="369332"/>
          </a:xfrm>
          <a:prstGeom prst="rect">
            <a:avLst/>
          </a:prstGeom>
        </p:spPr>
        <p:txBody>
          <a:bodyPr wrap="square">
            <a:spAutoFit/>
          </a:bodyPr>
          <a:lstStyle/>
          <a:p>
            <a:r>
              <a:rPr lang="nl-BE" dirty="0">
                <a:hlinkClick r:id="rId2"/>
              </a:rPr>
              <a:t>https://www.youtube.com/watch?v=ObQ2DheGOKA</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12</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descr="explrn"/>
          <p:cNvPicPr>
            <a:picLocks noGrp="1" noChangeAspect="1" noChangeArrowheads="1"/>
          </p:cNvPicPr>
          <p:nvPr>
            <p:ph idx="1"/>
          </p:nvPr>
        </p:nvPicPr>
        <p:blipFill>
          <a:blip r:embed="rId2" cstate="print"/>
          <a:srcRect/>
          <a:stretch>
            <a:fillRect/>
          </a:stretch>
        </p:blipFill>
        <p:spPr>
          <a:xfrm>
            <a:off x="1214437" y="1362075"/>
            <a:ext cx="6715125" cy="4314825"/>
          </a:xfrm>
          <a:solidFill>
            <a:srgbClr val="00FF00"/>
          </a:solidFill>
        </p:spPr>
      </p:pic>
      <p:pic>
        <p:nvPicPr>
          <p:cNvPr id="7" name="Picture 5" descr="photo: david a. kolb"/>
          <p:cNvPicPr>
            <a:picLocks noChangeAspect="1" noChangeArrowheads="1"/>
          </p:cNvPicPr>
          <p:nvPr/>
        </p:nvPicPr>
        <p:blipFill>
          <a:blip r:embed="rId3" cstate="print"/>
          <a:srcRect/>
          <a:stretch>
            <a:fillRect/>
          </a:stretch>
        </p:blipFill>
        <p:spPr bwMode="auto">
          <a:xfrm>
            <a:off x="0" y="3933056"/>
            <a:ext cx="1433513" cy="19891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err="1"/>
              <a:t>Kolb</a:t>
            </a:r>
            <a:r>
              <a:rPr lang="nl-BE" dirty="0"/>
              <a:t>:</a:t>
            </a:r>
          </a:p>
          <a:p>
            <a:pPr>
              <a:buNone/>
            </a:pPr>
            <a:r>
              <a:rPr lang="nl-BE" dirty="0"/>
              <a:t>	Iedereen heeft een persoonlijke leerstijl al naar gelang de fase waaraan het meeste aandacht besteed wordt.</a:t>
            </a:r>
            <a:br>
              <a:rPr lang="nl-BE" dirty="0"/>
            </a:br>
            <a:br>
              <a:rPr lang="nl-BE" dirty="0"/>
            </a:br>
            <a:r>
              <a:rPr lang="nl-BE" dirty="0"/>
              <a:t> 	- concreet ervaren (doener)</a:t>
            </a:r>
            <a:br>
              <a:rPr lang="nl-BE" dirty="0"/>
            </a:br>
            <a:r>
              <a:rPr lang="nl-BE" dirty="0"/>
              <a:t> 	- waarnemen en reflecteren (bezinner)</a:t>
            </a:r>
            <a:br>
              <a:rPr lang="nl-BE" dirty="0"/>
            </a:br>
            <a:r>
              <a:rPr lang="nl-BE" dirty="0"/>
              <a:t> 	- analyseren en abstract denken (denker)		- actief experimenteren (beslisser).</a:t>
            </a:r>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2"/>
          <p:cNvPicPr>
            <a:picLocks noChangeAspect="1" noChangeArrowheads="1"/>
          </p:cNvPicPr>
          <p:nvPr/>
        </p:nvPicPr>
        <p:blipFill>
          <a:blip r:embed="rId2" cstate="print"/>
          <a:srcRect/>
          <a:stretch>
            <a:fillRect/>
          </a:stretch>
        </p:blipFill>
        <p:spPr bwMode="auto">
          <a:xfrm>
            <a:off x="561975" y="3212976"/>
            <a:ext cx="8582025" cy="266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err="1"/>
              <a:t>Kolb</a:t>
            </a:r>
            <a:r>
              <a:rPr lang="nl-BE" dirty="0"/>
              <a:t> </a:t>
            </a:r>
            <a:br>
              <a:rPr lang="nl-BE" dirty="0"/>
            </a:br>
            <a:r>
              <a:rPr lang="nl-BE" dirty="0" err="1"/>
              <a:t>Testing</a:t>
            </a:r>
            <a:r>
              <a:rPr lang="nl-BE" dirty="0"/>
              <a:t> van deze leerstijlen kan via de </a:t>
            </a:r>
            <a:r>
              <a:rPr lang="nl-BE" dirty="0" err="1"/>
              <a:t>Learning</a:t>
            </a:r>
            <a:r>
              <a:rPr lang="nl-BE" dirty="0"/>
              <a:t> </a:t>
            </a:r>
            <a:r>
              <a:rPr lang="nl-BE" dirty="0" err="1"/>
              <a:t>Styles</a:t>
            </a:r>
            <a:r>
              <a:rPr lang="nl-BE" dirty="0"/>
              <a:t> </a:t>
            </a:r>
            <a:r>
              <a:rPr lang="nl-BE" dirty="0" err="1"/>
              <a:t>Inventory</a:t>
            </a:r>
            <a:br>
              <a:rPr lang="nl-BE" dirty="0"/>
            </a:br>
            <a:br>
              <a:rPr lang="nl-BE" dirty="0"/>
            </a:br>
            <a:r>
              <a:rPr lang="nl-BE" dirty="0"/>
              <a:t>Maar het is van belang dat de vier aspecten aan bod komen in het echte leren</a:t>
            </a:r>
          </a:p>
          <a:p>
            <a:pPr>
              <a:buNone/>
            </a:pPr>
            <a:br>
              <a:rPr lang="nl-BE" dirty="0"/>
            </a:br>
            <a:r>
              <a:rPr lang="nl-BE" dirty="0"/>
              <a:t>In een groep kunnen de diverse leerstijlen elkaar aanvullen. </a:t>
            </a:r>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14</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None/>
            </a:pPr>
            <a:r>
              <a:rPr lang="nl-BE" dirty="0"/>
              <a:t>Kolb leerstijlen: een evaluatie</a:t>
            </a:r>
            <a:br>
              <a:rPr lang="nl-BE" dirty="0"/>
            </a:br>
            <a:r>
              <a:rPr lang="nl-BE" dirty="0"/>
              <a:t>- bevestiging via factoranalyse? </a:t>
            </a:r>
            <a:br>
              <a:rPr lang="nl-BE" dirty="0"/>
            </a:br>
            <a:r>
              <a:rPr lang="nl-BE" dirty="0"/>
              <a:t>- betrouwbaarheid van meting van deze stijlen? </a:t>
            </a:r>
          </a:p>
          <a:p>
            <a:pPr>
              <a:buNone/>
            </a:pPr>
            <a:r>
              <a:rPr lang="nl-BE" dirty="0"/>
              <a:t> 	- validiteit van deze metingen? </a:t>
            </a:r>
            <a:br>
              <a:rPr lang="nl-BE" dirty="0"/>
            </a:br>
            <a:r>
              <a:rPr lang="nl-BE" dirty="0"/>
              <a:t>Dus de empirische onderbouwing ontbreekt. </a:t>
            </a:r>
            <a:br>
              <a:rPr lang="nl-BE" dirty="0"/>
            </a:br>
            <a:r>
              <a:rPr lang="nl-BE" dirty="0"/>
              <a:t> </a:t>
            </a:r>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15</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a:bodyPr>
          <a:lstStyle/>
          <a:p>
            <a:pPr>
              <a:buNone/>
            </a:pPr>
            <a:r>
              <a:rPr lang="nl-BE" dirty="0" err="1"/>
              <a:t>Nonaka</a:t>
            </a:r>
            <a:r>
              <a:rPr lang="nl-BE" dirty="0"/>
              <a:t> en </a:t>
            </a:r>
            <a:r>
              <a:rPr lang="nl-BE" dirty="0" err="1"/>
              <a:t>Takeuchi</a:t>
            </a:r>
            <a:br>
              <a:rPr lang="nl-BE" dirty="0"/>
            </a:br>
            <a:r>
              <a:rPr lang="nl-BE" dirty="0"/>
              <a:t>Hoe gebeurt de kenniscreatie in Japanse bedrijven? </a:t>
            </a:r>
            <a:br>
              <a:rPr lang="nl-BE" dirty="0"/>
            </a:br>
            <a:r>
              <a:rPr lang="nl-BE" dirty="0"/>
              <a:t>gebruiken de metafoor van de rugby</a:t>
            </a:r>
            <a:br>
              <a:rPr lang="nl-BE" dirty="0"/>
            </a:br>
            <a:r>
              <a:rPr lang="nl-BE" dirty="0"/>
              <a:t>leren en innoveren is een sociaal gebeuren. </a:t>
            </a:r>
            <a:br>
              <a:rPr lang="nl-BE" dirty="0"/>
            </a:br>
            <a:br>
              <a:rPr lang="nl-BE" dirty="0"/>
            </a:br>
            <a:r>
              <a:rPr lang="nl-BE" dirty="0"/>
              <a:t>Maken onderscheid tussen </a:t>
            </a:r>
            <a:br>
              <a:rPr lang="nl-BE" dirty="0"/>
            </a:br>
            <a:r>
              <a:rPr lang="nl-BE" dirty="0"/>
              <a:t>	</a:t>
            </a:r>
            <a:r>
              <a:rPr lang="nl-BE" dirty="0" err="1"/>
              <a:t>tacit</a:t>
            </a:r>
            <a:r>
              <a:rPr lang="nl-BE" dirty="0"/>
              <a:t> </a:t>
            </a:r>
            <a:r>
              <a:rPr lang="nl-BE" dirty="0" err="1"/>
              <a:t>knowlegde</a:t>
            </a:r>
            <a:r>
              <a:rPr lang="nl-BE" dirty="0"/>
              <a:t> </a:t>
            </a:r>
            <a:br>
              <a:rPr lang="nl-BE" dirty="0"/>
            </a:br>
            <a:r>
              <a:rPr lang="nl-BE" dirty="0"/>
              <a:t>	</a:t>
            </a:r>
            <a:r>
              <a:rPr lang="nl-BE" dirty="0" err="1"/>
              <a:t>explicite</a:t>
            </a:r>
            <a:r>
              <a:rPr lang="nl-BE" dirty="0"/>
              <a:t> </a:t>
            </a:r>
            <a:r>
              <a:rPr lang="nl-BE" dirty="0" err="1"/>
              <a:t>knowledge</a:t>
            </a:r>
            <a:endParaRPr lang="nl-BE" dirty="0"/>
          </a:p>
          <a:p>
            <a:pPr>
              <a:buNone/>
            </a:pPr>
            <a:r>
              <a:rPr lang="nl-BE" dirty="0"/>
              <a:t>	en beschrijven de wisselwerking tussen beiden. </a:t>
            </a:r>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ChangeAspect="1" noChangeArrowheads="1"/>
          </p:cNvPicPr>
          <p:nvPr/>
        </p:nvPicPr>
        <p:blipFill>
          <a:blip r:embed="rId2" cstate="print"/>
          <a:srcRect/>
          <a:stretch>
            <a:fillRect/>
          </a:stretch>
        </p:blipFill>
        <p:spPr bwMode="auto">
          <a:xfrm>
            <a:off x="7729537" y="0"/>
            <a:ext cx="1414463" cy="2060575"/>
          </a:xfrm>
          <a:prstGeom prst="rect">
            <a:avLst/>
          </a:prstGeom>
          <a:noFill/>
          <a:ln w="9525">
            <a:noFill/>
            <a:miter lim="800000"/>
            <a:headEnd/>
            <a:tailEnd/>
          </a:ln>
        </p:spPr>
      </p:pic>
      <p:sp>
        <p:nvSpPr>
          <p:cNvPr id="7" name="Tekstvak 6">
            <a:extLst>
              <a:ext uri="{FF2B5EF4-FFF2-40B4-BE49-F238E27FC236}">
                <a16:creationId xmlns:a16="http://schemas.microsoft.com/office/drawing/2014/main" id="{15EB0025-11EE-40BA-8396-3111F8092CC6}"/>
              </a:ext>
            </a:extLst>
          </p:cNvPr>
          <p:cNvSpPr txBox="1"/>
          <p:nvPr/>
        </p:nvSpPr>
        <p:spPr>
          <a:xfrm>
            <a:off x="7909219" y="2127909"/>
            <a:ext cx="1055097" cy="369332"/>
          </a:xfrm>
          <a:prstGeom prst="rect">
            <a:avLst/>
          </a:prstGeom>
          <a:noFill/>
        </p:spPr>
        <p:txBody>
          <a:bodyPr wrap="none" rtlCol="0">
            <a:spAutoFit/>
          </a:bodyPr>
          <a:lstStyle/>
          <a:p>
            <a:r>
              <a:rPr lang="nl-BE" dirty="0" err="1"/>
              <a:t>Nonaka</a:t>
            </a:r>
            <a:endParaRPr lang="nl-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BE2F08A9-394A-4D74-91A3-162413FBDA66}"/>
              </a:ext>
            </a:extLst>
          </p:cNvPr>
          <p:cNvSpPr>
            <a:spLocks noGrp="1"/>
          </p:cNvSpPr>
          <p:nvPr>
            <p:ph idx="1"/>
          </p:nvPr>
        </p:nvSpPr>
        <p:spPr>
          <a:xfrm>
            <a:off x="3857620" y="1152000"/>
            <a:ext cx="5072098" cy="4734000"/>
          </a:xfrm>
        </p:spPr>
        <p:txBody>
          <a:bodyPr/>
          <a:lstStyle/>
          <a:p>
            <a:r>
              <a:rPr lang="en-US" dirty="0"/>
              <a:t>Tacit knowledge is de </a:t>
            </a:r>
            <a:r>
              <a:rPr lang="en-US" dirty="0" err="1"/>
              <a:t>kennis</a:t>
            </a:r>
            <a:r>
              <a:rPr lang="en-US" dirty="0"/>
              <a:t> die </a:t>
            </a:r>
            <a:r>
              <a:rPr lang="en-US" dirty="0" err="1"/>
              <a:t>als</a:t>
            </a:r>
            <a:r>
              <a:rPr lang="en-US" dirty="0"/>
              <a:t> het ware in de </a:t>
            </a:r>
            <a:r>
              <a:rPr lang="en-US" dirty="0" err="1"/>
              <a:t>vingers</a:t>
            </a:r>
            <a:r>
              <a:rPr lang="en-US" dirty="0"/>
              <a:t> </a:t>
            </a:r>
            <a:r>
              <a:rPr lang="en-US" dirty="0" err="1"/>
              <a:t>ziet</a:t>
            </a:r>
            <a:r>
              <a:rPr lang="en-US" dirty="0"/>
              <a:t>. </a:t>
            </a:r>
            <a:br>
              <a:rPr lang="en-US" dirty="0"/>
            </a:br>
            <a:r>
              <a:rPr lang="en-US" dirty="0" err="1"/>
              <a:t>Deze</a:t>
            </a:r>
            <a:r>
              <a:rPr lang="en-US" dirty="0"/>
              <a:t> </a:t>
            </a:r>
            <a:r>
              <a:rPr lang="en-US" dirty="0" err="1"/>
              <a:t>kennis</a:t>
            </a:r>
            <a:r>
              <a:rPr lang="en-US" dirty="0"/>
              <a:t> </a:t>
            </a:r>
            <a:r>
              <a:rPr lang="en-US" dirty="0" err="1"/>
              <a:t>kan</a:t>
            </a:r>
            <a:r>
              <a:rPr lang="en-US" dirty="0"/>
              <a:t> </a:t>
            </a:r>
            <a:r>
              <a:rPr lang="en-US" dirty="0" err="1"/>
              <a:t>moeilijk</a:t>
            </a:r>
            <a:r>
              <a:rPr lang="en-US" dirty="0"/>
              <a:t> </a:t>
            </a:r>
            <a:r>
              <a:rPr lang="en-US" dirty="0" err="1"/>
              <a:t>uitgelegd</a:t>
            </a:r>
            <a:r>
              <a:rPr lang="en-US" dirty="0"/>
              <a:t> </a:t>
            </a:r>
            <a:r>
              <a:rPr lang="en-US" dirty="0" err="1"/>
              <a:t>worden</a:t>
            </a:r>
            <a:r>
              <a:rPr lang="en-US" dirty="0"/>
              <a:t> </a:t>
            </a:r>
            <a:r>
              <a:rPr lang="en-US" dirty="0" err="1"/>
              <a:t>aan</a:t>
            </a:r>
            <a:r>
              <a:rPr lang="en-US" dirty="0"/>
              <a:t> </a:t>
            </a:r>
            <a:r>
              <a:rPr lang="en-US" dirty="0" err="1"/>
              <a:t>anderen</a:t>
            </a:r>
            <a:r>
              <a:rPr lang="en-US" dirty="0"/>
              <a:t>. De </a:t>
            </a:r>
            <a:r>
              <a:rPr lang="en-US" dirty="0" err="1"/>
              <a:t>overdracht</a:t>
            </a:r>
            <a:r>
              <a:rPr lang="en-US" dirty="0"/>
              <a:t> </a:t>
            </a:r>
            <a:r>
              <a:rPr lang="en-US" dirty="0" err="1"/>
              <a:t>gebeurt</a:t>
            </a:r>
            <a:r>
              <a:rPr lang="en-US" dirty="0"/>
              <a:t> </a:t>
            </a:r>
            <a:r>
              <a:rPr lang="en-US" dirty="0" err="1"/>
              <a:t>vooral</a:t>
            </a:r>
            <a:r>
              <a:rPr lang="en-US" dirty="0"/>
              <a:t> door </a:t>
            </a:r>
            <a:r>
              <a:rPr lang="en-US" dirty="0" err="1"/>
              <a:t>observatie</a:t>
            </a:r>
            <a:r>
              <a:rPr lang="en-US" dirty="0"/>
              <a:t> van </a:t>
            </a:r>
            <a:r>
              <a:rPr lang="en-US" dirty="0" err="1"/>
              <a:t>een</a:t>
            </a:r>
            <a:r>
              <a:rPr lang="en-US" dirty="0"/>
              <a:t> model, en het </a:t>
            </a:r>
            <a:r>
              <a:rPr lang="en-US" dirty="0" err="1"/>
              <a:t>nadien</a:t>
            </a:r>
            <a:r>
              <a:rPr lang="en-US" dirty="0"/>
              <a:t> </a:t>
            </a:r>
            <a:r>
              <a:rPr lang="en-US" dirty="0" err="1"/>
              <a:t>uitproberen</a:t>
            </a:r>
            <a:r>
              <a:rPr lang="en-US" dirty="0"/>
              <a:t>. </a:t>
            </a:r>
          </a:p>
        </p:txBody>
      </p:sp>
      <p:sp>
        <p:nvSpPr>
          <p:cNvPr id="3" name="Titel 2">
            <a:extLst>
              <a:ext uri="{FF2B5EF4-FFF2-40B4-BE49-F238E27FC236}">
                <a16:creationId xmlns:a16="http://schemas.microsoft.com/office/drawing/2014/main" id="{00FEEF3A-0549-49FD-A758-7AE108254411}"/>
              </a:ext>
            </a:extLst>
          </p:cNvPr>
          <p:cNvSpPr>
            <a:spLocks noGrp="1"/>
          </p:cNvSpPr>
          <p:nvPr>
            <p:ph type="title"/>
          </p:nvPr>
        </p:nvSpPr>
        <p:spPr>
          <a:xfrm>
            <a:off x="0" y="0"/>
            <a:ext cx="9144000" cy="1142984"/>
          </a:xfrm>
        </p:spPr>
        <p:txBody>
          <a:bodyPr anchor="ctr">
            <a:normAutofit/>
          </a:bodyPr>
          <a:lstStyle/>
          <a:p>
            <a:r>
              <a:rPr lang="nl-BE" dirty="0"/>
              <a:t>7.2 ORGANISATORISCHE VISIES</a:t>
            </a:r>
          </a:p>
        </p:txBody>
      </p:sp>
      <p:pic>
        <p:nvPicPr>
          <p:cNvPr id="7" name="Tijdelijke aanduiding voor inhoud 6">
            <a:extLst>
              <a:ext uri="{FF2B5EF4-FFF2-40B4-BE49-F238E27FC236}">
                <a16:creationId xmlns:a16="http://schemas.microsoft.com/office/drawing/2014/main" id="{A265A1B2-C8DA-40E1-8F15-3EBC2093E1D5}"/>
              </a:ext>
            </a:extLst>
          </p:cNvPr>
          <p:cNvPicPr>
            <a:picLocks noGrp="1" noChangeAspect="1"/>
          </p:cNvPicPr>
          <p:nvPr>
            <p:ph type="pic" sz="quarter" idx="10"/>
          </p:nvPr>
        </p:nvPicPr>
        <p:blipFill rotWithShape="1">
          <a:blip r:embed="rId2"/>
          <a:srcRect l="16175" r="36407" b="1"/>
          <a:stretch/>
        </p:blipFill>
        <p:spPr>
          <a:xfrm>
            <a:off x="180000" y="1152000"/>
            <a:ext cx="3428992" cy="4734000"/>
          </a:xfrm>
          <a:noFill/>
        </p:spPr>
      </p:pic>
      <p:sp>
        <p:nvSpPr>
          <p:cNvPr id="4" name="Tijdelijke aanduiding voor dianummer 3">
            <a:extLst>
              <a:ext uri="{FF2B5EF4-FFF2-40B4-BE49-F238E27FC236}">
                <a16:creationId xmlns:a16="http://schemas.microsoft.com/office/drawing/2014/main" id="{DAA3BBB5-07E3-4E30-8DE1-FAD3E2197BF2}"/>
              </a:ext>
            </a:extLst>
          </p:cNvPr>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17</a:t>
            </a:fld>
            <a:endParaRPr lang="nl-BE"/>
          </a:p>
        </p:txBody>
      </p:sp>
      <p:sp>
        <p:nvSpPr>
          <p:cNvPr id="5" name="Tijdelijke aanduiding voor voettekst 4">
            <a:extLst>
              <a:ext uri="{FF2B5EF4-FFF2-40B4-BE49-F238E27FC236}">
                <a16:creationId xmlns:a16="http://schemas.microsoft.com/office/drawing/2014/main" id="{491D5652-1283-435B-99FF-562C1C62FD2A}"/>
              </a:ext>
            </a:extLst>
          </p:cNvPr>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a:t>Gedrag in organisaties. </a:t>
            </a:r>
          </a:p>
        </p:txBody>
      </p:sp>
    </p:spTree>
    <p:extLst>
      <p:ext uri="{BB962C8B-B14F-4D97-AF65-F5344CB8AC3E}">
        <p14:creationId xmlns:p14="http://schemas.microsoft.com/office/powerpoint/2010/main" val="2021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57620" y="1152000"/>
            <a:ext cx="5072098" cy="4734000"/>
          </a:xfrm>
        </p:spPr>
        <p:txBody>
          <a:bodyPr>
            <a:normAutofit lnSpcReduction="10000"/>
          </a:bodyPr>
          <a:lstStyle/>
          <a:p>
            <a:pPr>
              <a:buNone/>
            </a:pPr>
            <a:r>
              <a:rPr lang="nl-BE" dirty="0"/>
              <a:t>	Explicit </a:t>
            </a:r>
            <a:r>
              <a:rPr lang="nl-BE" dirty="0" err="1"/>
              <a:t>knowlegde</a:t>
            </a:r>
            <a:r>
              <a:rPr lang="nl-BE" dirty="0"/>
              <a:t> is kennis die gemakkelijk doorgegeven kan worden; </a:t>
            </a:r>
            <a:br>
              <a:rPr lang="nl-BE" dirty="0"/>
            </a:br>
            <a:r>
              <a:rPr lang="nl-BE" dirty="0"/>
              <a:t>Deze kennis kan overgedragen worden door formules, teksten, uitspraken e.d.</a:t>
            </a:r>
            <a:br>
              <a:rPr lang="nl-BE" dirty="0"/>
            </a:br>
            <a:r>
              <a:rPr lang="nl-BE" dirty="0"/>
              <a:t>Volgens </a:t>
            </a:r>
            <a:r>
              <a:rPr lang="nl-BE" dirty="0" err="1"/>
              <a:t>Nonaka</a:t>
            </a:r>
            <a:r>
              <a:rPr lang="nl-BE" dirty="0"/>
              <a:t> besteden westerse volkeren te veel aandacht aan dit soort kennis. </a:t>
            </a:r>
          </a:p>
          <a:p>
            <a:pPr>
              <a:buNone/>
            </a:pPr>
            <a:endParaRPr lang="nl-BE" dirty="0"/>
          </a:p>
        </p:txBody>
      </p:sp>
      <p:sp>
        <p:nvSpPr>
          <p:cNvPr id="3" name="Titel 2"/>
          <p:cNvSpPr>
            <a:spLocks noGrp="1"/>
          </p:cNvSpPr>
          <p:nvPr>
            <p:ph type="title"/>
          </p:nvPr>
        </p:nvSpPr>
        <p:spPr>
          <a:xfrm>
            <a:off x="0" y="0"/>
            <a:ext cx="9144000" cy="1142984"/>
          </a:xfrm>
        </p:spPr>
        <p:txBody>
          <a:bodyPr anchor="ctr">
            <a:normAutofit/>
          </a:bodyPr>
          <a:lstStyle/>
          <a:p>
            <a:r>
              <a:rPr lang="nl-BE" dirty="0"/>
              <a:t>7.2 Organisatorische visies</a:t>
            </a:r>
          </a:p>
        </p:txBody>
      </p:sp>
      <p:pic>
        <p:nvPicPr>
          <p:cNvPr id="8" name="Afbeelding 7" descr="Afbeelding met tekst, person, persoon, dragen&#10;&#10;Automatisch gegenereerde beschrijving">
            <a:extLst>
              <a:ext uri="{FF2B5EF4-FFF2-40B4-BE49-F238E27FC236}">
                <a16:creationId xmlns:a16="http://schemas.microsoft.com/office/drawing/2014/main" id="{B9E4BD14-A1AE-493B-B60F-1D98B88922F2}"/>
              </a:ext>
            </a:extLst>
          </p:cNvPr>
          <p:cNvPicPr>
            <a:picLocks noChangeAspect="1"/>
          </p:cNvPicPr>
          <p:nvPr/>
        </p:nvPicPr>
        <p:blipFill rotWithShape="1">
          <a:blip r:embed="rId2">
            <a:extLst>
              <a:ext uri="{28A0092B-C50C-407E-A947-70E740481C1C}">
                <a14:useLocalDpi xmlns:a14="http://schemas.microsoft.com/office/drawing/2010/main" val="0"/>
              </a:ext>
            </a:extLst>
          </a:blip>
          <a:srcRect l="30198" r="28861" b="1"/>
          <a:stretch/>
        </p:blipFill>
        <p:spPr>
          <a:xfrm>
            <a:off x="180000" y="1152000"/>
            <a:ext cx="3428992" cy="4734000"/>
          </a:xfrm>
          <a:prstGeom prst="rect">
            <a:avLst/>
          </a:prstGeom>
          <a:noFill/>
        </p:spPr>
      </p:pic>
      <p:sp>
        <p:nvSpPr>
          <p:cNvPr id="4" name="Tijdelijke aanduiding voor dianummer 3"/>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18</a:t>
            </a:fld>
            <a:endParaRPr lang="nl-BE"/>
          </a:p>
        </p:txBody>
      </p:sp>
      <p:sp>
        <p:nvSpPr>
          <p:cNvPr id="5" name="Tijdelijke aanduiding voor voettekst 4"/>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 </a:t>
            </a:r>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None/>
            </a:pPr>
            <a:r>
              <a:rPr lang="nl-BE" dirty="0" err="1"/>
              <a:t>Nonaka</a:t>
            </a:r>
            <a:r>
              <a:rPr lang="nl-BE" dirty="0"/>
              <a:t> en </a:t>
            </a:r>
            <a:r>
              <a:rPr lang="nl-BE" dirty="0" err="1"/>
              <a:t>Takeuchi</a:t>
            </a:r>
            <a:br>
              <a:rPr lang="nl-BE" dirty="0"/>
            </a:br>
            <a:r>
              <a:rPr lang="nl-BE" dirty="0"/>
              <a:t>Kenniscreatie gebeurt door sociale interactie tussen </a:t>
            </a:r>
            <a:r>
              <a:rPr lang="nl-BE" dirty="0" err="1"/>
              <a:t>tacit</a:t>
            </a:r>
            <a:r>
              <a:rPr lang="nl-BE" dirty="0"/>
              <a:t> en </a:t>
            </a:r>
            <a:r>
              <a:rPr lang="nl-BE" dirty="0" err="1"/>
              <a:t>explicit</a:t>
            </a:r>
            <a:r>
              <a:rPr lang="nl-BE" dirty="0"/>
              <a:t> </a:t>
            </a:r>
            <a:r>
              <a:rPr lang="nl-BE" dirty="0" err="1"/>
              <a:t>knowledge</a:t>
            </a:r>
            <a:r>
              <a:rPr lang="nl-BE" dirty="0"/>
              <a:t>. D.i. kennisconversie. </a:t>
            </a:r>
            <a:br>
              <a:rPr lang="nl-BE" dirty="0"/>
            </a:br>
            <a:r>
              <a:rPr lang="nl-BE" dirty="0"/>
              <a:t>Deze sociale interactie kan gebeuren op diverse niveaus: </a:t>
            </a:r>
            <a:br>
              <a:rPr lang="nl-BE" dirty="0"/>
            </a:br>
            <a:r>
              <a:rPr lang="nl-BE" dirty="0"/>
              <a:t>	- op niveau van </a:t>
            </a:r>
            <a:r>
              <a:rPr lang="nl-BE"/>
              <a:t>het individu; </a:t>
            </a:r>
            <a:br>
              <a:rPr lang="nl-BE" dirty="0"/>
            </a:br>
            <a:r>
              <a:rPr lang="nl-BE" dirty="0"/>
              <a:t>	- op niveau van de groep; </a:t>
            </a:r>
            <a:br>
              <a:rPr lang="nl-BE" dirty="0"/>
            </a:br>
            <a:r>
              <a:rPr lang="nl-BE" dirty="0"/>
              <a:t>	- op niveau van de organisatie; </a:t>
            </a:r>
            <a:br>
              <a:rPr lang="nl-BE" dirty="0"/>
            </a:br>
            <a:r>
              <a:rPr lang="nl-BE" dirty="0"/>
              <a:t>	- op niveau tussen organisaties. </a:t>
            </a:r>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19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80528FC-418E-E9C5-7924-6F3B58D76295}"/>
              </a:ext>
            </a:extLst>
          </p:cNvPr>
          <p:cNvSpPr>
            <a:spLocks noGrp="1"/>
          </p:cNvSpPr>
          <p:nvPr>
            <p:ph idx="1"/>
          </p:nvPr>
        </p:nvSpPr>
        <p:spPr/>
        <p:txBody>
          <a:bodyPr>
            <a:normAutofit/>
          </a:bodyPr>
          <a:lstStyle/>
          <a:p>
            <a:r>
              <a:rPr lang="nl-NL" dirty="0"/>
              <a:t>Klassieke leertheorieën </a:t>
            </a:r>
            <a:br>
              <a:rPr lang="nl-NL" dirty="0"/>
            </a:br>
            <a:r>
              <a:rPr lang="nl-NL" sz="1800" dirty="0"/>
              <a:t>Klassieke conditionering</a:t>
            </a:r>
            <a:br>
              <a:rPr lang="nl-NL" sz="1800" dirty="0"/>
            </a:br>
            <a:r>
              <a:rPr lang="nl-NL" sz="1800" dirty="0" err="1"/>
              <a:t>Operante</a:t>
            </a:r>
            <a:r>
              <a:rPr lang="nl-NL" sz="1800" dirty="0"/>
              <a:t> conditionering</a:t>
            </a:r>
            <a:br>
              <a:rPr lang="nl-NL" sz="1800" dirty="0"/>
            </a:br>
            <a:r>
              <a:rPr lang="nl-NL" sz="1800" dirty="0"/>
              <a:t>Observationeel leren</a:t>
            </a:r>
            <a:br>
              <a:rPr lang="nl-NL" sz="1800" dirty="0"/>
            </a:br>
            <a:r>
              <a:rPr lang="nl-NL" sz="1800" dirty="0" err="1"/>
              <a:t>Contactconditonering</a:t>
            </a:r>
            <a:endParaRPr lang="nl-NL" sz="1800" dirty="0"/>
          </a:p>
          <a:p>
            <a:r>
              <a:rPr lang="nl-NL" dirty="0"/>
              <a:t>Organisatorische visies op leerprocessen</a:t>
            </a:r>
            <a:br>
              <a:rPr lang="nl-NL" dirty="0"/>
            </a:br>
            <a:r>
              <a:rPr lang="nl-NL" sz="1900" dirty="0"/>
              <a:t>Cirkelen rond </a:t>
            </a:r>
            <a:r>
              <a:rPr lang="nl-NL" sz="1900" dirty="0" err="1"/>
              <a:t>Kolb</a:t>
            </a:r>
            <a:br>
              <a:rPr lang="nl-NL" sz="1900"/>
            </a:br>
            <a:r>
              <a:rPr lang="nl-NL" sz="1900"/>
              <a:t>	Bestaan </a:t>
            </a:r>
            <a:r>
              <a:rPr lang="nl-NL" sz="1900" dirty="0"/>
              <a:t>er meerdere leerstijlen? </a:t>
            </a:r>
            <a:br>
              <a:rPr lang="nl-NL" sz="1900"/>
            </a:br>
            <a:r>
              <a:rPr lang="nl-NL" sz="1900"/>
              <a:t>	Hoe </a:t>
            </a:r>
            <a:r>
              <a:rPr lang="nl-NL" sz="1900" dirty="0"/>
              <a:t>kunnen we leerstijlen diagnosticeren? </a:t>
            </a:r>
            <a:br>
              <a:rPr lang="nl-NL" sz="1900" dirty="0"/>
            </a:br>
            <a:r>
              <a:rPr lang="nl-NL" sz="1900" dirty="0"/>
              <a:t>Een Japanse visie over kennisontwikkeling</a:t>
            </a:r>
          </a:p>
          <a:p>
            <a:r>
              <a:rPr lang="nl-NL" dirty="0"/>
              <a:t>Kunnen organisaties leren? </a:t>
            </a:r>
          </a:p>
          <a:p>
            <a:r>
              <a:rPr lang="nl-NL" dirty="0"/>
              <a:t>Actuele ontwikkelingen in leren</a:t>
            </a:r>
            <a:endParaRPr lang="nl-BE" dirty="0"/>
          </a:p>
        </p:txBody>
      </p:sp>
      <p:sp>
        <p:nvSpPr>
          <p:cNvPr id="3" name="Titel 2">
            <a:extLst>
              <a:ext uri="{FF2B5EF4-FFF2-40B4-BE49-F238E27FC236}">
                <a16:creationId xmlns:a16="http://schemas.microsoft.com/office/drawing/2014/main" id="{E0C9A31F-9C1A-7D45-B633-8AA1573F134C}"/>
              </a:ext>
            </a:extLst>
          </p:cNvPr>
          <p:cNvSpPr>
            <a:spLocks noGrp="1"/>
          </p:cNvSpPr>
          <p:nvPr>
            <p:ph type="title"/>
          </p:nvPr>
        </p:nvSpPr>
        <p:spPr/>
        <p:txBody>
          <a:bodyPr/>
          <a:lstStyle/>
          <a:p>
            <a:r>
              <a:rPr lang="nl-NL" dirty="0"/>
              <a:t>overzicht</a:t>
            </a:r>
            <a:endParaRPr lang="nl-BE" dirty="0"/>
          </a:p>
        </p:txBody>
      </p:sp>
      <p:sp>
        <p:nvSpPr>
          <p:cNvPr id="4" name="Tijdelijke aanduiding voor dianummer 3">
            <a:extLst>
              <a:ext uri="{FF2B5EF4-FFF2-40B4-BE49-F238E27FC236}">
                <a16:creationId xmlns:a16="http://schemas.microsoft.com/office/drawing/2014/main" id="{11056961-F223-DDB8-658F-101E7B6C7117}"/>
              </a:ext>
            </a:extLst>
          </p:cNvPr>
          <p:cNvSpPr>
            <a:spLocks noGrp="1"/>
          </p:cNvSpPr>
          <p:nvPr>
            <p:ph type="sldNum" sz="quarter" idx="11"/>
          </p:nvPr>
        </p:nvSpPr>
        <p:spPr/>
        <p:txBody>
          <a:bodyPr/>
          <a:lstStyle/>
          <a:p>
            <a:fld id="{3B80295F-48CD-49FC-897A-CCEC919B8070}" type="slidenum">
              <a:rPr lang="nl-BE" smtClean="0"/>
              <a:pPr/>
              <a:t>2</a:t>
            </a:fld>
            <a:endParaRPr lang="nl-BE" dirty="0"/>
          </a:p>
        </p:txBody>
      </p:sp>
      <p:sp>
        <p:nvSpPr>
          <p:cNvPr id="5" name="Tijdelijke aanduiding voor voettekst 4">
            <a:extLst>
              <a:ext uri="{FF2B5EF4-FFF2-40B4-BE49-F238E27FC236}">
                <a16:creationId xmlns:a16="http://schemas.microsoft.com/office/drawing/2014/main" id="{5D89BCBF-F970-0576-2B88-799C8FC40E8D}"/>
              </a:ext>
            </a:extLst>
          </p:cNvPr>
          <p:cNvSpPr>
            <a:spLocks noGrp="1"/>
          </p:cNvSpPr>
          <p:nvPr>
            <p:ph type="ftr" sz="quarter" idx="12"/>
          </p:nvPr>
        </p:nvSpPr>
        <p:spPr/>
        <p:txBody>
          <a:bodyPr/>
          <a:lstStyle/>
          <a:p>
            <a:r>
              <a:rPr lang="nl-BE"/>
              <a:t>Gedrag in organisaties. </a:t>
            </a:r>
            <a:endParaRPr lang="nl-BE" dirty="0"/>
          </a:p>
        </p:txBody>
      </p:sp>
      <p:pic>
        <p:nvPicPr>
          <p:cNvPr id="6" name="Picture 2" descr="Gedrag in organisaties">
            <a:extLst>
              <a:ext uri="{FF2B5EF4-FFF2-40B4-BE49-F238E27FC236}">
                <a16:creationId xmlns:a16="http://schemas.microsoft.com/office/drawing/2014/main" id="{B3F08D4A-A0C5-EED9-8C6B-F4BC8B4B2A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239203"/>
            <a:ext cx="2555776" cy="361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2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err="1"/>
              <a:t>Nonaka</a:t>
            </a:r>
            <a:r>
              <a:rPr lang="nl-BE" dirty="0"/>
              <a:t> en </a:t>
            </a:r>
            <a:r>
              <a:rPr lang="nl-BE" dirty="0" err="1"/>
              <a:t>Takeuchi</a:t>
            </a:r>
            <a:br>
              <a:rPr lang="nl-BE" dirty="0"/>
            </a:br>
            <a:r>
              <a:rPr lang="nl-BE" dirty="0" err="1"/>
              <a:t>Seci</a:t>
            </a:r>
            <a:r>
              <a:rPr lang="nl-BE" dirty="0"/>
              <a:t> model: vier vormen van kennisconversie: </a:t>
            </a:r>
            <a:br>
              <a:rPr lang="nl-BE" dirty="0"/>
            </a:br>
            <a:endParaRPr lang="nl-BE" dirty="0"/>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20</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Afbeelding 5" descr="Tabel 2:Kennisconversieprocessen">
            <a:hlinkClick r:id="rId2"/>
          </p:cNvPr>
          <p:cNvPicPr/>
          <p:nvPr/>
        </p:nvPicPr>
        <p:blipFill>
          <a:blip r:embed="rId3" cstate="print"/>
          <a:srcRect/>
          <a:stretch>
            <a:fillRect/>
          </a:stretch>
        </p:blipFill>
        <p:spPr bwMode="auto">
          <a:xfrm>
            <a:off x="1547664" y="2420888"/>
            <a:ext cx="4484574" cy="320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Het </a:t>
            </a:r>
            <a:r>
              <a:rPr lang="nl-BE" dirty="0" err="1"/>
              <a:t>Seci</a:t>
            </a:r>
            <a:r>
              <a:rPr lang="nl-BE" dirty="0"/>
              <a:t> model: vier vormen van kennisconversie: </a:t>
            </a:r>
            <a:br>
              <a:rPr lang="nl-BE" dirty="0"/>
            </a:br>
            <a:r>
              <a:rPr lang="nl-BE" dirty="0"/>
              <a:t>- Socialisatie levert meegevoelde kennis;</a:t>
            </a:r>
            <a:br>
              <a:rPr lang="nl-BE" dirty="0"/>
            </a:br>
            <a:r>
              <a:rPr lang="nl-BE" dirty="0"/>
              <a:t>- </a:t>
            </a:r>
            <a:r>
              <a:rPr lang="nl-BE" dirty="0" err="1"/>
              <a:t>Externalisatie</a:t>
            </a:r>
            <a:r>
              <a:rPr lang="nl-BE" dirty="0"/>
              <a:t> levert conceptuele kennis; </a:t>
            </a:r>
            <a:br>
              <a:rPr lang="nl-BE" dirty="0"/>
            </a:br>
            <a:r>
              <a:rPr lang="nl-BE" dirty="0"/>
              <a:t>- Combinatie levert systeemkennis; </a:t>
            </a:r>
            <a:br>
              <a:rPr lang="nl-BE" dirty="0"/>
            </a:br>
            <a:r>
              <a:rPr lang="nl-BE" dirty="0"/>
              <a:t>- </a:t>
            </a:r>
            <a:r>
              <a:rPr lang="nl-BE" dirty="0" err="1"/>
              <a:t>Internalisatie</a:t>
            </a:r>
            <a:r>
              <a:rPr lang="nl-BE" dirty="0"/>
              <a:t> levert operationele kennis. </a:t>
            </a:r>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21</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Picture 4"/>
          <p:cNvPicPr>
            <a:picLocks noChangeAspect="1" noChangeArrowheads="1"/>
          </p:cNvPicPr>
          <p:nvPr/>
        </p:nvPicPr>
        <p:blipFill>
          <a:blip r:embed="rId2" cstate="print"/>
          <a:srcRect/>
          <a:stretch>
            <a:fillRect/>
          </a:stretch>
        </p:blipFill>
        <p:spPr bwMode="auto">
          <a:xfrm>
            <a:off x="3995936" y="4005064"/>
            <a:ext cx="1800200" cy="26225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None/>
            </a:pPr>
            <a:r>
              <a:rPr lang="nl-BE" dirty="0"/>
              <a:t>Evaluatie van de visie van </a:t>
            </a:r>
            <a:r>
              <a:rPr lang="nl-BE" dirty="0" err="1"/>
              <a:t>Nonaka</a:t>
            </a:r>
            <a:r>
              <a:rPr lang="nl-BE" dirty="0"/>
              <a:t> &amp; </a:t>
            </a:r>
            <a:r>
              <a:rPr lang="nl-BE" dirty="0" err="1"/>
              <a:t>Takeuchi</a:t>
            </a:r>
            <a:r>
              <a:rPr lang="nl-BE" dirty="0"/>
              <a:t>: </a:t>
            </a:r>
            <a:br>
              <a:rPr lang="nl-BE" dirty="0"/>
            </a:br>
            <a:r>
              <a:rPr lang="nl-BE" dirty="0"/>
              <a:t>- hechten veel belang aan de </a:t>
            </a:r>
            <a:r>
              <a:rPr lang="nl-BE" dirty="0" err="1"/>
              <a:t>tacit</a:t>
            </a:r>
            <a:r>
              <a:rPr lang="nl-BE" dirty="0"/>
              <a:t> </a:t>
            </a:r>
            <a:r>
              <a:rPr lang="nl-BE" dirty="0" err="1"/>
              <a:t>knowledge</a:t>
            </a:r>
            <a:r>
              <a:rPr lang="nl-BE" dirty="0"/>
              <a:t>; </a:t>
            </a:r>
            <a:br>
              <a:rPr lang="nl-BE" dirty="0"/>
            </a:br>
            <a:r>
              <a:rPr lang="nl-BE" dirty="0"/>
              <a:t>- zien kenniscreatie als een dynamisch gegeven; </a:t>
            </a:r>
            <a:br>
              <a:rPr lang="nl-BE" dirty="0"/>
            </a:br>
            <a:r>
              <a:rPr lang="nl-BE" dirty="0"/>
              <a:t>- leggen de klemtoon op sociale processen in de kenniscreatie.</a:t>
            </a:r>
            <a:br>
              <a:rPr lang="nl-BE" dirty="0"/>
            </a:br>
            <a:r>
              <a:rPr lang="nl-BE" dirty="0"/>
              <a:t>- trachten op deze wijze het innoverend vermogen van Japanse organisaties te verklaren.  </a:t>
            </a:r>
            <a:br>
              <a:rPr lang="nl-BE" dirty="0"/>
            </a:br>
            <a:endParaRPr lang="nl-BE" dirty="0"/>
          </a:p>
        </p:txBody>
      </p:sp>
      <p:sp>
        <p:nvSpPr>
          <p:cNvPr id="3" name="Titel 2"/>
          <p:cNvSpPr>
            <a:spLocks noGrp="1"/>
          </p:cNvSpPr>
          <p:nvPr>
            <p:ph type="title"/>
          </p:nvPr>
        </p:nvSpPr>
        <p:spPr/>
        <p:txBody>
          <a:bodyPr/>
          <a:lstStyle/>
          <a:p>
            <a:r>
              <a:rPr lang="nl-BE" dirty="0"/>
              <a:t>7.2 Organisatorische visies</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22</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Snel wijzigende omgeving vereist flexibiliteit van de organisatie; vandaar het belang van leren. </a:t>
            </a:r>
          </a:p>
          <a:p>
            <a:pPr>
              <a:buNone/>
            </a:pPr>
            <a:r>
              <a:rPr lang="nl-BE" dirty="0" err="1"/>
              <a:t>Organisationeel</a:t>
            </a:r>
            <a:r>
              <a:rPr lang="nl-BE" dirty="0"/>
              <a:t> leren: Kan de organisatie leren van fouten? </a:t>
            </a:r>
            <a:br>
              <a:rPr lang="nl-BE" dirty="0"/>
            </a:br>
            <a:r>
              <a:rPr lang="nl-BE" dirty="0"/>
              <a:t>Probleem: ‘</a:t>
            </a:r>
            <a:r>
              <a:rPr lang="nl-BE" dirty="0" err="1"/>
              <a:t>Yes</a:t>
            </a:r>
            <a:r>
              <a:rPr lang="nl-BE" dirty="0"/>
              <a:t> </a:t>
            </a:r>
            <a:r>
              <a:rPr lang="nl-BE" dirty="0" err="1"/>
              <a:t>sir</a:t>
            </a:r>
            <a:r>
              <a:rPr lang="nl-BE" dirty="0"/>
              <a:t>’ syndroom</a:t>
            </a:r>
          </a:p>
          <a:p>
            <a:pPr>
              <a:buNone/>
            </a:pPr>
            <a:r>
              <a:rPr lang="nl-BE" dirty="0" err="1"/>
              <a:t>Argyris</a:t>
            </a:r>
            <a:r>
              <a:rPr lang="nl-BE" dirty="0"/>
              <a:t> maakt een onderscheid tussen single loop en double loop leren. </a:t>
            </a:r>
            <a:br>
              <a:rPr lang="nl-BE" dirty="0"/>
            </a:br>
            <a:r>
              <a:rPr lang="nl-BE" dirty="0"/>
              <a:t>Double loop leren is proactief werken. </a:t>
            </a:r>
          </a:p>
        </p:txBody>
      </p:sp>
      <p:sp>
        <p:nvSpPr>
          <p:cNvPr id="3" name="Titel 2"/>
          <p:cNvSpPr>
            <a:spLocks noGrp="1"/>
          </p:cNvSpPr>
          <p:nvPr>
            <p:ph type="title"/>
          </p:nvPr>
        </p:nvSpPr>
        <p:spPr/>
        <p:txBody>
          <a:bodyPr/>
          <a:lstStyle/>
          <a:p>
            <a:r>
              <a:rPr lang="nl-BE" dirty="0"/>
              <a:t>7.3 Kunnen organisaties leren?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23</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7.3 Kunnen organisaties leren?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24</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251520" y="1700808"/>
            <a:ext cx="8629650" cy="3190875"/>
          </a:xfrm>
          <a:prstGeom prst="rect">
            <a:avLst/>
          </a:prstGeom>
          <a:noFill/>
          <a:ln w="9525">
            <a:noFill/>
            <a:miter lim="800000"/>
            <a:headEnd/>
            <a:tailEnd/>
          </a:ln>
        </p:spPr>
      </p:pic>
      <p:pic>
        <p:nvPicPr>
          <p:cNvPr id="7" name="Afbeelding 5"/>
          <p:cNvPicPr/>
          <p:nvPr/>
        </p:nvPicPr>
        <p:blipFill>
          <a:blip r:embed="rId3" cstate="print"/>
          <a:srcRect/>
          <a:stretch>
            <a:fillRect/>
          </a:stretch>
        </p:blipFill>
        <p:spPr bwMode="auto">
          <a:xfrm>
            <a:off x="7452321" y="4509120"/>
            <a:ext cx="1691680" cy="23488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None/>
            </a:pPr>
            <a:r>
              <a:rPr lang="nl-BE" dirty="0"/>
              <a:t>Single loop </a:t>
            </a:r>
            <a:r>
              <a:rPr lang="nl-BE" dirty="0" err="1"/>
              <a:t>learning</a:t>
            </a:r>
            <a:r>
              <a:rPr lang="nl-BE" dirty="0"/>
              <a:t> komt veel voor in organisaties. De problemen worden </a:t>
            </a:r>
            <a:br>
              <a:rPr lang="nl-BE" dirty="0"/>
            </a:br>
            <a:r>
              <a:rPr lang="nl-BE" dirty="0"/>
              <a:t>dan opgelost zonder de procedures, werkmethoden etc. ter discussie te stellen.</a:t>
            </a:r>
          </a:p>
          <a:p>
            <a:pPr>
              <a:buNone/>
            </a:pPr>
            <a:r>
              <a:rPr lang="nl-BE" dirty="0"/>
              <a:t>Bij double loop </a:t>
            </a:r>
            <a:r>
              <a:rPr lang="nl-BE" dirty="0" err="1"/>
              <a:t>learning</a:t>
            </a:r>
            <a:r>
              <a:rPr lang="nl-BE" dirty="0"/>
              <a:t> kunnen de medewerkers open communiceren over de werkmethoden, communicatie, procedures, </a:t>
            </a:r>
          </a:p>
          <a:p>
            <a:pPr>
              <a:buNone/>
            </a:pPr>
            <a:r>
              <a:rPr lang="nl-BE" dirty="0"/>
              <a:t>Double loop </a:t>
            </a:r>
            <a:r>
              <a:rPr lang="nl-BE" dirty="0" err="1"/>
              <a:t>learning</a:t>
            </a:r>
            <a:r>
              <a:rPr lang="nl-BE" dirty="0"/>
              <a:t> vereist een hoge tolerantie voor het maken fouten. </a:t>
            </a:r>
            <a:br>
              <a:rPr lang="nl-BE" dirty="0"/>
            </a:br>
            <a:r>
              <a:rPr lang="nl-BE" dirty="0"/>
              <a:t>Op deze wijze ontstaat </a:t>
            </a:r>
            <a:r>
              <a:rPr lang="nl-BE" dirty="0" err="1"/>
              <a:t>organisatoneel</a:t>
            </a:r>
            <a:r>
              <a:rPr lang="nl-BE" dirty="0"/>
              <a:t> leren. </a:t>
            </a:r>
          </a:p>
        </p:txBody>
      </p:sp>
      <p:sp>
        <p:nvSpPr>
          <p:cNvPr id="3" name="Titel 2"/>
          <p:cNvSpPr>
            <a:spLocks noGrp="1"/>
          </p:cNvSpPr>
          <p:nvPr>
            <p:ph type="title"/>
          </p:nvPr>
        </p:nvSpPr>
        <p:spPr/>
        <p:txBody>
          <a:bodyPr/>
          <a:lstStyle/>
          <a:p>
            <a:r>
              <a:rPr lang="nl-BE" dirty="0"/>
              <a:t>7.3 </a:t>
            </a:r>
            <a:r>
              <a:rPr lang="nl-BE" sz="3200" dirty="0"/>
              <a:t>Kunnen organisaties leren?</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25</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Afbeelding 5"/>
          <p:cNvPicPr/>
          <p:nvPr/>
        </p:nvPicPr>
        <p:blipFill>
          <a:blip r:embed="rId2" cstate="print"/>
          <a:srcRect/>
          <a:stretch>
            <a:fillRect/>
          </a:stretch>
        </p:blipFill>
        <p:spPr bwMode="auto">
          <a:xfrm>
            <a:off x="7524327" y="0"/>
            <a:ext cx="1619673" cy="23488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7.3 Kunnen organisaties leren?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26</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6" name="Tijdelijke aanduiding voor inhoud 5" descr="C:\Users\Gebruiker\AppData\Local\Temp\Beslissingen2-1.JPG"/>
          <p:cNvPicPr>
            <a:picLocks noGrp="1"/>
          </p:cNvPicPr>
          <p:nvPr>
            <p:ph idx="1"/>
          </p:nvPr>
        </p:nvPicPr>
        <p:blipFill>
          <a:blip r:embed="rId2" cstate="print"/>
          <a:srcRect/>
          <a:stretch>
            <a:fillRect/>
          </a:stretch>
        </p:blipFill>
        <p:spPr bwMode="auto">
          <a:xfrm>
            <a:off x="2699792" y="1412776"/>
            <a:ext cx="3744416" cy="41578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pPr>
              <a:buNone/>
            </a:pPr>
            <a:r>
              <a:rPr lang="nl-BE" dirty="0"/>
              <a:t>P. </a:t>
            </a:r>
            <a:r>
              <a:rPr lang="nl-BE" dirty="0" err="1"/>
              <a:t>Senge</a:t>
            </a:r>
            <a:br>
              <a:rPr lang="nl-BE" dirty="0"/>
            </a:br>
            <a:r>
              <a:rPr lang="nl-BE" dirty="0"/>
              <a:t>Wat is een lerende organisatie? </a:t>
            </a:r>
            <a:br>
              <a:rPr lang="nl-BE" dirty="0"/>
            </a:br>
            <a:r>
              <a:rPr lang="nl-BE" dirty="0"/>
              <a:t>Waarin mensen er steeds beter in worden om datgene tot stand te brengen wat ze werkelijk willen, die een voedingsbodem zijn voor nieuwe steeds meer omvattende ideeën, waar gezamenlijk streven mogelijk is en waar mensen voortdurend leren hoe ze samen kunnen leren. </a:t>
            </a:r>
          </a:p>
          <a:p>
            <a:pPr>
              <a:buNone/>
            </a:pPr>
            <a:br>
              <a:rPr lang="nl-BE" dirty="0"/>
            </a:br>
            <a:r>
              <a:rPr lang="nl-BE" dirty="0"/>
              <a:t>Hoe onderscheiden lerende organisaties zich van andere?  </a:t>
            </a:r>
          </a:p>
        </p:txBody>
      </p:sp>
      <p:sp>
        <p:nvSpPr>
          <p:cNvPr id="3" name="Titel 2"/>
          <p:cNvSpPr>
            <a:spLocks noGrp="1"/>
          </p:cNvSpPr>
          <p:nvPr>
            <p:ph type="title"/>
          </p:nvPr>
        </p:nvSpPr>
        <p:spPr/>
        <p:txBody>
          <a:bodyPr/>
          <a:lstStyle/>
          <a:p>
            <a:r>
              <a:rPr lang="nl-BE" dirty="0"/>
              <a:t>7.3 </a:t>
            </a:r>
            <a:r>
              <a:rPr lang="nl-BE" sz="3200" dirty="0"/>
              <a:t>Kunnen organisaties leren?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27</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1026" name="Picture 2"/>
          <p:cNvPicPr>
            <a:picLocks noChangeAspect="1" noChangeArrowheads="1"/>
          </p:cNvPicPr>
          <p:nvPr/>
        </p:nvPicPr>
        <p:blipFill>
          <a:blip r:embed="rId2" cstate="print"/>
          <a:srcRect/>
          <a:stretch>
            <a:fillRect/>
          </a:stretch>
        </p:blipFill>
        <p:spPr bwMode="auto">
          <a:xfrm>
            <a:off x="7092280" y="1"/>
            <a:ext cx="2051720" cy="207585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nl-BE" dirty="0"/>
              <a:t>Vijf disciplines waardoor lerende </a:t>
            </a:r>
            <a:br>
              <a:rPr lang="nl-BE" dirty="0"/>
            </a:br>
            <a:r>
              <a:rPr lang="nl-BE" dirty="0"/>
              <a:t>organisaties zich onderscheiden:</a:t>
            </a:r>
            <a:br>
              <a:rPr lang="nl-BE" dirty="0"/>
            </a:br>
            <a:r>
              <a:rPr lang="nl-BE" dirty="0"/>
              <a:t>- streven naar persoonlijk meesterschap;</a:t>
            </a:r>
            <a:br>
              <a:rPr lang="nl-BE" dirty="0"/>
            </a:br>
            <a:r>
              <a:rPr lang="nl-BE" dirty="0"/>
              <a:t>- mentale modellen worden ter discussie gesteld;</a:t>
            </a:r>
            <a:br>
              <a:rPr lang="nl-BE" dirty="0"/>
            </a:br>
            <a:r>
              <a:rPr lang="nl-BE" dirty="0"/>
              <a:t>- leden delen gemeenschappelijk visie;</a:t>
            </a:r>
            <a:br>
              <a:rPr lang="nl-BE" dirty="0"/>
            </a:br>
            <a:r>
              <a:rPr lang="nl-BE" dirty="0"/>
              <a:t>- belang van teamleren;</a:t>
            </a:r>
            <a:br>
              <a:rPr lang="nl-BE" dirty="0"/>
            </a:br>
            <a:r>
              <a:rPr lang="nl-BE" dirty="0"/>
              <a:t>- het systeemdenken: we moeten het geheel overzien.</a:t>
            </a:r>
          </a:p>
        </p:txBody>
      </p:sp>
      <p:sp>
        <p:nvSpPr>
          <p:cNvPr id="3" name="Titel 2"/>
          <p:cNvSpPr>
            <a:spLocks noGrp="1"/>
          </p:cNvSpPr>
          <p:nvPr>
            <p:ph type="title"/>
          </p:nvPr>
        </p:nvSpPr>
        <p:spPr/>
        <p:txBody>
          <a:bodyPr/>
          <a:lstStyle/>
          <a:p>
            <a:r>
              <a:rPr lang="nl-BE" dirty="0"/>
              <a:t>7.3 </a:t>
            </a:r>
            <a:r>
              <a:rPr lang="nl-BE" sz="3200" dirty="0"/>
              <a:t>Kunnen organisaties leren</a:t>
            </a:r>
            <a:r>
              <a:rPr lang="nl-BE" dirty="0"/>
              <a:t>?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28</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pic>
        <p:nvPicPr>
          <p:cNvPr id="1026" name="Picture 2"/>
          <p:cNvPicPr>
            <a:picLocks noChangeAspect="1" noChangeArrowheads="1"/>
          </p:cNvPicPr>
          <p:nvPr/>
        </p:nvPicPr>
        <p:blipFill>
          <a:blip r:embed="rId2" cstate="print"/>
          <a:srcRect/>
          <a:stretch>
            <a:fillRect/>
          </a:stretch>
        </p:blipFill>
        <p:spPr bwMode="auto">
          <a:xfrm>
            <a:off x="7092280" y="0"/>
            <a:ext cx="2051720" cy="207585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pPr>
              <a:buNone/>
            </a:pPr>
            <a:r>
              <a:rPr lang="nl-BE" dirty="0"/>
              <a:t>Organisaties kunnen veranderen en in die zin leren. Deze veranderingen zijn gebaseerd op leervermogen van de medewerkers. </a:t>
            </a:r>
            <a:br>
              <a:rPr lang="nl-BE" dirty="0"/>
            </a:br>
            <a:br>
              <a:rPr lang="nl-BE" dirty="0"/>
            </a:br>
            <a:r>
              <a:rPr lang="nl-BE" dirty="0" err="1"/>
              <a:t>Argyris</a:t>
            </a:r>
            <a:r>
              <a:rPr lang="nl-BE" dirty="0"/>
              <a:t>: double loop </a:t>
            </a:r>
            <a:r>
              <a:rPr lang="nl-BE" dirty="0" err="1"/>
              <a:t>learning</a:t>
            </a:r>
            <a:br>
              <a:rPr lang="nl-BE" dirty="0"/>
            </a:br>
            <a:br>
              <a:rPr lang="nl-BE" dirty="0"/>
            </a:br>
            <a:r>
              <a:rPr lang="nl-BE" dirty="0" err="1"/>
              <a:t>Senge</a:t>
            </a:r>
            <a:r>
              <a:rPr lang="nl-BE" dirty="0"/>
              <a:t>: vijf disciplines zijn van belang. Het systeem denken is hierbij het belangrijkste. </a:t>
            </a:r>
          </a:p>
          <a:p>
            <a:pPr>
              <a:buNone/>
            </a:pPr>
            <a:br>
              <a:rPr lang="nl-BE"/>
            </a:br>
            <a:endParaRPr lang="nl-BE" dirty="0"/>
          </a:p>
        </p:txBody>
      </p:sp>
      <p:sp>
        <p:nvSpPr>
          <p:cNvPr id="3" name="Titel 2"/>
          <p:cNvSpPr>
            <a:spLocks noGrp="1"/>
          </p:cNvSpPr>
          <p:nvPr>
            <p:ph type="title"/>
          </p:nvPr>
        </p:nvSpPr>
        <p:spPr/>
        <p:txBody>
          <a:bodyPr/>
          <a:lstStyle/>
          <a:p>
            <a:r>
              <a:rPr lang="nl-BE" dirty="0"/>
              <a:t>7.3 Kunnen organisaties leren? </a:t>
            </a:r>
          </a:p>
        </p:txBody>
      </p:sp>
      <p:sp>
        <p:nvSpPr>
          <p:cNvPr id="4" name="Tijdelijke aanduiding voor dianummer 3"/>
          <p:cNvSpPr>
            <a:spLocks noGrp="1"/>
          </p:cNvSpPr>
          <p:nvPr>
            <p:ph type="sldNum" sz="quarter" idx="11"/>
          </p:nvPr>
        </p:nvSpPr>
        <p:spPr/>
        <p:txBody>
          <a:bodyPr/>
          <a:lstStyle/>
          <a:p>
            <a:fld id="{3B80295F-48CD-49FC-897A-CCEC919B8070}" type="slidenum">
              <a:rPr lang="nl-BE" smtClean="0"/>
              <a:pPr/>
              <a:t>29</a:t>
            </a:fld>
            <a:endParaRPr lang="nl-BE" dirty="0"/>
          </a:p>
        </p:txBody>
      </p:sp>
      <p:sp>
        <p:nvSpPr>
          <p:cNvPr id="5" name="Tijdelijke aanduiding voor voettekst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nl-BE" dirty="0"/>
              <a:t>Leren is een geleidelijke gedragsverandering die blijvend van aard is en waarin ervaring een rol speelt. </a:t>
            </a:r>
          </a:p>
          <a:p>
            <a:r>
              <a:rPr lang="nl-BE" sz="3200" dirty="0"/>
              <a:t>Soorten: </a:t>
            </a:r>
            <a:br>
              <a:rPr lang="nl-BE" sz="3200" dirty="0"/>
            </a:br>
            <a:r>
              <a:rPr lang="nl-BE" sz="3200" dirty="0"/>
              <a:t>- klassieke conditionering</a:t>
            </a:r>
            <a:br>
              <a:rPr lang="nl-BE" sz="3200" dirty="0"/>
            </a:br>
            <a:r>
              <a:rPr lang="nl-BE" sz="3200" dirty="0"/>
              <a:t>(</a:t>
            </a:r>
            <a:r>
              <a:rPr lang="nl-BE" sz="3200" dirty="0" err="1"/>
              <a:t>Pavlov</a:t>
            </a:r>
            <a:r>
              <a:rPr lang="nl-BE" sz="3200" dirty="0"/>
              <a:t>)</a:t>
            </a:r>
            <a:br>
              <a:rPr lang="nl-BE" sz="3200" dirty="0"/>
            </a:br>
            <a:br>
              <a:rPr lang="nl-BE" sz="3200" dirty="0"/>
            </a:br>
            <a:r>
              <a:rPr lang="nl-BE" sz="3200" dirty="0"/>
              <a:t>- </a:t>
            </a:r>
            <a:r>
              <a:rPr lang="nl-BE" sz="3200" dirty="0" err="1"/>
              <a:t>operante</a:t>
            </a:r>
            <a:r>
              <a:rPr lang="nl-BE" sz="3200" dirty="0"/>
              <a:t> conditionering (</a:t>
            </a:r>
            <a:r>
              <a:rPr lang="nl-BE" sz="3200" dirty="0" err="1"/>
              <a:t>Thorndike</a:t>
            </a:r>
            <a:r>
              <a:rPr lang="nl-BE" sz="3200" dirty="0"/>
              <a:t>/</a:t>
            </a:r>
            <a:r>
              <a:rPr lang="nl-BE" sz="3200" dirty="0" err="1"/>
              <a:t>Skinner</a:t>
            </a:r>
            <a:r>
              <a:rPr lang="nl-BE" sz="3200" dirty="0"/>
              <a:t>) </a:t>
            </a:r>
            <a:br>
              <a:rPr lang="nl-BE" sz="3200" dirty="0"/>
            </a:br>
            <a:r>
              <a:rPr lang="nl-BE" sz="3200" dirty="0"/>
              <a:t>gedragswijziging in functie van de consequenties</a:t>
            </a:r>
            <a:br>
              <a:rPr lang="nl-BE" sz="3200" dirty="0"/>
            </a:br>
            <a:br>
              <a:rPr lang="nl-BE" sz="3200" dirty="0"/>
            </a:br>
            <a:r>
              <a:rPr lang="nl-BE" sz="3200" dirty="0"/>
              <a:t>- contactconditionering (</a:t>
            </a:r>
            <a:r>
              <a:rPr lang="nl-BE" sz="3200" dirty="0" err="1"/>
              <a:t>Zajoncs</a:t>
            </a:r>
            <a:r>
              <a:rPr lang="nl-BE" sz="3200" dirty="0"/>
              <a:t>)</a:t>
            </a:r>
            <a:br>
              <a:rPr lang="nl-BE" sz="3200" dirty="0"/>
            </a:br>
            <a:br>
              <a:rPr lang="nl-BE" sz="3200" dirty="0"/>
            </a:br>
            <a:r>
              <a:rPr lang="nl-BE" sz="3200" dirty="0"/>
              <a:t>- leren door imitatie (</a:t>
            </a:r>
            <a:r>
              <a:rPr lang="nl-BE" sz="3200" dirty="0" err="1"/>
              <a:t>Bandura</a:t>
            </a:r>
            <a:r>
              <a:rPr lang="nl-BE" sz="3200" dirty="0"/>
              <a:t>)</a:t>
            </a:r>
            <a:br>
              <a:rPr lang="nl-BE" sz="3200" dirty="0"/>
            </a:br>
            <a:r>
              <a:rPr lang="nl-BE" sz="3200" dirty="0"/>
              <a:t>‘</a:t>
            </a:r>
            <a:r>
              <a:rPr lang="nl-BE" sz="3200" dirty="0" err="1"/>
              <a:t>social</a:t>
            </a:r>
            <a:r>
              <a:rPr lang="nl-BE" sz="3200" dirty="0"/>
              <a:t> </a:t>
            </a:r>
            <a:r>
              <a:rPr lang="nl-BE" sz="3200" dirty="0" err="1"/>
              <a:t>learning</a:t>
            </a:r>
            <a:r>
              <a:rPr lang="nl-BE" sz="3200" dirty="0"/>
              <a:t>’ = uitbreiding van </a:t>
            </a:r>
            <a:r>
              <a:rPr lang="nl-BE" sz="3200" dirty="0" err="1"/>
              <a:t>conditonering</a:t>
            </a:r>
            <a:br>
              <a:rPr lang="nl-BE" sz="3200" dirty="0"/>
            </a:br>
            <a:endParaRPr lang="nl-BE" dirty="0"/>
          </a:p>
        </p:txBody>
      </p:sp>
      <p:sp>
        <p:nvSpPr>
          <p:cNvPr id="3" name="Title 2"/>
          <p:cNvSpPr>
            <a:spLocks noGrp="1"/>
          </p:cNvSpPr>
          <p:nvPr>
            <p:ph type="title"/>
          </p:nvPr>
        </p:nvSpPr>
        <p:spPr/>
        <p:txBody>
          <a:bodyPr/>
          <a:lstStyle/>
          <a:p>
            <a:r>
              <a:rPr lang="nl-BE" dirty="0"/>
              <a:t>7.1 Klassieke leertheorieën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C3EE1EF-656F-464A-AAA6-A6D0AC997AA9}"/>
              </a:ext>
            </a:extLst>
          </p:cNvPr>
          <p:cNvSpPr>
            <a:spLocks noGrp="1"/>
          </p:cNvSpPr>
          <p:nvPr>
            <p:ph idx="1"/>
          </p:nvPr>
        </p:nvSpPr>
        <p:spPr/>
        <p:txBody>
          <a:bodyPr/>
          <a:lstStyle/>
          <a:p>
            <a:r>
              <a:rPr lang="nl-BE" dirty="0"/>
              <a:t>Dankzij de digitalisering kan kennis over gedragen worden in tijd en ruimte. Medewerkers van </a:t>
            </a:r>
            <a:r>
              <a:rPr lang="nl-BE" dirty="0" err="1"/>
              <a:t>Solvay</a:t>
            </a:r>
            <a:r>
              <a:rPr lang="nl-BE" dirty="0"/>
              <a:t> zijn verspreid over meer dan 50 landen, maar door de digitalisering kan een cursus die in Brussel gemaakt werd, meteen gevolgd worden door de medewerkers op alle buitenlandse locaties. </a:t>
            </a:r>
          </a:p>
        </p:txBody>
      </p:sp>
      <p:sp>
        <p:nvSpPr>
          <p:cNvPr id="3" name="Titel 2">
            <a:extLst>
              <a:ext uri="{FF2B5EF4-FFF2-40B4-BE49-F238E27FC236}">
                <a16:creationId xmlns:a16="http://schemas.microsoft.com/office/drawing/2014/main" id="{D1DCE4D6-22E9-4BC0-BD03-B03414E7AD16}"/>
              </a:ext>
            </a:extLst>
          </p:cNvPr>
          <p:cNvSpPr>
            <a:spLocks noGrp="1"/>
          </p:cNvSpPr>
          <p:nvPr>
            <p:ph type="title"/>
          </p:nvPr>
        </p:nvSpPr>
        <p:spPr/>
        <p:txBody>
          <a:bodyPr/>
          <a:lstStyle/>
          <a:p>
            <a:r>
              <a:rPr lang="nl-BE" dirty="0"/>
              <a:t>7.4 ACTUELE ONTWIKKELINGEN</a:t>
            </a:r>
          </a:p>
        </p:txBody>
      </p:sp>
      <p:sp>
        <p:nvSpPr>
          <p:cNvPr id="4" name="Tijdelijke aanduiding voor dianummer 3">
            <a:extLst>
              <a:ext uri="{FF2B5EF4-FFF2-40B4-BE49-F238E27FC236}">
                <a16:creationId xmlns:a16="http://schemas.microsoft.com/office/drawing/2014/main" id="{46008E37-6C38-4504-80C4-B3AC3C92437B}"/>
              </a:ext>
            </a:extLst>
          </p:cNvPr>
          <p:cNvSpPr>
            <a:spLocks noGrp="1"/>
          </p:cNvSpPr>
          <p:nvPr>
            <p:ph type="sldNum" sz="quarter" idx="11"/>
          </p:nvPr>
        </p:nvSpPr>
        <p:spPr/>
        <p:txBody>
          <a:bodyPr/>
          <a:lstStyle/>
          <a:p>
            <a:fld id="{3B80295F-48CD-49FC-897A-CCEC919B8070}" type="slidenum">
              <a:rPr lang="nl-BE" smtClean="0"/>
              <a:pPr/>
              <a:t>30</a:t>
            </a:fld>
            <a:endParaRPr lang="nl-BE" dirty="0"/>
          </a:p>
        </p:txBody>
      </p:sp>
      <p:sp>
        <p:nvSpPr>
          <p:cNvPr id="5" name="Tijdelijke aanduiding voor voettekst 4">
            <a:extLst>
              <a:ext uri="{FF2B5EF4-FFF2-40B4-BE49-F238E27FC236}">
                <a16:creationId xmlns:a16="http://schemas.microsoft.com/office/drawing/2014/main" id="{2351485A-9BDE-4863-ACFD-9B84405F42DF}"/>
              </a:ext>
            </a:extLst>
          </p:cNvPr>
          <p:cNvSpPr>
            <a:spLocks noGrp="1"/>
          </p:cNvSpPr>
          <p:nvPr>
            <p:ph type="ftr" sz="quarter" idx="12"/>
          </p:nvPr>
        </p:nvSpPr>
        <p:spPr/>
        <p:txBody>
          <a:bodyPr/>
          <a:lstStyle/>
          <a:p>
            <a:r>
              <a:rPr lang="nl-BE"/>
              <a:t>Gedrag in organisaties. </a:t>
            </a:r>
            <a:endParaRPr lang="nl-BE" dirty="0"/>
          </a:p>
        </p:txBody>
      </p:sp>
      <p:pic>
        <p:nvPicPr>
          <p:cNvPr id="1030" name="Picture 6" descr="Solvay België | Geavanceerde materialen en speciale chemicaliën">
            <a:extLst>
              <a:ext uri="{FF2B5EF4-FFF2-40B4-BE49-F238E27FC236}">
                <a16:creationId xmlns:a16="http://schemas.microsoft.com/office/drawing/2014/main" id="{41B631BA-E522-40D4-8D9F-8FAB199B2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4343049"/>
            <a:ext cx="2483768" cy="248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1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nl-BE" dirty="0"/>
              <a:t>Na de studie van dit hoofdstuk ben je </a:t>
            </a:r>
            <a:br>
              <a:rPr lang="nl-BE" dirty="0"/>
            </a:br>
            <a:r>
              <a:rPr lang="nl-BE" dirty="0"/>
              <a:t>in staat: </a:t>
            </a:r>
            <a:br>
              <a:rPr lang="nl-BE" dirty="0"/>
            </a:br>
            <a:r>
              <a:rPr lang="nl-BE" dirty="0"/>
              <a:t>- uit te leggen hoe klassieke </a:t>
            </a:r>
            <a:br>
              <a:rPr lang="nl-BE" dirty="0"/>
            </a:br>
            <a:r>
              <a:rPr lang="nl-BE" dirty="0"/>
              <a:t>conditionering en </a:t>
            </a:r>
            <a:r>
              <a:rPr lang="nl-BE" dirty="0" err="1"/>
              <a:t>operante</a:t>
            </a:r>
            <a:r>
              <a:rPr lang="nl-BE" dirty="0"/>
              <a:t> conditionering een rol spelen in organisaties; </a:t>
            </a:r>
            <a:br>
              <a:rPr lang="nl-BE" dirty="0"/>
            </a:br>
            <a:r>
              <a:rPr lang="nl-BE" dirty="0"/>
              <a:t>- een toelichting te geven bij de opmerkingen van D. Pink over </a:t>
            </a:r>
            <a:r>
              <a:rPr lang="nl-BE" dirty="0" err="1"/>
              <a:t>operante</a:t>
            </a:r>
            <a:r>
              <a:rPr lang="nl-BE" dirty="0"/>
              <a:t> conditionering; </a:t>
            </a:r>
            <a:br>
              <a:rPr lang="nl-BE" dirty="0"/>
            </a:br>
            <a:r>
              <a:rPr lang="nl-BE" dirty="0"/>
              <a:t>- toe te lichten hoe medewerkers kunnen leren door observatie van iemand anders; </a:t>
            </a:r>
          </a:p>
        </p:txBody>
      </p:sp>
      <p:sp>
        <p:nvSpPr>
          <p:cNvPr id="3" name="Title 2"/>
          <p:cNvSpPr>
            <a:spLocks noGrp="1"/>
          </p:cNvSpPr>
          <p:nvPr>
            <p:ph type="title"/>
          </p:nvPr>
        </p:nvSpPr>
        <p:spPr/>
        <p:txBody>
          <a:bodyPr/>
          <a:lstStyle/>
          <a:p>
            <a:r>
              <a:rPr lang="nl-BE" dirty="0"/>
              <a:t>Doelstellingen I</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31</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pic>
        <p:nvPicPr>
          <p:cNvPr id="7" name="Afbeelding 6">
            <a:extLst>
              <a:ext uri="{FF2B5EF4-FFF2-40B4-BE49-F238E27FC236}">
                <a16:creationId xmlns:a16="http://schemas.microsoft.com/office/drawing/2014/main" id="{A1A3C3A2-820B-41AE-8685-FEE07F1F5D60}"/>
              </a:ext>
            </a:extLst>
          </p:cNvPr>
          <p:cNvPicPr>
            <a:picLocks noChangeAspect="1"/>
          </p:cNvPicPr>
          <p:nvPr/>
        </p:nvPicPr>
        <p:blipFill>
          <a:blip r:embed="rId2"/>
          <a:stretch>
            <a:fillRect/>
          </a:stretch>
        </p:blipFill>
        <p:spPr>
          <a:xfrm>
            <a:off x="7308304" y="188640"/>
            <a:ext cx="1835696" cy="2401471"/>
          </a:xfrm>
          <a:prstGeom prst="rect">
            <a:avLst/>
          </a:prstGeom>
        </p:spPr>
      </p:pic>
    </p:spTree>
    <p:extLst>
      <p:ext uri="{BB962C8B-B14F-4D97-AF65-F5344CB8AC3E}">
        <p14:creationId xmlns:p14="http://schemas.microsoft.com/office/powerpoint/2010/main" val="37906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nl-BE" dirty="0"/>
              <a:t>Na de studie van dit hoofdstuk ben je </a:t>
            </a:r>
            <a:br>
              <a:rPr lang="nl-BE" dirty="0"/>
            </a:br>
            <a:r>
              <a:rPr lang="nl-BE" dirty="0"/>
              <a:t>in staat:</a:t>
            </a:r>
            <a:br>
              <a:rPr lang="nl-BE" dirty="0"/>
            </a:br>
            <a:r>
              <a:rPr lang="nl-BE" dirty="0"/>
              <a:t>- uit te leggen hoe contact </a:t>
            </a:r>
            <a:br>
              <a:rPr lang="nl-BE" dirty="0"/>
            </a:br>
            <a:r>
              <a:rPr lang="nl-BE" dirty="0"/>
              <a:t>conditionering in organisaties voorkomt; </a:t>
            </a:r>
            <a:br>
              <a:rPr lang="nl-BE" dirty="0"/>
            </a:br>
            <a:r>
              <a:rPr lang="nl-BE" dirty="0"/>
              <a:t>- toe te lichten wat de visie is van </a:t>
            </a:r>
            <a:br>
              <a:rPr lang="nl-BE" dirty="0"/>
            </a:br>
            <a:r>
              <a:rPr lang="nl-BE" dirty="0" err="1"/>
              <a:t>Kolb</a:t>
            </a:r>
            <a:r>
              <a:rPr lang="nl-BE" dirty="0"/>
              <a:t> op het leerproces; </a:t>
            </a:r>
            <a:br>
              <a:rPr lang="nl-BE" dirty="0"/>
            </a:br>
            <a:r>
              <a:rPr lang="nl-BE" dirty="0"/>
              <a:t>- een toelichting te geven op de opvattingen van </a:t>
            </a:r>
            <a:r>
              <a:rPr lang="nl-BE" dirty="0" err="1"/>
              <a:t>Nonaka</a:t>
            </a:r>
            <a:r>
              <a:rPr lang="nl-BE" dirty="0"/>
              <a:t> en </a:t>
            </a:r>
            <a:r>
              <a:rPr lang="nl-BE" dirty="0" err="1"/>
              <a:t>Takeuchi</a:t>
            </a:r>
            <a:r>
              <a:rPr lang="nl-BE" dirty="0"/>
              <a:t> over leren in organisaties; </a:t>
            </a:r>
            <a:br>
              <a:rPr lang="nl-BE" dirty="0"/>
            </a:br>
            <a:r>
              <a:rPr lang="nl-BE" dirty="0"/>
              <a:t>- een toelichting te geven bij single loop en double loop leren (</a:t>
            </a:r>
            <a:r>
              <a:rPr lang="nl-BE" dirty="0" err="1"/>
              <a:t>Argyris</a:t>
            </a:r>
            <a:r>
              <a:rPr lang="nl-BE" dirty="0"/>
              <a:t>); </a:t>
            </a:r>
            <a:br>
              <a:rPr lang="nl-BE" dirty="0"/>
            </a:br>
            <a:r>
              <a:rPr lang="nl-BE" dirty="0"/>
              <a:t>- te verklaren op welke wijze organisaties al dan niet kunnen leren; </a:t>
            </a:r>
            <a:br>
              <a:rPr lang="nl-BE" dirty="0"/>
            </a:br>
            <a:r>
              <a:rPr lang="nl-BE" dirty="0"/>
              <a:t>- de vijf disciplines van P. </a:t>
            </a:r>
            <a:r>
              <a:rPr lang="nl-BE" dirty="0" err="1"/>
              <a:t>Senge</a:t>
            </a:r>
            <a:r>
              <a:rPr lang="nl-BE" dirty="0"/>
              <a:t> toe te lichten.  </a:t>
            </a:r>
            <a:br>
              <a:rPr lang="nl-BE" dirty="0"/>
            </a:br>
            <a:endParaRPr lang="nl-BE" dirty="0"/>
          </a:p>
        </p:txBody>
      </p:sp>
      <p:sp>
        <p:nvSpPr>
          <p:cNvPr id="3" name="Title 2"/>
          <p:cNvSpPr>
            <a:spLocks noGrp="1"/>
          </p:cNvSpPr>
          <p:nvPr>
            <p:ph type="title"/>
          </p:nvPr>
        </p:nvSpPr>
        <p:spPr/>
        <p:txBody>
          <a:bodyPr/>
          <a:lstStyle/>
          <a:p>
            <a:r>
              <a:rPr lang="nl-BE" dirty="0"/>
              <a:t>Doelstellingen II</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32</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pic>
        <p:nvPicPr>
          <p:cNvPr id="7" name="Afbeelding 6">
            <a:extLst>
              <a:ext uri="{FF2B5EF4-FFF2-40B4-BE49-F238E27FC236}">
                <a16:creationId xmlns:a16="http://schemas.microsoft.com/office/drawing/2014/main" id="{A1A3C3A2-820B-41AE-8685-FEE07F1F5D60}"/>
              </a:ext>
            </a:extLst>
          </p:cNvPr>
          <p:cNvPicPr>
            <a:picLocks noChangeAspect="1"/>
          </p:cNvPicPr>
          <p:nvPr/>
        </p:nvPicPr>
        <p:blipFill>
          <a:blip r:embed="rId2"/>
          <a:stretch>
            <a:fillRect/>
          </a:stretch>
        </p:blipFill>
        <p:spPr>
          <a:xfrm>
            <a:off x="7055768" y="45759"/>
            <a:ext cx="2088232" cy="2731841"/>
          </a:xfrm>
          <a:prstGeom prst="rect">
            <a:avLst/>
          </a:prstGeom>
        </p:spPr>
      </p:pic>
    </p:spTree>
    <p:extLst>
      <p:ext uri="{BB962C8B-B14F-4D97-AF65-F5344CB8AC3E}">
        <p14:creationId xmlns:p14="http://schemas.microsoft.com/office/powerpoint/2010/main" val="3351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BE" dirty="0"/>
          </a:p>
        </p:txBody>
      </p:sp>
      <p:sp>
        <p:nvSpPr>
          <p:cNvPr id="3" name="Title 2"/>
          <p:cNvSpPr>
            <a:spLocks noGrp="1"/>
          </p:cNvSpPr>
          <p:nvPr>
            <p:ph type="title"/>
          </p:nvPr>
        </p:nvSpPr>
        <p:spPr/>
        <p:txBody>
          <a:bodyPr/>
          <a:lstStyle/>
          <a:p>
            <a:r>
              <a:rPr lang="nl-BE" dirty="0"/>
              <a:t>Gedrag in organisaties. </a:t>
            </a:r>
            <a:br>
              <a:rPr lang="nl-BE" dirty="0"/>
            </a:br>
            <a:r>
              <a:rPr lang="nl-BE" dirty="0"/>
              <a:t>Hoofdstuk VII</a:t>
            </a:r>
          </a:p>
        </p:txBody>
      </p:sp>
      <p:sp>
        <p:nvSpPr>
          <p:cNvPr id="4" name="Footer Placeholder 3"/>
          <p:cNvSpPr>
            <a:spLocks noGrp="1"/>
          </p:cNvSpPr>
          <p:nvPr>
            <p:ph type="ftr" sz="quarter" idx="12"/>
          </p:nvPr>
        </p:nvSpPr>
        <p:spPr/>
        <p:txBody>
          <a:bodyPr/>
          <a:lstStyle/>
          <a:p>
            <a:r>
              <a:rPr lang="nl-BE" dirty="0"/>
              <a:t>Gedrag in organisaties. </a:t>
            </a:r>
          </a:p>
        </p:txBody>
      </p:sp>
      <p:sp>
        <p:nvSpPr>
          <p:cNvPr id="5" name="Slide Number Placeholder 4"/>
          <p:cNvSpPr>
            <a:spLocks noGrp="1"/>
          </p:cNvSpPr>
          <p:nvPr>
            <p:ph type="sldNum" sz="quarter" idx="11"/>
          </p:nvPr>
        </p:nvSpPr>
        <p:spPr/>
        <p:txBody>
          <a:bodyPr/>
          <a:lstStyle/>
          <a:p>
            <a:fld id="{3B80295F-48CD-49FC-897A-CCEC919B8070}" type="slidenum">
              <a:rPr lang="nl-BE" smtClean="0"/>
              <a:pPr/>
              <a:t>33</a:t>
            </a:fld>
            <a:endParaRPr lang="nl-BE" dirty="0"/>
          </a:p>
        </p:txBody>
      </p:sp>
      <p:pic>
        <p:nvPicPr>
          <p:cNvPr id="8" name="Picture 2" descr="Gedrag in organisaties">
            <a:extLst>
              <a:ext uri="{FF2B5EF4-FFF2-40B4-BE49-F238E27FC236}">
                <a16:creationId xmlns:a16="http://schemas.microsoft.com/office/drawing/2014/main" id="{FBD70591-F428-4760-B15F-B848620345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797483"/>
            <a:ext cx="2123728" cy="3007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Klassieke conditionering</a:t>
            </a:r>
          </a:p>
        </p:txBody>
      </p:sp>
      <p:sp>
        <p:nvSpPr>
          <p:cNvPr id="3" name="Title 2"/>
          <p:cNvSpPr>
            <a:spLocks noGrp="1"/>
          </p:cNvSpPr>
          <p:nvPr>
            <p:ph type="title"/>
          </p:nvPr>
        </p:nvSpPr>
        <p:spPr/>
        <p:txBody>
          <a:bodyPr/>
          <a:lstStyle/>
          <a:p>
            <a:r>
              <a:rPr lang="nl-BE" dirty="0"/>
              <a:t>7.1 Klassieke leertheorieën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pic>
        <p:nvPicPr>
          <p:cNvPr id="1026" name="Picture 2"/>
          <p:cNvPicPr>
            <a:picLocks noChangeAspect="1" noChangeArrowheads="1"/>
          </p:cNvPicPr>
          <p:nvPr/>
        </p:nvPicPr>
        <p:blipFill>
          <a:blip r:embed="rId2" cstate="print"/>
          <a:srcRect/>
          <a:stretch>
            <a:fillRect/>
          </a:stretch>
        </p:blipFill>
        <p:spPr bwMode="auto">
          <a:xfrm>
            <a:off x="323528" y="2060848"/>
            <a:ext cx="8534400" cy="340042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300193" y="3236671"/>
            <a:ext cx="2843808" cy="36213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l-BE" dirty="0"/>
          </a:p>
          <a:p>
            <a:r>
              <a:rPr lang="nl-BE" dirty="0"/>
              <a:t>Toelichting</a:t>
            </a:r>
            <a:br>
              <a:rPr lang="nl-BE" dirty="0"/>
            </a:br>
            <a:r>
              <a:rPr lang="nl-BE" dirty="0">
                <a:hlinkClick r:id="rId2"/>
              </a:rPr>
              <a:t>https://www.youtube.com/watch?v=7UPlEmVzxw4</a:t>
            </a:r>
            <a:endParaRPr lang="nl-BE" dirty="0"/>
          </a:p>
          <a:p>
            <a:endParaRPr lang="nl-BE" dirty="0"/>
          </a:p>
        </p:txBody>
      </p:sp>
      <p:sp>
        <p:nvSpPr>
          <p:cNvPr id="3" name="Title 2"/>
          <p:cNvSpPr>
            <a:spLocks noGrp="1"/>
          </p:cNvSpPr>
          <p:nvPr>
            <p:ph type="title"/>
          </p:nvPr>
        </p:nvSpPr>
        <p:spPr/>
        <p:txBody>
          <a:bodyPr/>
          <a:lstStyle/>
          <a:p>
            <a:r>
              <a:rPr lang="nl-BE" dirty="0"/>
              <a:t>7.1 Klassieke conditionering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Footer Placeholder 4"/>
          <p:cNvSpPr>
            <a:spLocks noGrp="1"/>
          </p:cNvSpPr>
          <p:nvPr>
            <p:ph type="ftr" sz="quarter" idx="12"/>
          </p:nvPr>
        </p:nvSpPr>
        <p:spPr/>
        <p:txBody>
          <a:bodyPr/>
          <a:lstStyle/>
          <a:p>
            <a:r>
              <a:rPr lang="nl-BE"/>
              <a:t>Gedrag in organisaties. </a:t>
            </a:r>
            <a:endParaRPr lang="nl-BE" dirty="0"/>
          </a:p>
        </p:txBody>
      </p:sp>
      <p:pic>
        <p:nvPicPr>
          <p:cNvPr id="6" name="Picture 5"/>
          <p:cNvPicPr>
            <a:picLocks noChangeAspect="1" noChangeArrowheads="1"/>
          </p:cNvPicPr>
          <p:nvPr/>
        </p:nvPicPr>
        <p:blipFill>
          <a:blip r:embed="rId3" cstate="print"/>
          <a:srcRect/>
          <a:stretch>
            <a:fillRect/>
          </a:stretch>
        </p:blipFill>
        <p:spPr bwMode="auto">
          <a:xfrm>
            <a:off x="5868144" y="2686497"/>
            <a:ext cx="3275857" cy="41715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0728"/>
            <a:ext cx="9144000" cy="4428000"/>
          </a:xfrm>
        </p:spPr>
        <p:txBody>
          <a:bodyPr>
            <a:normAutofit/>
          </a:bodyPr>
          <a:lstStyle/>
          <a:p>
            <a:r>
              <a:rPr lang="nl-BE" dirty="0" err="1"/>
              <a:t>Operante</a:t>
            </a:r>
            <a:r>
              <a:rPr lang="nl-BE" dirty="0"/>
              <a:t> conditionering. </a:t>
            </a:r>
            <a:br>
              <a:rPr lang="nl-BE" dirty="0"/>
            </a:br>
            <a:r>
              <a:rPr lang="nl-BE" dirty="0"/>
              <a:t>Gedrag wordt gestuurd door </a:t>
            </a:r>
            <a:br>
              <a:rPr lang="nl-BE" dirty="0"/>
            </a:br>
            <a:r>
              <a:rPr lang="nl-BE" dirty="0"/>
              <a:t>consequenties; reinforcement zal </a:t>
            </a:r>
            <a:br>
              <a:rPr lang="nl-BE" dirty="0"/>
            </a:br>
            <a:r>
              <a:rPr lang="nl-BE" dirty="0"/>
              <a:t>retroactief S-R connectie versterken.</a:t>
            </a:r>
          </a:p>
          <a:p>
            <a:endParaRPr lang="nl-BE" dirty="0"/>
          </a:p>
          <a:p>
            <a:endParaRPr lang="nl-BE" dirty="0"/>
          </a:p>
          <a:p>
            <a:pPr>
              <a:buNone/>
            </a:pPr>
            <a:br>
              <a:rPr lang="nl-BE" dirty="0"/>
            </a:br>
            <a:endParaRPr lang="nl-BE" dirty="0"/>
          </a:p>
        </p:txBody>
      </p:sp>
      <p:sp>
        <p:nvSpPr>
          <p:cNvPr id="3" name="Title 2"/>
          <p:cNvSpPr>
            <a:spLocks noGrp="1"/>
          </p:cNvSpPr>
          <p:nvPr>
            <p:ph type="title"/>
          </p:nvPr>
        </p:nvSpPr>
        <p:spPr/>
        <p:txBody>
          <a:bodyPr/>
          <a:lstStyle/>
          <a:p>
            <a:r>
              <a:rPr lang="nl-BE" dirty="0"/>
              <a:t>7.1 Klassieke leertheorieën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pic>
        <p:nvPicPr>
          <p:cNvPr id="2050" name="Picture 2"/>
          <p:cNvPicPr>
            <a:picLocks noChangeAspect="1" noChangeArrowheads="1"/>
          </p:cNvPicPr>
          <p:nvPr/>
        </p:nvPicPr>
        <p:blipFill>
          <a:blip r:embed="rId2" cstate="print"/>
          <a:srcRect/>
          <a:stretch>
            <a:fillRect/>
          </a:stretch>
        </p:blipFill>
        <p:spPr bwMode="auto">
          <a:xfrm>
            <a:off x="1475656" y="2996952"/>
            <a:ext cx="6806530" cy="295232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020272" y="0"/>
            <a:ext cx="2123728" cy="305750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Het werk van Skinner: </a:t>
            </a:r>
          </a:p>
          <a:p>
            <a:pPr marL="0" indent="0">
              <a:buNone/>
            </a:pPr>
            <a:r>
              <a:rPr lang="nl-BE" dirty="0">
                <a:hlinkClick r:id="rId2"/>
              </a:rPr>
              <a:t>https://www.youtube.com/watch?v=zirtigbKn9c</a:t>
            </a:r>
            <a:endParaRPr lang="nl-BE" dirty="0"/>
          </a:p>
          <a:p>
            <a:endParaRPr lang="nl-BE" dirty="0"/>
          </a:p>
          <a:p>
            <a:r>
              <a:rPr lang="nl-BE" dirty="0"/>
              <a:t>Het onderscheid tussen klassieke en </a:t>
            </a:r>
            <a:r>
              <a:rPr lang="nl-BE" dirty="0" err="1"/>
              <a:t>operante</a:t>
            </a:r>
            <a:r>
              <a:rPr lang="nl-BE" dirty="0"/>
              <a:t> conditionering: </a:t>
            </a:r>
          </a:p>
          <a:p>
            <a:pPr marL="0" indent="0">
              <a:buNone/>
            </a:pPr>
            <a:r>
              <a:rPr lang="nl-BE" dirty="0">
                <a:hlinkClick r:id="rId3"/>
              </a:rPr>
              <a:t>https://www.ted.com/talks/peggy_andover_the_difference_between_classical_and_operant_conditioning/transcript?language=nl</a:t>
            </a:r>
            <a:endParaRPr lang="nl-BE" dirty="0"/>
          </a:p>
          <a:p>
            <a:pPr>
              <a:buNone/>
            </a:pPr>
            <a:r>
              <a:rPr lang="nl-BE" dirty="0"/>
              <a:t>	</a:t>
            </a:r>
          </a:p>
          <a:p>
            <a:endParaRPr lang="nl-BE" dirty="0"/>
          </a:p>
          <a:p>
            <a:endParaRPr lang="nl-BE" dirty="0"/>
          </a:p>
        </p:txBody>
      </p:sp>
      <p:sp>
        <p:nvSpPr>
          <p:cNvPr id="3" name="Title 2"/>
          <p:cNvSpPr>
            <a:spLocks noGrp="1"/>
          </p:cNvSpPr>
          <p:nvPr>
            <p:ph type="title"/>
          </p:nvPr>
        </p:nvSpPr>
        <p:spPr/>
        <p:txBody>
          <a:bodyPr/>
          <a:lstStyle/>
          <a:p>
            <a:r>
              <a:rPr lang="nl-BE" dirty="0"/>
              <a:t>7.1. klassieke leertheorieen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7</a:t>
            </a:fld>
            <a:endParaRPr lang="nl-BE" dirty="0"/>
          </a:p>
        </p:txBody>
      </p:sp>
      <p:sp>
        <p:nvSpPr>
          <p:cNvPr id="5" name="Footer Placeholder 4"/>
          <p:cNvSpPr>
            <a:spLocks noGrp="1"/>
          </p:cNvSpPr>
          <p:nvPr>
            <p:ph type="ftr" sz="quarter" idx="12"/>
          </p:nvPr>
        </p:nvSpPr>
        <p:spPr/>
        <p:txBody>
          <a:bodyPr/>
          <a:lstStyle/>
          <a:p>
            <a:r>
              <a:rPr lang="nl-BE" dirty="0"/>
              <a:t>Gedrag in organisaties.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C2AA48B-FADF-400E-A41F-8EDF9E4360DD}"/>
              </a:ext>
            </a:extLst>
          </p:cNvPr>
          <p:cNvSpPr>
            <a:spLocks noGrp="1"/>
          </p:cNvSpPr>
          <p:nvPr>
            <p:ph idx="1"/>
          </p:nvPr>
        </p:nvSpPr>
        <p:spPr/>
        <p:txBody>
          <a:bodyPr/>
          <a:lstStyle/>
          <a:p>
            <a:r>
              <a:rPr lang="nl-BE" dirty="0"/>
              <a:t>Toepassingen in werksituaties: </a:t>
            </a:r>
          </a:p>
          <a:p>
            <a:pPr marL="0" indent="0">
              <a:buNone/>
            </a:pPr>
            <a:r>
              <a:rPr lang="nl-BE" dirty="0"/>
              <a:t>D. Pink (2010) spreekt over </a:t>
            </a:r>
            <a:r>
              <a:rPr lang="nl-BE" dirty="0" err="1"/>
              <a:t>operante</a:t>
            </a:r>
            <a:r>
              <a:rPr lang="nl-BE" dirty="0"/>
              <a:t> conditionering als het principe van de ‘wortel en de stok’. Deze motivatie 2.0 werkt soms wel en soms niet. Hij pleit voor een upgrade naar motivatie 3.0. </a:t>
            </a:r>
          </a:p>
          <a:p>
            <a:pPr marL="0" indent="0">
              <a:buNone/>
            </a:pPr>
            <a:r>
              <a:rPr lang="nl-BE" dirty="0"/>
              <a:t>Dit toont aan dat conditionering tal van beperkingen heeft in organisaties. </a:t>
            </a:r>
          </a:p>
          <a:p>
            <a:endParaRPr lang="nl-BE" dirty="0"/>
          </a:p>
        </p:txBody>
      </p:sp>
      <p:sp>
        <p:nvSpPr>
          <p:cNvPr id="3" name="Titel 2">
            <a:extLst>
              <a:ext uri="{FF2B5EF4-FFF2-40B4-BE49-F238E27FC236}">
                <a16:creationId xmlns:a16="http://schemas.microsoft.com/office/drawing/2014/main" id="{A293E1AB-4154-40DB-99DD-5BB48CA58769}"/>
              </a:ext>
            </a:extLst>
          </p:cNvPr>
          <p:cNvSpPr>
            <a:spLocks noGrp="1"/>
          </p:cNvSpPr>
          <p:nvPr>
            <p:ph type="title"/>
          </p:nvPr>
        </p:nvSpPr>
        <p:spPr/>
        <p:txBody>
          <a:bodyPr/>
          <a:lstStyle/>
          <a:p>
            <a:r>
              <a:rPr lang="nl-BE" dirty="0"/>
              <a:t>7.1. klassieke leertheorieën</a:t>
            </a:r>
          </a:p>
        </p:txBody>
      </p:sp>
      <p:sp>
        <p:nvSpPr>
          <p:cNvPr id="4" name="Tijdelijke aanduiding voor dianummer 3">
            <a:extLst>
              <a:ext uri="{FF2B5EF4-FFF2-40B4-BE49-F238E27FC236}">
                <a16:creationId xmlns:a16="http://schemas.microsoft.com/office/drawing/2014/main" id="{F3A5A641-84E3-4891-BEF2-494DA0D86BA1}"/>
              </a:ext>
            </a:extLst>
          </p:cNvPr>
          <p:cNvSpPr>
            <a:spLocks noGrp="1"/>
          </p:cNvSpPr>
          <p:nvPr>
            <p:ph type="sldNum" sz="quarter" idx="11"/>
          </p:nvPr>
        </p:nvSpPr>
        <p:spPr/>
        <p:txBody>
          <a:bodyPr/>
          <a:lstStyle/>
          <a:p>
            <a:fld id="{3B80295F-48CD-49FC-897A-CCEC919B8070}" type="slidenum">
              <a:rPr lang="nl-BE" smtClean="0"/>
              <a:pPr/>
              <a:t>8</a:t>
            </a:fld>
            <a:endParaRPr lang="nl-BE" dirty="0"/>
          </a:p>
        </p:txBody>
      </p:sp>
      <p:sp>
        <p:nvSpPr>
          <p:cNvPr id="5" name="Tijdelijke aanduiding voor voettekst 4">
            <a:extLst>
              <a:ext uri="{FF2B5EF4-FFF2-40B4-BE49-F238E27FC236}">
                <a16:creationId xmlns:a16="http://schemas.microsoft.com/office/drawing/2014/main" id="{F1BE1C6B-E5A7-469C-91CE-B5683D85D247}"/>
              </a:ext>
            </a:extLst>
          </p:cNvPr>
          <p:cNvSpPr>
            <a:spLocks noGrp="1"/>
          </p:cNvSpPr>
          <p:nvPr>
            <p:ph type="ftr" sz="quarter" idx="12"/>
          </p:nvPr>
        </p:nvSpPr>
        <p:spPr/>
        <p:txBody>
          <a:bodyPr/>
          <a:lstStyle/>
          <a:p>
            <a:r>
              <a:rPr lang="nl-BE"/>
              <a:t>Gedrag in organisaties. </a:t>
            </a:r>
            <a:endParaRPr lang="nl-BE" dirty="0"/>
          </a:p>
        </p:txBody>
      </p:sp>
    </p:spTree>
    <p:extLst>
      <p:ext uri="{BB962C8B-B14F-4D97-AF65-F5344CB8AC3E}">
        <p14:creationId xmlns:p14="http://schemas.microsoft.com/office/powerpoint/2010/main" val="28844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620" y="1152000"/>
            <a:ext cx="5072098" cy="4734000"/>
          </a:xfrm>
        </p:spPr>
        <p:txBody>
          <a:bodyPr>
            <a:normAutofit/>
          </a:bodyPr>
          <a:lstStyle/>
          <a:p>
            <a:r>
              <a:rPr lang="nl-BE" sz="2300"/>
              <a:t>Leren door observatie</a:t>
            </a:r>
            <a:br>
              <a:rPr lang="nl-BE" sz="2300"/>
            </a:br>
            <a:r>
              <a:rPr lang="nl-BE" sz="2300"/>
              <a:t>De voldoende voorwaarde om gedrag te leren is het observeren van dat gedrag. </a:t>
            </a:r>
          </a:p>
          <a:p>
            <a:r>
              <a:rPr lang="nl-BE" sz="2300"/>
              <a:t>Experimentele evidentie: Bandura</a:t>
            </a:r>
            <a:br>
              <a:rPr lang="nl-BE" sz="2300"/>
            </a:br>
            <a:r>
              <a:rPr lang="nl-BE" sz="2300">
                <a:hlinkClick r:id="rId2"/>
              </a:rPr>
              <a:t>https://www.youtube.com/watch?v=vxSS8iGoGzA</a:t>
            </a:r>
            <a:endParaRPr lang="nl-BE" sz="2300"/>
          </a:p>
          <a:p>
            <a:pPr>
              <a:buNone/>
            </a:pPr>
            <a:br>
              <a:rPr lang="nl-BE" sz="2300"/>
            </a:br>
            <a:r>
              <a:rPr lang="nl-BE" sz="2300"/>
              <a:t>Leidinggevenden vormen model voor medewerkers. </a:t>
            </a:r>
            <a:br>
              <a:rPr lang="nl-BE" sz="2300"/>
            </a:br>
            <a:r>
              <a:rPr lang="nl-BE" sz="2300"/>
              <a:t>Komt de chef op tijd op niet?  </a:t>
            </a:r>
          </a:p>
        </p:txBody>
      </p:sp>
      <p:sp>
        <p:nvSpPr>
          <p:cNvPr id="3" name="Title 2"/>
          <p:cNvSpPr>
            <a:spLocks noGrp="1"/>
          </p:cNvSpPr>
          <p:nvPr>
            <p:ph type="title"/>
          </p:nvPr>
        </p:nvSpPr>
        <p:spPr>
          <a:xfrm>
            <a:off x="0" y="0"/>
            <a:ext cx="9144000" cy="1142984"/>
          </a:xfrm>
        </p:spPr>
        <p:txBody>
          <a:bodyPr anchor="ctr">
            <a:normAutofit/>
          </a:bodyPr>
          <a:lstStyle/>
          <a:p>
            <a:r>
              <a:rPr lang="nl-BE" dirty="0"/>
              <a:t>7.1 klassieke leertheorieen </a:t>
            </a:r>
          </a:p>
        </p:txBody>
      </p:sp>
      <p:pic>
        <p:nvPicPr>
          <p:cNvPr id="7" name="Afbeelding 6">
            <a:extLst>
              <a:ext uri="{FF2B5EF4-FFF2-40B4-BE49-F238E27FC236}">
                <a16:creationId xmlns:a16="http://schemas.microsoft.com/office/drawing/2014/main" id="{DF6E1537-DACF-4DEE-A7F8-BB5695AE4F84}"/>
              </a:ext>
            </a:extLst>
          </p:cNvPr>
          <p:cNvPicPr>
            <a:picLocks noChangeAspect="1"/>
          </p:cNvPicPr>
          <p:nvPr/>
        </p:nvPicPr>
        <p:blipFill rotWithShape="1">
          <a:blip r:embed="rId3"/>
          <a:srcRect l="25172" r="26840" b="-1"/>
          <a:stretch/>
        </p:blipFill>
        <p:spPr>
          <a:xfrm>
            <a:off x="180000" y="1152000"/>
            <a:ext cx="3428992" cy="4734000"/>
          </a:xfrm>
          <a:prstGeom prst="rect">
            <a:avLst/>
          </a:prstGeom>
          <a:noFill/>
        </p:spPr>
      </p:pic>
      <p:sp>
        <p:nvSpPr>
          <p:cNvPr id="4" name="Slide Number Placeholder 3"/>
          <p:cNvSpPr>
            <a:spLocks noGrp="1"/>
          </p:cNvSpPr>
          <p:nvPr>
            <p:ph type="sldNum" sz="quarter" idx="12"/>
          </p:nvPr>
        </p:nvSpPr>
        <p:spPr>
          <a:xfrm>
            <a:off x="360000" y="6084000"/>
            <a:ext cx="360000" cy="667148"/>
          </a:xfrm>
        </p:spPr>
        <p:txBody>
          <a:bodyPr wrap="none" anchor="ctr">
            <a:normAutofit/>
          </a:bodyPr>
          <a:lstStyle/>
          <a:p>
            <a:pPr>
              <a:spcAft>
                <a:spcPts val="600"/>
              </a:spcAft>
            </a:pPr>
            <a:fld id="{3B80295F-48CD-49FC-897A-CCEC919B8070}" type="slidenum">
              <a:rPr lang="nl-BE" smtClean="0"/>
              <a:pPr>
                <a:spcAft>
                  <a:spcPts val="600"/>
                </a:spcAft>
              </a:pPr>
              <a:t>9</a:t>
            </a:fld>
            <a:endParaRPr lang="nl-BE"/>
          </a:p>
        </p:txBody>
      </p:sp>
      <p:sp>
        <p:nvSpPr>
          <p:cNvPr id="5" name="Footer Placeholder 4"/>
          <p:cNvSpPr>
            <a:spLocks noGrp="1"/>
          </p:cNvSpPr>
          <p:nvPr>
            <p:ph type="ftr" sz="quarter" idx="13"/>
          </p:nvPr>
        </p:nvSpPr>
        <p:spPr>
          <a:xfrm>
            <a:off x="755576" y="6084000"/>
            <a:ext cx="4032424" cy="432000"/>
          </a:xfrm>
        </p:spPr>
        <p:txBody>
          <a:bodyPr wrap="square" anchor="ctr">
            <a:normAutofit/>
          </a:bodyPr>
          <a:lstStyle/>
          <a:p>
            <a:pPr>
              <a:spcAft>
                <a:spcPts val="600"/>
              </a:spcAft>
            </a:pPr>
            <a:r>
              <a:rPr lang="nl-BE" dirty="0"/>
              <a:t>Gedrag in organisaties. </a:t>
            </a:r>
            <a:endParaRPr lang="nl-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M_presentatie_nl">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TM_presentatie_nl</Template>
  <TotalTime>122</TotalTime>
  <Words>1648</Words>
  <Application>Microsoft Office PowerPoint</Application>
  <PresentationFormat>Diavoorstelling (4:3)</PresentationFormat>
  <Paragraphs>158</Paragraphs>
  <Slides>33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Calibri</vt:lpstr>
      <vt:lpstr>Trebuchet MS</vt:lpstr>
      <vt:lpstr>Verdana</vt:lpstr>
      <vt:lpstr>TM_presentatie_nl</vt:lpstr>
      <vt:lpstr>Gedrag in organisaties.  Hoofdstuk VII leren in organisaties</vt:lpstr>
      <vt:lpstr>overzicht</vt:lpstr>
      <vt:lpstr>7.1 Klassieke leertheorieën</vt:lpstr>
      <vt:lpstr>7.1 Klassieke leertheorieën</vt:lpstr>
      <vt:lpstr>7.1 Klassieke conditionering</vt:lpstr>
      <vt:lpstr>7.1 Klassieke leertheorieën</vt:lpstr>
      <vt:lpstr>7.1. klassieke leertheorieen</vt:lpstr>
      <vt:lpstr>7.1. klassieke leertheorieën</vt:lpstr>
      <vt:lpstr>7.1 klassieke leertheorieen </vt:lpstr>
      <vt:lpstr>7.1 Klassieke leertheorieen</vt:lpstr>
      <vt:lpstr>7.2 organisatorische visies </vt:lpstr>
      <vt:lpstr>7.2 Organisatorische visies</vt:lpstr>
      <vt:lpstr>7.2 Organisatorische visies</vt:lpstr>
      <vt:lpstr>7.2 Organisatorische visies</vt:lpstr>
      <vt:lpstr>7.2 Organisatorische visies</vt:lpstr>
      <vt:lpstr>7.2 Organisatorische visies</vt:lpstr>
      <vt:lpstr>7.2 ORGANISATORISCHE VISIES</vt:lpstr>
      <vt:lpstr>7.2 Organisatorische visies</vt:lpstr>
      <vt:lpstr>7.2 Organisatorische visies</vt:lpstr>
      <vt:lpstr>7.2 Organisatorische visies</vt:lpstr>
      <vt:lpstr>7.2 Organisatorische visies</vt:lpstr>
      <vt:lpstr>7.2 Organisatorische visies</vt:lpstr>
      <vt:lpstr>7.3 Kunnen organisaties leren? </vt:lpstr>
      <vt:lpstr>7.3 Kunnen organisaties leren?</vt:lpstr>
      <vt:lpstr>7.3 Kunnen organisaties leren?</vt:lpstr>
      <vt:lpstr>7.3 Kunnen organisaties leren? </vt:lpstr>
      <vt:lpstr>7.3 Kunnen organisaties leren? </vt:lpstr>
      <vt:lpstr>7.3 Kunnen organisaties leren? </vt:lpstr>
      <vt:lpstr>7.3 Kunnen organisaties leren? </vt:lpstr>
      <vt:lpstr>7.4 ACTUELE ONTWIKKELINGEN</vt:lpstr>
      <vt:lpstr>Doelstellingen I</vt:lpstr>
      <vt:lpstr>Doelstellingen II</vt:lpstr>
      <vt:lpstr>Gedrag in organisaties.  Hoofdstuk VII</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 in organisaties.  Hoofdstuk VI</dc:title>
  <dc:creator>gebruiker</dc:creator>
  <cp:lastModifiedBy>Guido Valkeneers</cp:lastModifiedBy>
  <cp:revision>34</cp:revision>
  <dcterms:created xsi:type="dcterms:W3CDTF">2013-10-03T08:08:14Z</dcterms:created>
  <dcterms:modified xsi:type="dcterms:W3CDTF">2026-02-24T10:26:20Z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2026-02-17T14:24:18Z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996fb094-5822-4df8-a8e3-83db0f34df07</vt:lpwstr>
  </property>
  <property fmtid="{D5CDD505-2E9C-101B-9397-08002B2CF9AE}" pid="8" name="MSIP_Label_c337be75-dfbb-4261-9834-ac247c7dde13_ContentBits">
    <vt:lpwstr>0</vt:lpwstr>
  </property>
  <property fmtid="{D5CDD505-2E9C-101B-9397-08002B2CF9AE}" pid="9" name="MSIP_Label_c337be75-dfbb-4261-9834-ac247c7dde13_Tag">
    <vt:lpwstr>10, 3, 0, 1</vt:lpwstr>
  </property>
</Properties>
</file>