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328" r:id="rId3"/>
    <p:sldId id="263" r:id="rId4"/>
    <p:sldId id="297" r:id="rId5"/>
    <p:sldId id="257" r:id="rId6"/>
    <p:sldId id="265" r:id="rId7"/>
    <p:sldId id="296" r:id="rId8"/>
    <p:sldId id="261" r:id="rId9"/>
    <p:sldId id="298" r:id="rId10"/>
    <p:sldId id="299" r:id="rId11"/>
    <p:sldId id="325" r:id="rId12"/>
    <p:sldId id="300" r:id="rId13"/>
    <p:sldId id="301" r:id="rId14"/>
    <p:sldId id="302" r:id="rId15"/>
    <p:sldId id="303" r:id="rId16"/>
    <p:sldId id="304" r:id="rId17"/>
    <p:sldId id="305" r:id="rId18"/>
    <p:sldId id="306" r:id="rId19"/>
    <p:sldId id="307" r:id="rId20"/>
    <p:sldId id="308" r:id="rId21"/>
    <p:sldId id="309" r:id="rId22"/>
    <p:sldId id="310" r:id="rId23"/>
    <p:sldId id="312" r:id="rId24"/>
    <p:sldId id="313" r:id="rId25"/>
    <p:sldId id="317" r:id="rId26"/>
    <p:sldId id="316" r:id="rId27"/>
    <p:sldId id="314" r:id="rId28"/>
    <p:sldId id="315" r:id="rId29"/>
    <p:sldId id="318" r:id="rId30"/>
    <p:sldId id="319" r:id="rId31"/>
    <p:sldId id="320" r:id="rId32"/>
    <p:sldId id="321" r:id="rId33"/>
    <p:sldId id="322" r:id="rId34"/>
    <p:sldId id="323" r:id="rId35"/>
    <p:sldId id="324" r:id="rId36"/>
    <p:sldId id="260" r:id="rId37"/>
    <p:sldId id="259" r:id="rId38"/>
    <p:sldId id="327" r:id="rId39"/>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0AE"/>
    <a:srgbClr val="EC4B2F"/>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showGuides="1">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9C7FA-7660-9143-92E1-F1A9118E0210}" type="doc">
      <dgm:prSet loTypeId="urn:microsoft.com/office/officeart/2005/8/layout/radial2" loCatId="relationship" qsTypeId="urn:microsoft.com/office/officeart/2005/8/quickstyle/simple4" qsCatId="simple" csTypeId="urn:microsoft.com/office/officeart/2005/8/colors/colorful2" csCatId="colorful" phldr="1"/>
      <dgm:spPr/>
      <dgm:t>
        <a:bodyPr/>
        <a:lstStyle/>
        <a:p>
          <a:endParaRPr lang="en-US"/>
        </a:p>
      </dgm:t>
    </dgm:pt>
    <dgm:pt modelId="{55F7B64E-EEFC-8948-BC56-1319DAC58D02}">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nl-BE" sz="1100" b="1" noProof="0" dirty="0">
              <a:latin typeface="Arial"/>
              <a:cs typeface="Arial"/>
            </a:rPr>
            <a:t>Uitputting</a:t>
          </a:r>
        </a:p>
      </dgm:t>
    </dgm:pt>
    <dgm:pt modelId="{62C7CD64-5E9D-A549-803B-602272C3FDDB}" type="parTrans" cxnId="{E8CA7671-0EF3-7548-9461-64996E6D79CE}">
      <dgm:prSet/>
      <dgm:spPr/>
      <dgm:t>
        <a:bodyPr/>
        <a:lstStyle/>
        <a:p>
          <a:endParaRPr lang="en-US"/>
        </a:p>
      </dgm:t>
    </dgm:pt>
    <dgm:pt modelId="{F1BDCC77-4901-7047-9EC3-E27A0596C18E}" type="sibTrans" cxnId="{E8CA7671-0EF3-7548-9461-64996E6D79CE}">
      <dgm:prSet custT="1"/>
      <dgm:spPr/>
      <dgm:t>
        <a:bodyPr/>
        <a:lstStyle/>
        <a:p>
          <a:endParaRPr lang="en-US"/>
        </a:p>
      </dgm:t>
    </dgm:pt>
    <dgm:pt modelId="{9462EEB4-957F-AA45-A21E-886E45A49CC6}">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nl-BE" sz="1100" b="1" noProof="0" dirty="0">
              <a:latin typeface="Arial"/>
              <a:cs typeface="Arial"/>
            </a:rPr>
            <a:t>Perceptie beperkte bekwaamheid</a:t>
          </a:r>
        </a:p>
      </dgm:t>
    </dgm:pt>
    <dgm:pt modelId="{89A6A16F-995C-2A4D-BF62-F5A9778265D7}" type="sibTrans" cxnId="{A0CC2FA3-90E8-5644-9715-B606E70029FD}">
      <dgm:prSet custT="1"/>
      <dgm:spPr/>
      <dgm:t>
        <a:bodyPr/>
        <a:lstStyle/>
        <a:p>
          <a:endParaRPr lang="en-US"/>
        </a:p>
      </dgm:t>
    </dgm:pt>
    <dgm:pt modelId="{49D4D60B-6BA2-C946-8984-9531E61CBC49}" type="parTrans" cxnId="{A0CC2FA3-90E8-5644-9715-B606E70029FD}">
      <dgm:prSet/>
      <dgm:spPr/>
      <dgm:t>
        <a:bodyPr/>
        <a:lstStyle/>
        <a:p>
          <a:endParaRPr lang="en-US"/>
        </a:p>
      </dgm:t>
    </dgm:pt>
    <dgm:pt modelId="{4718EB4B-C600-FD4A-B995-FC7666BE8219}">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nl-BE" sz="1100" b="1" noProof="0" dirty="0">
              <a:latin typeface="Arial"/>
              <a:cs typeface="Arial"/>
            </a:rPr>
            <a:t>Depersonalisatie</a:t>
          </a:r>
        </a:p>
      </dgm:t>
    </dgm:pt>
    <dgm:pt modelId="{1D6DD2FF-43FC-5843-9EC5-E9CEF9335B91}" type="parTrans" cxnId="{9E0D6D91-635A-DB43-B1BC-E69A9FC5B12C}">
      <dgm:prSet/>
      <dgm:spPr/>
      <dgm:t>
        <a:bodyPr/>
        <a:lstStyle/>
        <a:p>
          <a:endParaRPr lang="en-US"/>
        </a:p>
      </dgm:t>
    </dgm:pt>
    <dgm:pt modelId="{AEE72A46-A0BC-7D4F-8B1C-2F80C2D63352}" type="sibTrans" cxnId="{9E0D6D91-635A-DB43-B1BC-E69A9FC5B12C}">
      <dgm:prSet/>
      <dgm:spPr/>
      <dgm:t>
        <a:bodyPr/>
        <a:lstStyle/>
        <a:p>
          <a:endParaRPr lang="en-US"/>
        </a:p>
      </dgm:t>
    </dgm:pt>
    <dgm:pt modelId="{DD083986-E720-BC4F-9BBB-397E17BF1B18}" type="pres">
      <dgm:prSet presAssocID="{9699C7FA-7660-9143-92E1-F1A9118E0210}" presName="composite" presStyleCnt="0">
        <dgm:presLayoutVars>
          <dgm:chMax val="5"/>
          <dgm:dir/>
          <dgm:animLvl val="ctr"/>
          <dgm:resizeHandles val="exact"/>
        </dgm:presLayoutVars>
      </dgm:prSet>
      <dgm:spPr/>
    </dgm:pt>
    <dgm:pt modelId="{0C236F88-4CDD-8A4A-A54D-10A450587DDA}" type="pres">
      <dgm:prSet presAssocID="{9699C7FA-7660-9143-92E1-F1A9118E0210}" presName="cycle" presStyleCnt="0"/>
      <dgm:spPr/>
    </dgm:pt>
    <dgm:pt modelId="{9D2C4B0D-09F1-2944-A2EC-FEB7E71E036B}" type="pres">
      <dgm:prSet presAssocID="{9699C7FA-7660-9143-92E1-F1A9118E0210}" presName="centerShape" presStyleCnt="0"/>
      <dgm:spPr/>
    </dgm:pt>
    <dgm:pt modelId="{A5B9895F-06AE-B443-8B8F-13468AF607C6}" type="pres">
      <dgm:prSet presAssocID="{9699C7FA-7660-9143-92E1-F1A9118E0210}" presName="connSite" presStyleLbl="node1" presStyleIdx="0" presStyleCnt="4"/>
      <dgm:spPr/>
    </dgm:pt>
    <dgm:pt modelId="{50B49355-3124-554D-9A84-7FF40926E6D1}" type="pres">
      <dgm:prSet presAssocID="{9699C7FA-7660-9143-92E1-F1A9118E0210}" presName="visible" presStyleLbl="node1" presStyleIdx="0" presStyleCnt="4" custScaleX="145993" custLinFactNeighborX="-8357"/>
      <dgm:spPr>
        <a:blipFill rotWithShape="1">
          <a:blip xmlns:r="http://schemas.openxmlformats.org/officeDocument/2006/relationships" r:embed="rId1"/>
          <a:stretch>
            <a:fillRect/>
          </a:stretch>
        </a:blipFill>
      </dgm:spPr>
    </dgm:pt>
    <dgm:pt modelId="{0D19CCB5-E9D7-AE44-BC5A-BEACE030E55E}" type="pres">
      <dgm:prSet presAssocID="{62C7CD64-5E9D-A549-803B-602272C3FDDB}" presName="Name25" presStyleLbl="parChTrans1D1" presStyleIdx="0" presStyleCnt="3"/>
      <dgm:spPr/>
    </dgm:pt>
    <dgm:pt modelId="{0B2809D2-DDCF-4B4D-98CC-74DE606FE8C1}" type="pres">
      <dgm:prSet presAssocID="{55F7B64E-EEFC-8948-BC56-1319DAC58D02}" presName="node" presStyleCnt="0"/>
      <dgm:spPr/>
    </dgm:pt>
    <dgm:pt modelId="{ADDCEB7D-D154-7345-96CC-5985B1868020}" type="pres">
      <dgm:prSet presAssocID="{55F7B64E-EEFC-8948-BC56-1319DAC58D02}" presName="parentNode" presStyleLbl="node1" presStyleIdx="1" presStyleCnt="4" custScaleX="288460" custLinFactX="61077" custLinFactNeighborX="100000" custLinFactNeighborY="3410">
        <dgm:presLayoutVars>
          <dgm:chMax val="1"/>
          <dgm:bulletEnabled val="1"/>
        </dgm:presLayoutVars>
      </dgm:prSet>
      <dgm:spPr/>
    </dgm:pt>
    <dgm:pt modelId="{33F4CBC8-D9C8-A849-9FCA-1588815BAF02}" type="pres">
      <dgm:prSet presAssocID="{55F7B64E-EEFC-8948-BC56-1319DAC58D02}" presName="childNode" presStyleLbl="revTx" presStyleIdx="0" presStyleCnt="0">
        <dgm:presLayoutVars>
          <dgm:bulletEnabled val="1"/>
        </dgm:presLayoutVars>
      </dgm:prSet>
      <dgm:spPr/>
    </dgm:pt>
    <dgm:pt modelId="{50BAAD1F-BA24-8240-9E36-377051B6C239}" type="pres">
      <dgm:prSet presAssocID="{49D4D60B-6BA2-C946-8984-9531E61CBC49}" presName="Name25" presStyleLbl="parChTrans1D1" presStyleIdx="1" presStyleCnt="3"/>
      <dgm:spPr/>
    </dgm:pt>
    <dgm:pt modelId="{D9638F62-B945-3746-A860-18A6919B6986}" type="pres">
      <dgm:prSet presAssocID="{9462EEB4-957F-AA45-A21E-886E45A49CC6}" presName="node" presStyleCnt="0"/>
      <dgm:spPr/>
    </dgm:pt>
    <dgm:pt modelId="{238F28DD-BA0D-4D4D-BF45-2027EB1580DB}" type="pres">
      <dgm:prSet presAssocID="{9462EEB4-957F-AA45-A21E-886E45A49CC6}" presName="parentNode" presStyleLbl="node1" presStyleIdx="2" presStyleCnt="4" custScaleX="288460" custLinFactX="100000" custLinFactNeighborX="167622" custLinFactNeighborY="-722">
        <dgm:presLayoutVars>
          <dgm:chMax val="1"/>
          <dgm:bulletEnabled val="1"/>
        </dgm:presLayoutVars>
      </dgm:prSet>
      <dgm:spPr/>
    </dgm:pt>
    <dgm:pt modelId="{7F2210CE-9713-3B4C-93FD-55AF78A0DAD0}" type="pres">
      <dgm:prSet presAssocID="{9462EEB4-957F-AA45-A21E-886E45A49CC6}" presName="childNode" presStyleLbl="revTx" presStyleIdx="0" presStyleCnt="0">
        <dgm:presLayoutVars>
          <dgm:bulletEnabled val="1"/>
        </dgm:presLayoutVars>
      </dgm:prSet>
      <dgm:spPr/>
    </dgm:pt>
    <dgm:pt modelId="{04E91869-13C9-2E45-B00E-DFACD9B2BC51}" type="pres">
      <dgm:prSet presAssocID="{1D6DD2FF-43FC-5843-9EC5-E9CEF9335B91}" presName="Name25" presStyleLbl="parChTrans1D1" presStyleIdx="2" presStyleCnt="3"/>
      <dgm:spPr/>
    </dgm:pt>
    <dgm:pt modelId="{D7D23F63-2B57-D946-8E4D-1D00A29FF750}" type="pres">
      <dgm:prSet presAssocID="{4718EB4B-C600-FD4A-B995-FC7666BE8219}" presName="node" presStyleCnt="0"/>
      <dgm:spPr/>
    </dgm:pt>
    <dgm:pt modelId="{326474C7-FA3D-F74E-B05A-9091BB13EA73}" type="pres">
      <dgm:prSet presAssocID="{4718EB4B-C600-FD4A-B995-FC7666BE8219}" presName="parentNode" presStyleLbl="node1" presStyleIdx="3" presStyleCnt="4" custScaleX="288460" custLinFactX="62404" custLinFactNeighborX="100000" custLinFactNeighborY="-11695">
        <dgm:presLayoutVars>
          <dgm:chMax val="1"/>
          <dgm:bulletEnabled val="1"/>
        </dgm:presLayoutVars>
      </dgm:prSet>
      <dgm:spPr/>
    </dgm:pt>
    <dgm:pt modelId="{62CBCF69-DE03-C544-95E4-67F9CC2FEF90}" type="pres">
      <dgm:prSet presAssocID="{4718EB4B-C600-FD4A-B995-FC7666BE8219}" presName="childNode" presStyleLbl="revTx" presStyleIdx="0" presStyleCnt="0">
        <dgm:presLayoutVars>
          <dgm:bulletEnabled val="1"/>
        </dgm:presLayoutVars>
      </dgm:prSet>
      <dgm:spPr/>
    </dgm:pt>
  </dgm:ptLst>
  <dgm:cxnLst>
    <dgm:cxn modelId="{3CB3FC31-04F2-9B47-866B-A02B64387CFC}" type="presOf" srcId="{4718EB4B-C600-FD4A-B995-FC7666BE8219}" destId="{326474C7-FA3D-F74E-B05A-9091BB13EA73}" srcOrd="0" destOrd="0" presId="urn:microsoft.com/office/officeart/2005/8/layout/radial2"/>
    <dgm:cxn modelId="{67F59E3E-181E-5F49-97CD-4B8F97F1588F}" type="presOf" srcId="{55F7B64E-EEFC-8948-BC56-1319DAC58D02}" destId="{ADDCEB7D-D154-7345-96CC-5985B1868020}" srcOrd="0" destOrd="0" presId="urn:microsoft.com/office/officeart/2005/8/layout/radial2"/>
    <dgm:cxn modelId="{E8CA7671-0EF3-7548-9461-64996E6D79CE}" srcId="{9699C7FA-7660-9143-92E1-F1A9118E0210}" destId="{55F7B64E-EEFC-8948-BC56-1319DAC58D02}" srcOrd="0" destOrd="0" parTransId="{62C7CD64-5E9D-A549-803B-602272C3FDDB}" sibTransId="{F1BDCC77-4901-7047-9EC3-E27A0596C18E}"/>
    <dgm:cxn modelId="{9E0D6D91-635A-DB43-B1BC-E69A9FC5B12C}" srcId="{9699C7FA-7660-9143-92E1-F1A9118E0210}" destId="{4718EB4B-C600-FD4A-B995-FC7666BE8219}" srcOrd="2" destOrd="0" parTransId="{1D6DD2FF-43FC-5843-9EC5-E9CEF9335B91}" sibTransId="{AEE72A46-A0BC-7D4F-8B1C-2F80C2D63352}"/>
    <dgm:cxn modelId="{547B1C92-054B-3346-A547-8784702D3CC8}" type="presOf" srcId="{62C7CD64-5E9D-A549-803B-602272C3FDDB}" destId="{0D19CCB5-E9D7-AE44-BC5A-BEACE030E55E}" srcOrd="0" destOrd="0" presId="urn:microsoft.com/office/officeart/2005/8/layout/radial2"/>
    <dgm:cxn modelId="{BBFD2198-536D-F84E-89F2-06F43A0CA2DF}" type="presOf" srcId="{1D6DD2FF-43FC-5843-9EC5-E9CEF9335B91}" destId="{04E91869-13C9-2E45-B00E-DFACD9B2BC51}" srcOrd="0" destOrd="0" presId="urn:microsoft.com/office/officeart/2005/8/layout/radial2"/>
    <dgm:cxn modelId="{A0CC2FA3-90E8-5644-9715-B606E70029FD}" srcId="{9699C7FA-7660-9143-92E1-F1A9118E0210}" destId="{9462EEB4-957F-AA45-A21E-886E45A49CC6}" srcOrd="1" destOrd="0" parTransId="{49D4D60B-6BA2-C946-8984-9531E61CBC49}" sibTransId="{89A6A16F-995C-2A4D-BF62-F5A9778265D7}"/>
    <dgm:cxn modelId="{7E8437A7-C2E2-9D46-81AE-BF9262671624}" type="presOf" srcId="{49D4D60B-6BA2-C946-8984-9531E61CBC49}" destId="{50BAAD1F-BA24-8240-9E36-377051B6C239}" srcOrd="0" destOrd="0" presId="urn:microsoft.com/office/officeart/2005/8/layout/radial2"/>
    <dgm:cxn modelId="{87349ABF-1817-7543-B690-AE68346DEFAF}" type="presOf" srcId="{9699C7FA-7660-9143-92E1-F1A9118E0210}" destId="{DD083986-E720-BC4F-9BBB-397E17BF1B18}" srcOrd="0" destOrd="0" presId="urn:microsoft.com/office/officeart/2005/8/layout/radial2"/>
    <dgm:cxn modelId="{FF8162C2-AFF2-3340-AED9-1A9AA9204641}" type="presOf" srcId="{9462EEB4-957F-AA45-A21E-886E45A49CC6}" destId="{238F28DD-BA0D-4D4D-BF45-2027EB1580DB}" srcOrd="0" destOrd="0" presId="urn:microsoft.com/office/officeart/2005/8/layout/radial2"/>
    <dgm:cxn modelId="{534B2407-1F61-1046-8FD8-0B81725DC75A}" type="presParOf" srcId="{DD083986-E720-BC4F-9BBB-397E17BF1B18}" destId="{0C236F88-4CDD-8A4A-A54D-10A450587DDA}" srcOrd="0" destOrd="0" presId="urn:microsoft.com/office/officeart/2005/8/layout/radial2"/>
    <dgm:cxn modelId="{4766BC7D-0795-0148-B1BF-77135032D129}" type="presParOf" srcId="{0C236F88-4CDD-8A4A-A54D-10A450587DDA}" destId="{9D2C4B0D-09F1-2944-A2EC-FEB7E71E036B}" srcOrd="0" destOrd="0" presId="urn:microsoft.com/office/officeart/2005/8/layout/radial2"/>
    <dgm:cxn modelId="{2C6C1227-311A-1D4A-9C9C-A37129CFAE9D}" type="presParOf" srcId="{9D2C4B0D-09F1-2944-A2EC-FEB7E71E036B}" destId="{A5B9895F-06AE-B443-8B8F-13468AF607C6}" srcOrd="0" destOrd="0" presId="urn:microsoft.com/office/officeart/2005/8/layout/radial2"/>
    <dgm:cxn modelId="{0D479B00-7AC7-D249-858B-680B0E70F737}" type="presParOf" srcId="{9D2C4B0D-09F1-2944-A2EC-FEB7E71E036B}" destId="{50B49355-3124-554D-9A84-7FF40926E6D1}" srcOrd="1" destOrd="0" presId="urn:microsoft.com/office/officeart/2005/8/layout/radial2"/>
    <dgm:cxn modelId="{E70647F4-E9ED-BF4D-8A3B-D3B0DDE0CEF8}" type="presParOf" srcId="{0C236F88-4CDD-8A4A-A54D-10A450587DDA}" destId="{0D19CCB5-E9D7-AE44-BC5A-BEACE030E55E}" srcOrd="1" destOrd="0" presId="urn:microsoft.com/office/officeart/2005/8/layout/radial2"/>
    <dgm:cxn modelId="{5E0FB983-6DE9-1A4F-8C80-920FC22F020E}" type="presParOf" srcId="{0C236F88-4CDD-8A4A-A54D-10A450587DDA}" destId="{0B2809D2-DDCF-4B4D-98CC-74DE606FE8C1}" srcOrd="2" destOrd="0" presId="urn:microsoft.com/office/officeart/2005/8/layout/radial2"/>
    <dgm:cxn modelId="{963D52BD-6AFD-274B-8EEC-A7427559E78D}" type="presParOf" srcId="{0B2809D2-DDCF-4B4D-98CC-74DE606FE8C1}" destId="{ADDCEB7D-D154-7345-96CC-5985B1868020}" srcOrd="0" destOrd="0" presId="urn:microsoft.com/office/officeart/2005/8/layout/radial2"/>
    <dgm:cxn modelId="{DF1A8E74-7E06-BC4B-B407-25104B2FEE6C}" type="presParOf" srcId="{0B2809D2-DDCF-4B4D-98CC-74DE606FE8C1}" destId="{33F4CBC8-D9C8-A849-9FCA-1588815BAF02}" srcOrd="1" destOrd="0" presId="urn:microsoft.com/office/officeart/2005/8/layout/radial2"/>
    <dgm:cxn modelId="{FA99CC08-F538-E64A-991C-0177E35398E5}" type="presParOf" srcId="{0C236F88-4CDD-8A4A-A54D-10A450587DDA}" destId="{50BAAD1F-BA24-8240-9E36-377051B6C239}" srcOrd="3" destOrd="0" presId="urn:microsoft.com/office/officeart/2005/8/layout/radial2"/>
    <dgm:cxn modelId="{64C0449B-EBA9-8042-806F-EBA298E695E3}" type="presParOf" srcId="{0C236F88-4CDD-8A4A-A54D-10A450587DDA}" destId="{D9638F62-B945-3746-A860-18A6919B6986}" srcOrd="4" destOrd="0" presId="urn:microsoft.com/office/officeart/2005/8/layout/radial2"/>
    <dgm:cxn modelId="{07C8841F-DF8F-174C-9A6D-81FF180793C1}" type="presParOf" srcId="{D9638F62-B945-3746-A860-18A6919B6986}" destId="{238F28DD-BA0D-4D4D-BF45-2027EB1580DB}" srcOrd="0" destOrd="0" presId="urn:microsoft.com/office/officeart/2005/8/layout/radial2"/>
    <dgm:cxn modelId="{EB42E090-AD80-BF40-BA5D-F23CAB24C1EB}" type="presParOf" srcId="{D9638F62-B945-3746-A860-18A6919B6986}" destId="{7F2210CE-9713-3B4C-93FD-55AF78A0DAD0}" srcOrd="1" destOrd="0" presId="urn:microsoft.com/office/officeart/2005/8/layout/radial2"/>
    <dgm:cxn modelId="{F469F1B7-F2B7-FE48-AAA3-0173814C9445}" type="presParOf" srcId="{0C236F88-4CDD-8A4A-A54D-10A450587DDA}" destId="{04E91869-13C9-2E45-B00E-DFACD9B2BC51}" srcOrd="5" destOrd="0" presId="urn:microsoft.com/office/officeart/2005/8/layout/radial2"/>
    <dgm:cxn modelId="{6CC4F553-1107-5242-8F3E-C9A39B8A624C}" type="presParOf" srcId="{0C236F88-4CDD-8A4A-A54D-10A450587DDA}" destId="{D7D23F63-2B57-D946-8E4D-1D00A29FF750}" srcOrd="6" destOrd="0" presId="urn:microsoft.com/office/officeart/2005/8/layout/radial2"/>
    <dgm:cxn modelId="{71AF2D82-D7B3-B846-9588-656B4E8A866B}" type="presParOf" srcId="{D7D23F63-2B57-D946-8E4D-1D00A29FF750}" destId="{326474C7-FA3D-F74E-B05A-9091BB13EA73}" srcOrd="0" destOrd="0" presId="urn:microsoft.com/office/officeart/2005/8/layout/radial2"/>
    <dgm:cxn modelId="{0E8F04DC-AB66-6F4C-B98C-2AC9FC0FA96A}" type="presParOf" srcId="{D7D23F63-2B57-D946-8E4D-1D00A29FF750}" destId="{62CBCF69-DE03-C544-95E4-67F9CC2FEF9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1869-13C9-2E45-B00E-DFACD9B2BC51}">
      <dsp:nvSpPr>
        <dsp:cNvPr id="0" name=""/>
        <dsp:cNvSpPr/>
      </dsp:nvSpPr>
      <dsp:spPr>
        <a:xfrm rot="1337190">
          <a:off x="2560333" y="3008348"/>
          <a:ext cx="1786210" cy="46757"/>
        </a:xfrm>
        <a:custGeom>
          <a:avLst/>
          <a:gdLst/>
          <a:ahLst/>
          <a:cxnLst/>
          <a:rect l="0" t="0" r="0" b="0"/>
          <a:pathLst>
            <a:path>
              <a:moveTo>
                <a:pt x="0" y="23378"/>
              </a:moveTo>
              <a:lnTo>
                <a:pt x="1786210" y="233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BAAD1F-BA24-8240-9E36-377051B6C239}">
      <dsp:nvSpPr>
        <dsp:cNvPr id="0" name=""/>
        <dsp:cNvSpPr/>
      </dsp:nvSpPr>
      <dsp:spPr>
        <a:xfrm rot="21593164">
          <a:off x="2627047" y="2339824"/>
          <a:ext cx="2189239" cy="46757"/>
        </a:xfrm>
        <a:custGeom>
          <a:avLst/>
          <a:gdLst/>
          <a:ahLst/>
          <a:cxnLst/>
          <a:rect l="0" t="0" r="0" b="0"/>
          <a:pathLst>
            <a:path>
              <a:moveTo>
                <a:pt x="0" y="23378"/>
              </a:moveTo>
              <a:lnTo>
                <a:pt x="2189239" y="233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19CCB5-E9D7-AE44-BC5A-BEACE030E55E}">
      <dsp:nvSpPr>
        <dsp:cNvPr id="0" name=""/>
        <dsp:cNvSpPr/>
      </dsp:nvSpPr>
      <dsp:spPr>
        <a:xfrm rot="20168144">
          <a:off x="2547973" y="1617429"/>
          <a:ext cx="1849871" cy="46757"/>
        </a:xfrm>
        <a:custGeom>
          <a:avLst/>
          <a:gdLst/>
          <a:ahLst/>
          <a:cxnLst/>
          <a:rect l="0" t="0" r="0" b="0"/>
          <a:pathLst>
            <a:path>
              <a:moveTo>
                <a:pt x="0" y="23378"/>
              </a:moveTo>
              <a:lnTo>
                <a:pt x="1849871" y="233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B49355-3124-554D-9A84-7FF40926E6D1}">
      <dsp:nvSpPr>
        <dsp:cNvPr id="0" name=""/>
        <dsp:cNvSpPr/>
      </dsp:nvSpPr>
      <dsp:spPr>
        <a:xfrm>
          <a:off x="0" y="1230445"/>
          <a:ext cx="3318471" cy="2273034"/>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DCEB7D-D154-7345-96CC-5985B1868020}">
      <dsp:nvSpPr>
        <dsp:cNvPr id="0" name=""/>
        <dsp:cNvSpPr/>
      </dsp:nvSpPr>
      <dsp:spPr>
        <a:xfrm>
          <a:off x="3565003" y="47951"/>
          <a:ext cx="3934077" cy="1363820"/>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BE" sz="1100" b="1" kern="1200" noProof="0" dirty="0">
              <a:latin typeface="Arial"/>
              <a:cs typeface="Arial"/>
            </a:rPr>
            <a:t>Uitputting</a:t>
          </a:r>
        </a:p>
      </dsp:txBody>
      <dsp:txXfrm>
        <a:off x="4141135" y="247678"/>
        <a:ext cx="2781813" cy="964366"/>
      </dsp:txXfrm>
    </dsp:sp>
    <dsp:sp modelId="{238F28DD-BA0D-4D4D-BF45-2027EB1580DB}">
      <dsp:nvSpPr>
        <dsp:cNvPr id="0" name=""/>
        <dsp:cNvSpPr/>
      </dsp:nvSpPr>
      <dsp:spPr>
        <a:xfrm>
          <a:off x="4816252" y="1675205"/>
          <a:ext cx="3934077" cy="136382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BE" sz="1100" b="1" kern="1200" noProof="0" dirty="0">
              <a:latin typeface="Arial"/>
              <a:cs typeface="Arial"/>
            </a:rPr>
            <a:t>Perceptie beperkte bekwaamheid</a:t>
          </a:r>
        </a:p>
      </dsp:txBody>
      <dsp:txXfrm>
        <a:off x="5392384" y="1874932"/>
        <a:ext cx="2781813" cy="964366"/>
      </dsp:txXfrm>
    </dsp:sp>
    <dsp:sp modelId="{326474C7-FA3D-F74E-B05A-9091BB13EA73}">
      <dsp:nvSpPr>
        <dsp:cNvPr id="0" name=""/>
        <dsp:cNvSpPr/>
      </dsp:nvSpPr>
      <dsp:spPr>
        <a:xfrm>
          <a:off x="3583101" y="3209160"/>
          <a:ext cx="3934077" cy="1363820"/>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BE" sz="1100" b="1" kern="1200" noProof="0" dirty="0">
              <a:latin typeface="Arial"/>
              <a:cs typeface="Arial"/>
            </a:rPr>
            <a:t>Depersonalisatie</a:t>
          </a:r>
        </a:p>
      </dsp:txBody>
      <dsp:txXfrm>
        <a:off x="4159233" y="3408887"/>
        <a:ext cx="2781813" cy="96436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1A4A96-82D9-489B-915B-218BDB102403}" type="datetimeFigureOut">
              <a:rPr lang="nl-BE" smtClean="0"/>
              <a:pPr/>
              <a:t>24/02/2026</a:t>
            </a:fld>
            <a:endParaRPr lang="nl-B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925427-6E8A-463A-9752-7D22F5CAF14A}" type="datetimeFigureOut">
              <a:rPr lang="nl-BE" smtClean="0"/>
              <a:pPr/>
              <a:t>24/02/2026</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ED9555-764A-4B78-873A-3D7406AAEA2B}" type="slidenum">
              <a:rPr lang="nl-BE" smtClean="0"/>
              <a:pPr/>
              <a:t>7</a:t>
            </a:fld>
            <a:endParaRPr lang="nl-BE"/>
          </a:p>
        </p:txBody>
      </p:sp>
    </p:spTree>
    <p:extLst>
      <p:ext uri="{BB962C8B-B14F-4D97-AF65-F5344CB8AC3E}">
        <p14:creationId xmlns:p14="http://schemas.microsoft.com/office/powerpoint/2010/main" val="107844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r>
              <a:rPr lang="nl-BE"/>
              <a:t>Gedrag in organisaties. </a:t>
            </a:r>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 </a:t>
            </a:r>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 </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r>
              <a:rPr lang="nl-BE"/>
              <a:t>Gedrag in organisaties. </a:t>
            </a:r>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r>
              <a:rPr lang="nl-BE"/>
              <a:t>Gedrag in organisaties. </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r>
              <a:rPr lang="nl-BE"/>
              <a:t>Gedrag in organisaties. </a:t>
            </a:r>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niversiteitvanvlaanderen.be/college/hoeveel-stress-kan-een-mens-aa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vepress.com/burnout-in-healthcare-workers-prevalence-impact-and-preventative-strat-peer-reviewed-fulltext-article-LRA"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RcGyVTAoXEU&amp;vl=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burnoutassessmenttool.be/#handleidingenvragenlijs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p:txBody>
      </p:sp>
      <p:sp>
        <p:nvSpPr>
          <p:cNvPr id="3" name="Title 2"/>
          <p:cNvSpPr>
            <a:spLocks noGrp="1"/>
          </p:cNvSpPr>
          <p:nvPr>
            <p:ph type="title"/>
          </p:nvPr>
        </p:nvSpPr>
        <p:spPr>
          <a:xfrm>
            <a:off x="-19883" y="2430384"/>
            <a:ext cx="9144000" cy="1800000"/>
          </a:xfrm>
        </p:spPr>
        <p:txBody>
          <a:bodyPr/>
          <a:lstStyle/>
          <a:p>
            <a:r>
              <a:rPr lang="nl-BE" dirty="0"/>
              <a:t>Gedrag in organisaties. </a:t>
            </a:r>
            <a:br>
              <a:rPr lang="nl-BE" dirty="0"/>
            </a:br>
            <a:r>
              <a:rPr lang="nl-BE" dirty="0"/>
              <a:t>Hoofdstuk VI</a:t>
            </a:r>
            <a:br>
              <a:rPr lang="nl-BE" dirty="0"/>
            </a:br>
            <a:r>
              <a:rPr lang="nl-BE" dirty="0"/>
              <a:t>EMOTIES EN STRESS OP DE WERKVLOER</a:t>
            </a:r>
            <a:br>
              <a:rPr lang="nl-BE" dirty="0"/>
            </a:br>
            <a:endParaRPr lang="nl-BE" dirty="0"/>
          </a:p>
        </p:txBody>
      </p:sp>
      <p:sp>
        <p:nvSpPr>
          <p:cNvPr id="4" name="Footer Placeholder 3"/>
          <p:cNvSpPr>
            <a:spLocks noGrp="1"/>
          </p:cNvSpPr>
          <p:nvPr>
            <p:ph type="ftr" sz="quarter" idx="12"/>
          </p:nvPr>
        </p:nvSpPr>
        <p:spPr/>
        <p:txBody>
          <a:bodyPr/>
          <a:lstStyle/>
          <a:p>
            <a:r>
              <a:rPr lang="nl-BE"/>
              <a:t>Gedrag in organisaties. </a:t>
            </a:r>
            <a:endParaRPr lang="nl-BE"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pic>
        <p:nvPicPr>
          <p:cNvPr id="8" name="Picture 2" descr="Gedrag in organisaties">
            <a:extLst>
              <a:ext uri="{FF2B5EF4-FFF2-40B4-BE49-F238E27FC236}">
                <a16:creationId xmlns:a16="http://schemas.microsoft.com/office/drawing/2014/main" id="{DEDF4139-67EB-4A33-AB58-1CE43E0AF5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389" y="3850951"/>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F40C77A-F0F7-46B0-A76B-185FED506C98}"/>
              </a:ext>
            </a:extLst>
          </p:cNvPr>
          <p:cNvSpPr>
            <a:spLocks noGrp="1"/>
          </p:cNvSpPr>
          <p:nvPr>
            <p:ph idx="1"/>
          </p:nvPr>
        </p:nvSpPr>
        <p:spPr/>
        <p:txBody>
          <a:bodyPr>
            <a:normAutofit fontScale="55000" lnSpcReduction="20000"/>
          </a:bodyPr>
          <a:lstStyle/>
          <a:p>
            <a:r>
              <a:rPr lang="nl-BE" sz="4000" dirty="0"/>
              <a:t>Zenuwstelsel bestaat uit twee afdelingen:</a:t>
            </a:r>
          </a:p>
          <a:p>
            <a:pPr marL="0" indent="0">
              <a:buNone/>
            </a:pPr>
            <a:r>
              <a:rPr lang="nl-BE" sz="3400" dirty="0"/>
              <a:t>	willekeurig zenuwstelsel, bv. arm opheffen;</a:t>
            </a:r>
          </a:p>
          <a:p>
            <a:pPr marL="0" indent="0">
              <a:buNone/>
            </a:pPr>
            <a:r>
              <a:rPr lang="nl-BE" sz="3400" dirty="0"/>
              <a:t>	autonome zenuwstelsel, bv. spijsvertering.</a:t>
            </a:r>
            <a:br>
              <a:rPr lang="nl-BE" dirty="0"/>
            </a:br>
            <a:endParaRPr lang="nl-BE" dirty="0"/>
          </a:p>
          <a:p>
            <a:r>
              <a:rPr lang="nl-BE" sz="4000" dirty="0"/>
              <a:t>Autonome zenuwstelsel bestaat uit:</a:t>
            </a:r>
          </a:p>
          <a:p>
            <a:pPr marL="0" indent="0">
              <a:buNone/>
            </a:pPr>
            <a:r>
              <a:rPr lang="nl-BE" dirty="0"/>
              <a:t>	</a:t>
            </a:r>
            <a:r>
              <a:rPr lang="nl-BE" sz="3400" dirty="0"/>
              <a:t>parasympatische systeem: opbouwen van energie</a:t>
            </a:r>
            <a:r>
              <a:rPr lang="nl-BE" dirty="0"/>
              <a:t>;</a:t>
            </a:r>
          </a:p>
          <a:p>
            <a:pPr marL="0" indent="0">
              <a:buNone/>
            </a:pPr>
            <a:r>
              <a:rPr lang="nl-BE" dirty="0"/>
              <a:t>	</a:t>
            </a:r>
            <a:r>
              <a:rPr lang="nl-BE" sz="3400" dirty="0"/>
              <a:t>sympathisch systeem: verbruiken van energie</a:t>
            </a:r>
            <a:r>
              <a:rPr lang="nl-BE" dirty="0"/>
              <a:t>.</a:t>
            </a:r>
          </a:p>
          <a:p>
            <a:pPr marL="0" indent="0">
              <a:buNone/>
            </a:pPr>
            <a:br>
              <a:rPr lang="nl-BE" dirty="0"/>
            </a:br>
            <a:r>
              <a:rPr lang="nl-BE" dirty="0"/>
              <a:t>	</a:t>
            </a:r>
            <a:br>
              <a:rPr lang="nl-BE" dirty="0"/>
            </a:br>
            <a:r>
              <a:rPr lang="nl-BE" sz="3300" dirty="0"/>
              <a:t>Tijdens de werkdag zal het sympathisch systeem actief zijn. Tijdens de avonduren kan de medewerker ‘de </a:t>
            </a:r>
            <a:r>
              <a:rPr lang="nl-BE" sz="3600" dirty="0"/>
              <a:t>batterijen</a:t>
            </a:r>
            <a:r>
              <a:rPr lang="nl-BE" sz="3300" dirty="0"/>
              <a:t>’ opnieuw opladen. In deze periode zal het parasympatische systeem opnieuw energie opladen om de dag nadien opnieuw aan de slag te gaan. </a:t>
            </a:r>
          </a:p>
          <a:p>
            <a:pPr marL="0" indent="0">
              <a:buNone/>
            </a:pPr>
            <a:r>
              <a:rPr lang="nl-BE" dirty="0"/>
              <a:t> </a:t>
            </a:r>
          </a:p>
          <a:p>
            <a:pPr marL="0" indent="0">
              <a:buNone/>
            </a:pPr>
            <a:r>
              <a:rPr lang="nl-BE" dirty="0"/>
              <a:t> </a:t>
            </a:r>
          </a:p>
          <a:p>
            <a:pPr marL="0" indent="0">
              <a:buNone/>
            </a:pPr>
            <a:endParaRPr lang="nl-BE" dirty="0"/>
          </a:p>
        </p:txBody>
      </p:sp>
      <p:sp>
        <p:nvSpPr>
          <p:cNvPr id="3" name="Titel 2">
            <a:extLst>
              <a:ext uri="{FF2B5EF4-FFF2-40B4-BE49-F238E27FC236}">
                <a16:creationId xmlns:a16="http://schemas.microsoft.com/office/drawing/2014/main" id="{CE8DDDF6-8596-4461-96BD-732213331731}"/>
              </a:ext>
            </a:extLst>
          </p:cNvPr>
          <p:cNvSpPr>
            <a:spLocks noGrp="1"/>
          </p:cNvSpPr>
          <p:nvPr>
            <p:ph type="title"/>
          </p:nvPr>
        </p:nvSpPr>
        <p:spPr/>
        <p:txBody>
          <a:bodyPr/>
          <a:lstStyle/>
          <a:p>
            <a:r>
              <a:rPr lang="nl-BE" sz="2990" dirty="0"/>
              <a:t>6.4 DE FYSIOLOGISCHE BASIS VAN STRESS</a:t>
            </a:r>
          </a:p>
        </p:txBody>
      </p:sp>
      <p:sp>
        <p:nvSpPr>
          <p:cNvPr id="4" name="Tijdelijke aanduiding voor dianummer 3">
            <a:extLst>
              <a:ext uri="{FF2B5EF4-FFF2-40B4-BE49-F238E27FC236}">
                <a16:creationId xmlns:a16="http://schemas.microsoft.com/office/drawing/2014/main" id="{44F3A02D-B86A-4D2F-AA87-86D81774106B}"/>
              </a:ext>
            </a:extLst>
          </p:cNvPr>
          <p:cNvSpPr>
            <a:spLocks noGrp="1"/>
          </p:cNvSpPr>
          <p:nvPr>
            <p:ph type="sldNum" sz="quarter" idx="11"/>
          </p:nvPr>
        </p:nvSpPr>
        <p:spPr/>
        <p:txBody>
          <a:bodyPr/>
          <a:lstStyle/>
          <a:p>
            <a:fld id="{3B80295F-48CD-49FC-897A-CCEC919B8070}" type="slidenum">
              <a:rPr lang="nl-BE" smtClean="0"/>
              <a:pPr/>
              <a:t>10</a:t>
            </a:fld>
            <a:endParaRPr lang="nl-BE" dirty="0"/>
          </a:p>
        </p:txBody>
      </p:sp>
      <p:sp>
        <p:nvSpPr>
          <p:cNvPr id="5" name="Tijdelijke aanduiding voor voettekst 4">
            <a:extLst>
              <a:ext uri="{FF2B5EF4-FFF2-40B4-BE49-F238E27FC236}">
                <a16:creationId xmlns:a16="http://schemas.microsoft.com/office/drawing/2014/main" id="{88A2AE39-FDA4-4130-A273-F363939D14BA}"/>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1138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9422AD1-283D-4EAD-BE37-BDC134162618}"/>
              </a:ext>
            </a:extLst>
          </p:cNvPr>
          <p:cNvSpPr>
            <a:spLocks noGrp="1"/>
          </p:cNvSpPr>
          <p:nvPr>
            <p:ph idx="1"/>
          </p:nvPr>
        </p:nvSpPr>
        <p:spPr/>
        <p:txBody>
          <a:bodyPr/>
          <a:lstStyle/>
          <a:p>
            <a:r>
              <a:rPr lang="nl-BE" dirty="0">
                <a:hlinkClick r:id="rId2"/>
              </a:rPr>
              <a:t>https://www.universiteitvanvlaanderen.be/college/hoeveel-stress-kan-een-mens-aan</a:t>
            </a:r>
            <a:endParaRPr lang="nl-BE" dirty="0"/>
          </a:p>
          <a:p>
            <a:pPr marL="0" indent="0">
              <a:buNone/>
            </a:pPr>
            <a:endParaRPr lang="nl-BE" dirty="0"/>
          </a:p>
        </p:txBody>
      </p:sp>
      <p:sp>
        <p:nvSpPr>
          <p:cNvPr id="3" name="Titel 2">
            <a:extLst>
              <a:ext uri="{FF2B5EF4-FFF2-40B4-BE49-F238E27FC236}">
                <a16:creationId xmlns:a16="http://schemas.microsoft.com/office/drawing/2014/main" id="{BF58E6A9-62E8-4453-844E-9C5D8D7C158A}"/>
              </a:ext>
            </a:extLst>
          </p:cNvPr>
          <p:cNvSpPr>
            <a:spLocks noGrp="1"/>
          </p:cNvSpPr>
          <p:nvPr>
            <p:ph type="title"/>
          </p:nvPr>
        </p:nvSpPr>
        <p:spPr/>
        <p:txBody>
          <a:bodyPr/>
          <a:lstStyle/>
          <a:p>
            <a:r>
              <a:rPr lang="nl-BE" sz="3600" dirty="0"/>
              <a:t>6.4 DE FYSIOLOGISCHE BASIS VAN STRESS</a:t>
            </a:r>
            <a:endParaRPr lang="nl-BE" dirty="0"/>
          </a:p>
        </p:txBody>
      </p:sp>
      <p:sp>
        <p:nvSpPr>
          <p:cNvPr id="4" name="Tijdelijke aanduiding voor dianummer 3">
            <a:extLst>
              <a:ext uri="{FF2B5EF4-FFF2-40B4-BE49-F238E27FC236}">
                <a16:creationId xmlns:a16="http://schemas.microsoft.com/office/drawing/2014/main" id="{64CAFD2E-3CD4-4496-BF67-2D38DE83ACE1}"/>
              </a:ext>
            </a:extLst>
          </p:cNvPr>
          <p:cNvSpPr>
            <a:spLocks noGrp="1"/>
          </p:cNvSpPr>
          <p:nvPr>
            <p:ph type="sldNum" sz="quarter" idx="11"/>
          </p:nvPr>
        </p:nvSpPr>
        <p:spPr/>
        <p:txBody>
          <a:bodyPr/>
          <a:lstStyle/>
          <a:p>
            <a:fld id="{3B80295F-48CD-49FC-897A-CCEC919B8070}" type="slidenum">
              <a:rPr lang="nl-BE" smtClean="0"/>
              <a:pPr/>
              <a:t>11</a:t>
            </a:fld>
            <a:endParaRPr lang="nl-BE" dirty="0"/>
          </a:p>
        </p:txBody>
      </p:sp>
      <p:sp>
        <p:nvSpPr>
          <p:cNvPr id="5" name="Tijdelijke aanduiding voor voettekst 4">
            <a:extLst>
              <a:ext uri="{FF2B5EF4-FFF2-40B4-BE49-F238E27FC236}">
                <a16:creationId xmlns:a16="http://schemas.microsoft.com/office/drawing/2014/main" id="{7CBF1C9D-8358-43DE-B99A-27F694B7E488}"/>
              </a:ext>
            </a:extLst>
          </p:cNvPr>
          <p:cNvSpPr>
            <a:spLocks noGrp="1"/>
          </p:cNvSpPr>
          <p:nvPr>
            <p:ph type="ftr" sz="quarter" idx="12"/>
          </p:nvPr>
        </p:nvSpPr>
        <p:spPr/>
        <p:txBody>
          <a:bodyPr/>
          <a:lstStyle/>
          <a:p>
            <a:r>
              <a:rPr lang="nl-BE"/>
              <a:t>Gedrag in organisaties. </a:t>
            </a:r>
            <a:endParaRPr lang="nl-BE" dirty="0"/>
          </a:p>
        </p:txBody>
      </p:sp>
      <p:pic>
        <p:nvPicPr>
          <p:cNvPr id="7" name="Afbeelding 6">
            <a:extLst>
              <a:ext uri="{FF2B5EF4-FFF2-40B4-BE49-F238E27FC236}">
                <a16:creationId xmlns:a16="http://schemas.microsoft.com/office/drawing/2014/main" id="{D7CE13AF-1AE2-4C76-988B-26E152921FD0}"/>
              </a:ext>
            </a:extLst>
          </p:cNvPr>
          <p:cNvPicPr>
            <a:picLocks noChangeAspect="1"/>
          </p:cNvPicPr>
          <p:nvPr/>
        </p:nvPicPr>
        <p:blipFill>
          <a:blip r:embed="rId3"/>
          <a:stretch>
            <a:fillRect/>
          </a:stretch>
        </p:blipFill>
        <p:spPr>
          <a:xfrm>
            <a:off x="2987824" y="2589408"/>
            <a:ext cx="6156176" cy="3262687"/>
          </a:xfrm>
          <a:prstGeom prst="rect">
            <a:avLst/>
          </a:prstGeom>
        </p:spPr>
      </p:pic>
    </p:spTree>
    <p:extLst>
      <p:ext uri="{BB962C8B-B14F-4D97-AF65-F5344CB8AC3E}">
        <p14:creationId xmlns:p14="http://schemas.microsoft.com/office/powerpoint/2010/main" val="372737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071C376-9CA1-4F89-A138-7093EBF0B8F4}"/>
              </a:ext>
            </a:extLst>
          </p:cNvPr>
          <p:cNvSpPr>
            <a:spLocks noGrp="1"/>
          </p:cNvSpPr>
          <p:nvPr>
            <p:ph idx="1"/>
          </p:nvPr>
        </p:nvSpPr>
        <p:spPr>
          <a:xfrm>
            <a:off x="0" y="1415516"/>
            <a:ext cx="9144000" cy="4428000"/>
          </a:xfrm>
        </p:spPr>
        <p:txBody>
          <a:bodyPr>
            <a:normAutofit/>
          </a:bodyPr>
          <a:lstStyle/>
          <a:p>
            <a:pPr marL="355600" lvl="1" indent="0">
              <a:buNone/>
            </a:pPr>
            <a:r>
              <a:rPr lang="nl-BE" sz="3010" dirty="0"/>
              <a:t>Drie verklaringsmodellen over hoe stress kan ontstaan: </a:t>
            </a:r>
          </a:p>
          <a:p>
            <a:pPr lvl="1"/>
            <a:r>
              <a:rPr lang="nl-BE" sz="3010" dirty="0"/>
              <a:t>Het Person-Environment Fit mode</a:t>
            </a:r>
          </a:p>
          <a:p>
            <a:pPr lvl="1"/>
            <a:r>
              <a:rPr lang="nl-BE" sz="3010" dirty="0"/>
              <a:t>Het Job </a:t>
            </a:r>
            <a:r>
              <a:rPr lang="nl-BE" sz="3010" dirty="0" err="1"/>
              <a:t>Demand</a:t>
            </a:r>
            <a:r>
              <a:rPr lang="nl-BE" sz="3010" dirty="0"/>
              <a:t> Control model van </a:t>
            </a:r>
            <a:r>
              <a:rPr lang="nl-BE" sz="3010" dirty="0" err="1"/>
              <a:t>Karasek</a:t>
            </a:r>
            <a:endParaRPr lang="nl-BE" sz="3010" dirty="0"/>
          </a:p>
          <a:p>
            <a:pPr lvl="1"/>
            <a:r>
              <a:rPr lang="nl-BE" sz="3010" dirty="0"/>
              <a:t>Het Job </a:t>
            </a:r>
            <a:r>
              <a:rPr lang="nl-BE" sz="3010" dirty="0" err="1"/>
              <a:t>Demands</a:t>
            </a:r>
            <a:r>
              <a:rPr lang="nl-BE" sz="3010" dirty="0"/>
              <a:t>-Resources model </a:t>
            </a:r>
          </a:p>
        </p:txBody>
      </p:sp>
      <p:sp>
        <p:nvSpPr>
          <p:cNvPr id="3" name="Titel 2">
            <a:extLst>
              <a:ext uri="{FF2B5EF4-FFF2-40B4-BE49-F238E27FC236}">
                <a16:creationId xmlns:a16="http://schemas.microsoft.com/office/drawing/2014/main" id="{42A60719-5C2B-4E05-B6E6-AEDC022730E1}"/>
              </a:ext>
            </a:extLst>
          </p:cNvPr>
          <p:cNvSpPr>
            <a:spLocks noGrp="1"/>
          </p:cNvSpPr>
          <p:nvPr>
            <p:ph type="title"/>
          </p:nvPr>
        </p:nvSpPr>
        <p:spPr/>
        <p:txBody>
          <a:bodyPr/>
          <a:lstStyle/>
          <a:p>
            <a:r>
              <a:rPr lang="nl-BE" dirty="0"/>
              <a:t>6.5 EEN PSYCHOSOCIALE THEORIE OVER HET ONTSTAAN VAN STRESS</a:t>
            </a:r>
          </a:p>
        </p:txBody>
      </p:sp>
      <p:sp>
        <p:nvSpPr>
          <p:cNvPr id="4" name="Tijdelijke aanduiding voor dianummer 3">
            <a:extLst>
              <a:ext uri="{FF2B5EF4-FFF2-40B4-BE49-F238E27FC236}">
                <a16:creationId xmlns:a16="http://schemas.microsoft.com/office/drawing/2014/main" id="{A8956759-FD78-4115-9287-36AD71BD7661}"/>
              </a:ext>
            </a:extLst>
          </p:cNvPr>
          <p:cNvSpPr>
            <a:spLocks noGrp="1"/>
          </p:cNvSpPr>
          <p:nvPr>
            <p:ph type="sldNum" sz="quarter" idx="11"/>
          </p:nvPr>
        </p:nvSpPr>
        <p:spPr/>
        <p:txBody>
          <a:bodyPr/>
          <a:lstStyle/>
          <a:p>
            <a:fld id="{3B80295F-48CD-49FC-897A-CCEC919B8070}" type="slidenum">
              <a:rPr lang="nl-BE" smtClean="0"/>
              <a:pPr/>
              <a:t>12</a:t>
            </a:fld>
            <a:endParaRPr lang="nl-BE" dirty="0"/>
          </a:p>
        </p:txBody>
      </p:sp>
      <p:sp>
        <p:nvSpPr>
          <p:cNvPr id="5" name="Tijdelijke aanduiding voor voettekst 4">
            <a:extLst>
              <a:ext uri="{FF2B5EF4-FFF2-40B4-BE49-F238E27FC236}">
                <a16:creationId xmlns:a16="http://schemas.microsoft.com/office/drawing/2014/main" id="{3CA7B7E1-9BB0-46B5-9D1D-E315D662721F}"/>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9735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862213-9C89-4D4A-80F2-C1DA706DF9D1}"/>
              </a:ext>
            </a:extLst>
          </p:cNvPr>
          <p:cNvSpPr>
            <a:spLocks noGrp="1"/>
          </p:cNvSpPr>
          <p:nvPr>
            <p:ph idx="1"/>
          </p:nvPr>
        </p:nvSpPr>
        <p:spPr>
          <a:xfrm>
            <a:off x="3857620" y="1152000"/>
            <a:ext cx="5072098" cy="4734000"/>
          </a:xfrm>
        </p:spPr>
        <p:txBody>
          <a:bodyPr>
            <a:normAutofit lnSpcReduction="10000"/>
          </a:bodyPr>
          <a:lstStyle/>
          <a:p>
            <a:r>
              <a:rPr lang="nl-BE" dirty="0"/>
              <a:t>In deze visie is stress een verstoorde balans tussen de persoonlijke mogelijkheden en eisen van de omgeving. </a:t>
            </a:r>
          </a:p>
          <a:p>
            <a:r>
              <a:rPr lang="nl-BE" dirty="0"/>
              <a:t>Tal van mechanismen kunnen een bufferend effect hebben op de fit, bv. sociale ondersteuning van collega’s kan de stress reactie beperken. </a:t>
            </a:r>
          </a:p>
        </p:txBody>
      </p:sp>
      <p:sp>
        <p:nvSpPr>
          <p:cNvPr id="3" name="Titel 2">
            <a:extLst>
              <a:ext uri="{FF2B5EF4-FFF2-40B4-BE49-F238E27FC236}">
                <a16:creationId xmlns:a16="http://schemas.microsoft.com/office/drawing/2014/main" id="{E0F7D490-67E7-4ADF-B77A-3D6241828A80}"/>
              </a:ext>
            </a:extLst>
          </p:cNvPr>
          <p:cNvSpPr>
            <a:spLocks noGrp="1"/>
          </p:cNvSpPr>
          <p:nvPr>
            <p:ph type="title"/>
          </p:nvPr>
        </p:nvSpPr>
        <p:spPr>
          <a:xfrm>
            <a:off x="0" y="0"/>
            <a:ext cx="9144000" cy="1142984"/>
          </a:xfrm>
        </p:spPr>
        <p:txBody>
          <a:bodyPr anchor="ctr">
            <a:normAutofit/>
          </a:bodyPr>
          <a:lstStyle/>
          <a:p>
            <a:r>
              <a:rPr lang="nl-BE" sz="2990" dirty="0"/>
              <a:t>6.5.1 HET PERSON-ENVIRONMENT FIT MODEL </a:t>
            </a:r>
          </a:p>
        </p:txBody>
      </p:sp>
      <p:pic>
        <p:nvPicPr>
          <p:cNvPr id="1026" name="Picture 2" descr="Europees consumentenrecht: contractsvrijheid versus dwingendrechtelijke beschermende bepalingen.">
            <a:extLst>
              <a:ext uri="{FF2B5EF4-FFF2-40B4-BE49-F238E27FC236}">
                <a16:creationId xmlns:a16="http://schemas.microsoft.com/office/drawing/2014/main" id="{B052B20F-E9C1-4EA6-AE49-CE0DA3FB66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000" y="2053106"/>
            <a:ext cx="3428992" cy="2931788"/>
          </a:xfrm>
          <a:prstGeom prst="rect">
            <a:avLst/>
          </a:prstGeom>
          <a:solidFill>
            <a:srgbClr val="FFFFFF"/>
          </a:solidFill>
        </p:spPr>
      </p:pic>
      <p:sp>
        <p:nvSpPr>
          <p:cNvPr id="4" name="Tijdelijke aanduiding voor dianummer 3">
            <a:extLst>
              <a:ext uri="{FF2B5EF4-FFF2-40B4-BE49-F238E27FC236}">
                <a16:creationId xmlns:a16="http://schemas.microsoft.com/office/drawing/2014/main" id="{0180F0EB-415C-4A7C-B673-F46B83902822}"/>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13</a:t>
            </a:fld>
            <a:endParaRPr lang="nl-BE"/>
          </a:p>
        </p:txBody>
      </p:sp>
      <p:sp>
        <p:nvSpPr>
          <p:cNvPr id="5" name="Tijdelijke aanduiding voor voettekst 4">
            <a:extLst>
              <a:ext uri="{FF2B5EF4-FFF2-40B4-BE49-F238E27FC236}">
                <a16:creationId xmlns:a16="http://schemas.microsoft.com/office/drawing/2014/main" id="{B6D0704F-1CE7-41ED-8666-88911238933B}"/>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 </a:t>
            </a:r>
          </a:p>
        </p:txBody>
      </p:sp>
    </p:spTree>
    <p:extLst>
      <p:ext uri="{BB962C8B-B14F-4D97-AF65-F5344CB8AC3E}">
        <p14:creationId xmlns:p14="http://schemas.microsoft.com/office/powerpoint/2010/main" val="310719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2E4BB52-8092-4B89-9768-2AA2CF84B8C3}"/>
              </a:ext>
            </a:extLst>
          </p:cNvPr>
          <p:cNvSpPr>
            <a:spLocks noGrp="1"/>
          </p:cNvSpPr>
          <p:nvPr>
            <p:ph idx="1"/>
          </p:nvPr>
        </p:nvSpPr>
        <p:spPr/>
        <p:txBody>
          <a:bodyPr>
            <a:normAutofit fontScale="92500" lnSpcReduction="10000"/>
          </a:bodyPr>
          <a:lstStyle/>
          <a:p>
            <a:r>
              <a:rPr lang="nl-BE" dirty="0"/>
              <a:t>Taakvereisten en regelmogelijkheden spelen cruciale rol in het ontstaan van stress. </a:t>
            </a:r>
          </a:p>
          <a:p>
            <a:r>
              <a:rPr lang="nl-BE" dirty="0"/>
              <a:t>Taakvereisten zijn belastende factoren in de omgeving (hoeveelheid werk, deadlines, complexiteit van het werk, etc.)</a:t>
            </a:r>
          </a:p>
          <a:p>
            <a:r>
              <a:rPr lang="nl-BE" dirty="0"/>
              <a:t>Regelmogelijkheden verwijst naar de autonomie van de werknemer. Deze autonomie kan betrekking hebben op hoe werk uitgevoerd wordt, in welk tempo en in welke volgorde. De regelmogelijkheden vormen een bufferend effect. </a:t>
            </a:r>
          </a:p>
        </p:txBody>
      </p:sp>
      <p:sp>
        <p:nvSpPr>
          <p:cNvPr id="3" name="Titel 2">
            <a:extLst>
              <a:ext uri="{FF2B5EF4-FFF2-40B4-BE49-F238E27FC236}">
                <a16:creationId xmlns:a16="http://schemas.microsoft.com/office/drawing/2014/main" id="{C7D277A5-9596-46C2-BBF4-0BDAD9EAF05E}"/>
              </a:ext>
            </a:extLst>
          </p:cNvPr>
          <p:cNvSpPr>
            <a:spLocks noGrp="1"/>
          </p:cNvSpPr>
          <p:nvPr>
            <p:ph type="title"/>
          </p:nvPr>
        </p:nvSpPr>
        <p:spPr/>
        <p:txBody>
          <a:bodyPr/>
          <a:lstStyle/>
          <a:p>
            <a:r>
              <a:rPr lang="nl-BE" dirty="0"/>
              <a:t>6.5.2 Het job </a:t>
            </a:r>
            <a:r>
              <a:rPr lang="nl-BE" dirty="0" err="1"/>
              <a:t>demand</a:t>
            </a:r>
            <a:r>
              <a:rPr lang="nl-BE" dirty="0"/>
              <a:t> control model van </a:t>
            </a:r>
            <a:r>
              <a:rPr lang="nl-BE" dirty="0" err="1"/>
              <a:t>Karasek</a:t>
            </a:r>
            <a:endParaRPr lang="nl-BE" dirty="0"/>
          </a:p>
        </p:txBody>
      </p:sp>
      <p:sp>
        <p:nvSpPr>
          <p:cNvPr id="4" name="Tijdelijke aanduiding voor dianummer 3">
            <a:extLst>
              <a:ext uri="{FF2B5EF4-FFF2-40B4-BE49-F238E27FC236}">
                <a16:creationId xmlns:a16="http://schemas.microsoft.com/office/drawing/2014/main" id="{C75588FB-55AD-41FE-948B-8DE6719FE013}"/>
              </a:ext>
            </a:extLst>
          </p:cNvPr>
          <p:cNvSpPr>
            <a:spLocks noGrp="1"/>
          </p:cNvSpPr>
          <p:nvPr>
            <p:ph type="sldNum" sz="quarter" idx="11"/>
          </p:nvPr>
        </p:nvSpPr>
        <p:spPr/>
        <p:txBody>
          <a:bodyPr/>
          <a:lstStyle/>
          <a:p>
            <a:fld id="{3B80295F-48CD-49FC-897A-CCEC919B8070}" type="slidenum">
              <a:rPr lang="nl-BE" smtClean="0"/>
              <a:pPr/>
              <a:t>14</a:t>
            </a:fld>
            <a:endParaRPr lang="nl-BE" dirty="0"/>
          </a:p>
        </p:txBody>
      </p:sp>
      <p:sp>
        <p:nvSpPr>
          <p:cNvPr id="5" name="Tijdelijke aanduiding voor voettekst 4">
            <a:extLst>
              <a:ext uri="{FF2B5EF4-FFF2-40B4-BE49-F238E27FC236}">
                <a16:creationId xmlns:a16="http://schemas.microsoft.com/office/drawing/2014/main" id="{FC2011AF-B882-4531-9515-83F3F790EB60}"/>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39993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schermafbeelding, visitekaartje&#10;&#10;Automatisch gegenereerde beschrijving">
            <a:extLst>
              <a:ext uri="{FF2B5EF4-FFF2-40B4-BE49-F238E27FC236}">
                <a16:creationId xmlns:a16="http://schemas.microsoft.com/office/drawing/2014/main" id="{AC891A05-5AFD-41E5-9407-37E34832C05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2758" y="1357664"/>
            <a:ext cx="8318483" cy="4142671"/>
          </a:xfrm>
        </p:spPr>
      </p:pic>
      <p:sp>
        <p:nvSpPr>
          <p:cNvPr id="3" name="Titel 2">
            <a:extLst>
              <a:ext uri="{FF2B5EF4-FFF2-40B4-BE49-F238E27FC236}">
                <a16:creationId xmlns:a16="http://schemas.microsoft.com/office/drawing/2014/main" id="{C7C438FD-69D3-4914-982C-C3C00F1451AC}"/>
              </a:ext>
            </a:extLst>
          </p:cNvPr>
          <p:cNvSpPr>
            <a:spLocks noGrp="1"/>
          </p:cNvSpPr>
          <p:nvPr>
            <p:ph type="title"/>
          </p:nvPr>
        </p:nvSpPr>
        <p:spPr/>
        <p:txBody>
          <a:bodyPr/>
          <a:lstStyle/>
          <a:p>
            <a:r>
              <a:rPr lang="nl-BE" dirty="0"/>
              <a:t>6.5.2 HET JOB DEMAND CONTROL MODEL VAN </a:t>
            </a:r>
            <a:r>
              <a:rPr lang="nl-BE" dirty="0" err="1"/>
              <a:t>Karasek</a:t>
            </a:r>
            <a:r>
              <a:rPr lang="nl-BE" dirty="0"/>
              <a:t> </a:t>
            </a:r>
          </a:p>
        </p:txBody>
      </p:sp>
      <p:sp>
        <p:nvSpPr>
          <p:cNvPr id="4" name="Tijdelijke aanduiding voor dianummer 3">
            <a:extLst>
              <a:ext uri="{FF2B5EF4-FFF2-40B4-BE49-F238E27FC236}">
                <a16:creationId xmlns:a16="http://schemas.microsoft.com/office/drawing/2014/main" id="{34EF24A0-3A20-426B-BEF6-246CC052B143}"/>
              </a:ext>
            </a:extLst>
          </p:cNvPr>
          <p:cNvSpPr>
            <a:spLocks noGrp="1"/>
          </p:cNvSpPr>
          <p:nvPr>
            <p:ph type="sldNum" sz="quarter" idx="11"/>
          </p:nvPr>
        </p:nvSpPr>
        <p:spPr/>
        <p:txBody>
          <a:bodyPr/>
          <a:lstStyle/>
          <a:p>
            <a:fld id="{3B80295F-48CD-49FC-897A-CCEC919B8070}" type="slidenum">
              <a:rPr lang="nl-BE" smtClean="0"/>
              <a:pPr/>
              <a:t>15</a:t>
            </a:fld>
            <a:endParaRPr lang="nl-BE" dirty="0"/>
          </a:p>
        </p:txBody>
      </p:sp>
      <p:sp>
        <p:nvSpPr>
          <p:cNvPr id="5" name="Tijdelijke aanduiding voor voettekst 4">
            <a:extLst>
              <a:ext uri="{FF2B5EF4-FFF2-40B4-BE49-F238E27FC236}">
                <a16:creationId xmlns:a16="http://schemas.microsoft.com/office/drawing/2014/main" id="{04EE034B-1F04-4410-8FDD-5B0FA407E270}"/>
              </a:ext>
            </a:extLst>
          </p:cNvPr>
          <p:cNvSpPr>
            <a:spLocks noGrp="1"/>
          </p:cNvSpPr>
          <p:nvPr>
            <p:ph type="ftr" sz="quarter" idx="12"/>
          </p:nvPr>
        </p:nvSpPr>
        <p:spPr/>
        <p:txBody>
          <a:bodyPr/>
          <a:lstStyle/>
          <a:p>
            <a:r>
              <a:rPr lang="nl-BE"/>
              <a:t>Gedrag in organisaties. </a:t>
            </a:r>
            <a:endParaRPr lang="nl-BE" dirty="0"/>
          </a:p>
        </p:txBody>
      </p:sp>
      <p:sp>
        <p:nvSpPr>
          <p:cNvPr id="8" name="Tekstvak 7">
            <a:extLst>
              <a:ext uri="{FF2B5EF4-FFF2-40B4-BE49-F238E27FC236}">
                <a16:creationId xmlns:a16="http://schemas.microsoft.com/office/drawing/2014/main" id="{582AEACF-CE71-4E70-8E6A-DF5C3235B2A9}"/>
              </a:ext>
            </a:extLst>
          </p:cNvPr>
          <p:cNvSpPr txBox="1"/>
          <p:nvPr/>
        </p:nvSpPr>
        <p:spPr>
          <a:xfrm>
            <a:off x="4360766" y="2914882"/>
            <a:ext cx="4577791" cy="230832"/>
          </a:xfrm>
          <a:prstGeom prst="rect">
            <a:avLst/>
          </a:prstGeom>
          <a:noFill/>
        </p:spPr>
        <p:txBody>
          <a:bodyPr wrap="square" rtlCol="0">
            <a:spAutoFit/>
          </a:bodyPr>
          <a:lstStyle/>
          <a:p>
            <a:r>
              <a:rPr lang="nl-BE" sz="900">
                <a:hlinkClick r:id="rId3" tooltip="https://www.dovepress.com/burnout-in-healthcare-workers-prevalence-impact-and-preventative-strat-peer-reviewed-fulltext-article-LRA"/>
              </a:rPr>
              <a:t>Deze foto</a:t>
            </a:r>
            <a:r>
              <a:rPr lang="nl-BE" sz="900"/>
              <a:t> van Onbekende auteur is gelicentieerd onder </a:t>
            </a:r>
            <a:r>
              <a:rPr lang="nl-BE" sz="900">
                <a:hlinkClick r:id="rId4" tooltip="https://creativecommons.org/licenses/by-nc/3.0/"/>
              </a:rPr>
              <a:t>CC BY-NC</a:t>
            </a:r>
            <a:endParaRPr lang="nl-BE" sz="900"/>
          </a:p>
        </p:txBody>
      </p:sp>
    </p:spTree>
    <p:extLst>
      <p:ext uri="{BB962C8B-B14F-4D97-AF65-F5344CB8AC3E}">
        <p14:creationId xmlns:p14="http://schemas.microsoft.com/office/powerpoint/2010/main" val="298290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E2032ED-DEF0-4059-A866-A531C8A57AF8}"/>
              </a:ext>
            </a:extLst>
          </p:cNvPr>
          <p:cNvSpPr>
            <a:spLocks noGrp="1"/>
          </p:cNvSpPr>
          <p:nvPr>
            <p:ph idx="1"/>
          </p:nvPr>
        </p:nvSpPr>
        <p:spPr/>
        <p:txBody>
          <a:bodyPr>
            <a:normAutofit fontScale="92500"/>
          </a:bodyPr>
          <a:lstStyle/>
          <a:p>
            <a:r>
              <a:rPr lang="nl-BE" dirty="0"/>
              <a:t>Eerste veronderstelling: de effecten van hoge taakeisen zijn afhankelijk van de mate van regelmogelijkheden.</a:t>
            </a:r>
            <a:br>
              <a:rPr lang="nl-BE" dirty="0"/>
            </a:br>
            <a:r>
              <a:rPr lang="nl-BE" dirty="0"/>
              <a:t>De hoge taakvereisten in combinatie van gering mate van regelmogelijkheden geven aanleiding tot stress.  </a:t>
            </a:r>
          </a:p>
          <a:p>
            <a:r>
              <a:rPr lang="nl-BE" dirty="0"/>
              <a:t>Tweede veronderstelling heeft betrekking op persoonlijke groei. Hoge mate van taakbelasting en ruime mate van regelmogelijkheden geven extra stimulans aan de motivatie. </a:t>
            </a:r>
          </a:p>
        </p:txBody>
      </p:sp>
      <p:sp>
        <p:nvSpPr>
          <p:cNvPr id="3" name="Titel 2">
            <a:extLst>
              <a:ext uri="{FF2B5EF4-FFF2-40B4-BE49-F238E27FC236}">
                <a16:creationId xmlns:a16="http://schemas.microsoft.com/office/drawing/2014/main" id="{0E2F25F8-9F37-4C5A-A947-648DE13847F8}"/>
              </a:ext>
            </a:extLst>
          </p:cNvPr>
          <p:cNvSpPr>
            <a:spLocks noGrp="1"/>
          </p:cNvSpPr>
          <p:nvPr>
            <p:ph type="title"/>
          </p:nvPr>
        </p:nvSpPr>
        <p:spPr/>
        <p:txBody>
          <a:bodyPr/>
          <a:lstStyle/>
          <a:p>
            <a:r>
              <a:rPr lang="nl-BE" dirty="0"/>
              <a:t>6.5.2 HET JOB DEMAND CONTROL MODEL VAN KARASEK</a:t>
            </a:r>
          </a:p>
        </p:txBody>
      </p:sp>
      <p:sp>
        <p:nvSpPr>
          <p:cNvPr id="4" name="Tijdelijke aanduiding voor dianummer 3">
            <a:extLst>
              <a:ext uri="{FF2B5EF4-FFF2-40B4-BE49-F238E27FC236}">
                <a16:creationId xmlns:a16="http://schemas.microsoft.com/office/drawing/2014/main" id="{1451956A-32EE-452D-A859-0040C5E618E7}"/>
              </a:ext>
            </a:extLst>
          </p:cNvPr>
          <p:cNvSpPr>
            <a:spLocks noGrp="1"/>
          </p:cNvSpPr>
          <p:nvPr>
            <p:ph type="sldNum" sz="quarter" idx="11"/>
          </p:nvPr>
        </p:nvSpPr>
        <p:spPr/>
        <p:txBody>
          <a:bodyPr/>
          <a:lstStyle/>
          <a:p>
            <a:fld id="{3B80295F-48CD-49FC-897A-CCEC919B8070}" type="slidenum">
              <a:rPr lang="nl-BE" smtClean="0"/>
              <a:pPr/>
              <a:t>16</a:t>
            </a:fld>
            <a:endParaRPr lang="nl-BE" dirty="0"/>
          </a:p>
        </p:txBody>
      </p:sp>
      <p:sp>
        <p:nvSpPr>
          <p:cNvPr id="5" name="Tijdelijke aanduiding voor voettekst 4">
            <a:extLst>
              <a:ext uri="{FF2B5EF4-FFF2-40B4-BE49-F238E27FC236}">
                <a16:creationId xmlns:a16="http://schemas.microsoft.com/office/drawing/2014/main" id="{017F8333-C1CA-49C5-9254-F1B24140C9AA}"/>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33993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DF34428-838B-4944-861F-4071AF3E54B5}"/>
              </a:ext>
            </a:extLst>
          </p:cNvPr>
          <p:cNvSpPr>
            <a:spLocks noGrp="1"/>
          </p:cNvSpPr>
          <p:nvPr>
            <p:ph idx="1"/>
          </p:nvPr>
        </p:nvSpPr>
        <p:spPr/>
        <p:txBody>
          <a:bodyPr>
            <a:normAutofit fontScale="92500"/>
          </a:bodyPr>
          <a:lstStyle/>
          <a:p>
            <a:r>
              <a:rPr lang="nl-BE" dirty="0"/>
              <a:t>Dus taakeisen en regelmogelijkheden hebben impact op motivatie en op stress. Later werd het begrip </a:t>
            </a:r>
            <a:r>
              <a:rPr lang="nl-BE" dirty="0">
                <a:solidFill>
                  <a:srgbClr val="FF0000"/>
                </a:solidFill>
              </a:rPr>
              <a:t>sociale steun </a:t>
            </a:r>
            <a:r>
              <a:rPr lang="nl-BE" dirty="0"/>
              <a:t>toegevoegd door andere auteurs. Vandaar dat het model uitgebreid werd tot het Job </a:t>
            </a:r>
            <a:r>
              <a:rPr lang="nl-BE" dirty="0" err="1"/>
              <a:t>Demand</a:t>
            </a:r>
            <a:r>
              <a:rPr lang="nl-BE" dirty="0"/>
              <a:t> Control Support Model. </a:t>
            </a:r>
          </a:p>
          <a:p>
            <a:r>
              <a:rPr lang="nl-BE" dirty="0"/>
              <a:t>Het gaat over de interactie tussen taakeisen, regelmogelijkheden en sociale steun. </a:t>
            </a:r>
            <a:br>
              <a:rPr lang="nl-BE" dirty="0"/>
            </a:br>
            <a:r>
              <a:rPr lang="nl-BE" dirty="0"/>
              <a:t>De meeste stress wordt verwacht bij hoge taakeisen, geringe regelmogelijkheden en weinig sociale steun. </a:t>
            </a:r>
          </a:p>
        </p:txBody>
      </p:sp>
      <p:sp>
        <p:nvSpPr>
          <p:cNvPr id="3" name="Titel 2">
            <a:extLst>
              <a:ext uri="{FF2B5EF4-FFF2-40B4-BE49-F238E27FC236}">
                <a16:creationId xmlns:a16="http://schemas.microsoft.com/office/drawing/2014/main" id="{74894F32-2D38-4DF2-BDA1-03901DA0BEA6}"/>
              </a:ext>
            </a:extLst>
          </p:cNvPr>
          <p:cNvSpPr>
            <a:spLocks noGrp="1"/>
          </p:cNvSpPr>
          <p:nvPr>
            <p:ph type="title"/>
          </p:nvPr>
        </p:nvSpPr>
        <p:spPr/>
        <p:txBody>
          <a:bodyPr/>
          <a:lstStyle/>
          <a:p>
            <a:r>
              <a:rPr lang="nl-BE" dirty="0"/>
              <a:t>6.5.2 HET JOB DEMAND CONTROL MODEL VAN </a:t>
            </a:r>
            <a:r>
              <a:rPr lang="nl-BE" dirty="0" err="1"/>
              <a:t>kARASEK</a:t>
            </a:r>
            <a:endParaRPr lang="nl-BE" dirty="0"/>
          </a:p>
        </p:txBody>
      </p:sp>
      <p:sp>
        <p:nvSpPr>
          <p:cNvPr id="4" name="Tijdelijke aanduiding voor dianummer 3">
            <a:extLst>
              <a:ext uri="{FF2B5EF4-FFF2-40B4-BE49-F238E27FC236}">
                <a16:creationId xmlns:a16="http://schemas.microsoft.com/office/drawing/2014/main" id="{DC1BA0BA-21BE-4E53-A06E-B3D821B76549}"/>
              </a:ext>
            </a:extLst>
          </p:cNvPr>
          <p:cNvSpPr>
            <a:spLocks noGrp="1"/>
          </p:cNvSpPr>
          <p:nvPr>
            <p:ph type="sldNum" sz="quarter" idx="11"/>
          </p:nvPr>
        </p:nvSpPr>
        <p:spPr/>
        <p:txBody>
          <a:bodyPr/>
          <a:lstStyle/>
          <a:p>
            <a:fld id="{3B80295F-48CD-49FC-897A-CCEC919B8070}" type="slidenum">
              <a:rPr lang="nl-BE" smtClean="0"/>
              <a:pPr/>
              <a:t>17</a:t>
            </a:fld>
            <a:endParaRPr lang="nl-BE" dirty="0"/>
          </a:p>
        </p:txBody>
      </p:sp>
      <p:sp>
        <p:nvSpPr>
          <p:cNvPr id="5" name="Tijdelijke aanduiding voor voettekst 4">
            <a:extLst>
              <a:ext uri="{FF2B5EF4-FFF2-40B4-BE49-F238E27FC236}">
                <a16:creationId xmlns:a16="http://schemas.microsoft.com/office/drawing/2014/main" id="{CBAA5448-5CAB-4661-A798-03CEF3F12E52}"/>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4387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EB8CEE9-7A8E-49D6-86CD-737FFF65E093}"/>
              </a:ext>
            </a:extLst>
          </p:cNvPr>
          <p:cNvSpPr>
            <a:spLocks noGrp="1"/>
          </p:cNvSpPr>
          <p:nvPr>
            <p:ph idx="1"/>
          </p:nvPr>
        </p:nvSpPr>
        <p:spPr/>
        <p:txBody>
          <a:bodyPr>
            <a:normAutofit lnSpcReduction="10000"/>
          </a:bodyPr>
          <a:lstStyle/>
          <a:p>
            <a:r>
              <a:rPr lang="nl-BE" dirty="0"/>
              <a:t>Uit onderzoek is gebleken dat combinatie van hoge taakeisen en geringe regelmogelijkheden aanleiding gaf op stress en op termijn een grotere kans op hart- en vaatziekten. Er blijkt evenwel weinig onderzoek te bestaan over de mate van toename van motivatie bij hoge taakeisen in combinatie met veel regelmogelijkheden. </a:t>
            </a:r>
          </a:p>
          <a:p>
            <a:r>
              <a:rPr lang="nl-BE" dirty="0"/>
              <a:t>Uit onderzoek bleek eveneens de rol die sociale steun speelt in de beleving van stress. </a:t>
            </a:r>
          </a:p>
        </p:txBody>
      </p:sp>
      <p:sp>
        <p:nvSpPr>
          <p:cNvPr id="3" name="Titel 2">
            <a:extLst>
              <a:ext uri="{FF2B5EF4-FFF2-40B4-BE49-F238E27FC236}">
                <a16:creationId xmlns:a16="http://schemas.microsoft.com/office/drawing/2014/main" id="{03D70816-2638-48D0-B5BD-1027C2B1FDC2}"/>
              </a:ext>
            </a:extLst>
          </p:cNvPr>
          <p:cNvSpPr>
            <a:spLocks noGrp="1"/>
          </p:cNvSpPr>
          <p:nvPr>
            <p:ph type="title"/>
          </p:nvPr>
        </p:nvSpPr>
        <p:spPr/>
        <p:txBody>
          <a:bodyPr/>
          <a:lstStyle/>
          <a:p>
            <a:r>
              <a:rPr lang="nl-BE" dirty="0"/>
              <a:t>6.5.2 HET JOB DEMAND CONTROL MODEL VAN KARASEK</a:t>
            </a:r>
          </a:p>
        </p:txBody>
      </p:sp>
      <p:sp>
        <p:nvSpPr>
          <p:cNvPr id="4" name="Tijdelijke aanduiding voor dianummer 3">
            <a:extLst>
              <a:ext uri="{FF2B5EF4-FFF2-40B4-BE49-F238E27FC236}">
                <a16:creationId xmlns:a16="http://schemas.microsoft.com/office/drawing/2014/main" id="{D02CF6EC-0206-413A-92F0-7AE209EDAA69}"/>
              </a:ext>
            </a:extLst>
          </p:cNvPr>
          <p:cNvSpPr>
            <a:spLocks noGrp="1"/>
          </p:cNvSpPr>
          <p:nvPr>
            <p:ph type="sldNum" sz="quarter" idx="11"/>
          </p:nvPr>
        </p:nvSpPr>
        <p:spPr/>
        <p:txBody>
          <a:bodyPr/>
          <a:lstStyle/>
          <a:p>
            <a:fld id="{3B80295F-48CD-49FC-897A-CCEC919B8070}" type="slidenum">
              <a:rPr lang="nl-BE" smtClean="0"/>
              <a:pPr/>
              <a:t>18</a:t>
            </a:fld>
            <a:endParaRPr lang="nl-BE" dirty="0"/>
          </a:p>
        </p:txBody>
      </p:sp>
      <p:sp>
        <p:nvSpPr>
          <p:cNvPr id="5" name="Tijdelijke aanduiding voor voettekst 4">
            <a:extLst>
              <a:ext uri="{FF2B5EF4-FFF2-40B4-BE49-F238E27FC236}">
                <a16:creationId xmlns:a16="http://schemas.microsoft.com/office/drawing/2014/main" id="{614399AF-32AB-4C66-9720-2002477DFDA1}"/>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73050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5C63974-322B-404F-B87E-C34E011292A9}"/>
              </a:ext>
            </a:extLst>
          </p:cNvPr>
          <p:cNvSpPr>
            <a:spLocks noGrp="1"/>
          </p:cNvSpPr>
          <p:nvPr>
            <p:ph idx="1"/>
          </p:nvPr>
        </p:nvSpPr>
        <p:spPr/>
        <p:txBody>
          <a:bodyPr>
            <a:normAutofit fontScale="92500" lnSpcReduction="10000"/>
          </a:bodyPr>
          <a:lstStyle/>
          <a:p>
            <a:r>
              <a:rPr lang="nl-BE" dirty="0"/>
              <a:t>In dit model beschouwen we de taakeisen (te leveren inspanningen) en de energiebronnen (beschikbare mogelijkheden).</a:t>
            </a:r>
          </a:p>
          <a:p>
            <a:r>
              <a:rPr lang="nl-BE" dirty="0"/>
              <a:t>Taakeisen situeren zich in de perceptie van de werkdruk, taakonderbrekingen, deadlines, </a:t>
            </a:r>
            <a:r>
              <a:rPr lang="nl-BE" dirty="0" err="1"/>
              <a:t>etc</a:t>
            </a:r>
            <a:r>
              <a:rPr lang="nl-BE" dirty="0"/>
              <a:t> … indien deze permanent aanwezig zijn zonder herstel mogelijkheden zullen deze zich aandienen als stressoren. </a:t>
            </a:r>
          </a:p>
          <a:p>
            <a:r>
              <a:rPr lang="nl-BE" dirty="0"/>
              <a:t>Energiebronnen kunnen we situeren in de organisatie, interpersoonlijke relaties, de autonomie in de taak, de persoon zelf. </a:t>
            </a:r>
          </a:p>
          <a:p>
            <a:endParaRPr lang="nl-BE" dirty="0"/>
          </a:p>
        </p:txBody>
      </p:sp>
      <p:sp>
        <p:nvSpPr>
          <p:cNvPr id="3" name="Titel 2">
            <a:extLst>
              <a:ext uri="{FF2B5EF4-FFF2-40B4-BE49-F238E27FC236}">
                <a16:creationId xmlns:a16="http://schemas.microsoft.com/office/drawing/2014/main" id="{398A1EE1-A27B-403A-BD94-A5A7BEFF6B42}"/>
              </a:ext>
            </a:extLst>
          </p:cNvPr>
          <p:cNvSpPr>
            <a:spLocks noGrp="1"/>
          </p:cNvSpPr>
          <p:nvPr>
            <p:ph type="title"/>
          </p:nvPr>
        </p:nvSpPr>
        <p:spPr/>
        <p:txBody>
          <a:bodyPr/>
          <a:lstStyle/>
          <a:p>
            <a:r>
              <a:rPr lang="nl-BE" dirty="0"/>
              <a:t>6.5.3 HET JOB DEMANDS-RESOURCES MODEL</a:t>
            </a:r>
          </a:p>
        </p:txBody>
      </p:sp>
      <p:sp>
        <p:nvSpPr>
          <p:cNvPr id="4" name="Tijdelijke aanduiding voor dianummer 3">
            <a:extLst>
              <a:ext uri="{FF2B5EF4-FFF2-40B4-BE49-F238E27FC236}">
                <a16:creationId xmlns:a16="http://schemas.microsoft.com/office/drawing/2014/main" id="{18D1950E-E22D-461D-BC2B-3555627284FA}"/>
              </a:ext>
            </a:extLst>
          </p:cNvPr>
          <p:cNvSpPr>
            <a:spLocks noGrp="1"/>
          </p:cNvSpPr>
          <p:nvPr>
            <p:ph type="sldNum" sz="quarter" idx="11"/>
          </p:nvPr>
        </p:nvSpPr>
        <p:spPr/>
        <p:txBody>
          <a:bodyPr/>
          <a:lstStyle/>
          <a:p>
            <a:fld id="{3B80295F-48CD-49FC-897A-CCEC919B8070}" type="slidenum">
              <a:rPr lang="nl-BE" smtClean="0"/>
              <a:pPr/>
              <a:t>19</a:t>
            </a:fld>
            <a:endParaRPr lang="nl-BE" dirty="0"/>
          </a:p>
        </p:txBody>
      </p:sp>
      <p:sp>
        <p:nvSpPr>
          <p:cNvPr id="5" name="Tijdelijke aanduiding voor voettekst 4">
            <a:extLst>
              <a:ext uri="{FF2B5EF4-FFF2-40B4-BE49-F238E27FC236}">
                <a16:creationId xmlns:a16="http://schemas.microsoft.com/office/drawing/2014/main" id="{4BBF3777-3464-4B71-83B6-AC829596CDEE}"/>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21358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AC8A730-5BA7-1283-1AE7-35D2EBEF2240}"/>
              </a:ext>
            </a:extLst>
          </p:cNvPr>
          <p:cNvSpPr>
            <a:spLocks noGrp="1"/>
          </p:cNvSpPr>
          <p:nvPr>
            <p:ph idx="1"/>
          </p:nvPr>
        </p:nvSpPr>
        <p:spPr/>
        <p:txBody>
          <a:bodyPr>
            <a:normAutofit fontScale="85000" lnSpcReduction="20000"/>
          </a:bodyPr>
          <a:lstStyle/>
          <a:p>
            <a:r>
              <a:rPr lang="nl-NL" dirty="0"/>
              <a:t>Wat zijn emoties?</a:t>
            </a:r>
          </a:p>
          <a:p>
            <a:r>
              <a:rPr lang="nl-NL" dirty="0"/>
              <a:t>Hoe kunnen we stress omschrijven?</a:t>
            </a:r>
          </a:p>
          <a:p>
            <a:r>
              <a:rPr lang="nl-NL" dirty="0"/>
              <a:t>Stress opgevat als een dynamische reactie</a:t>
            </a:r>
          </a:p>
          <a:p>
            <a:r>
              <a:rPr lang="nl-NL" dirty="0"/>
              <a:t>Een fysiologische basis van stress?</a:t>
            </a:r>
          </a:p>
          <a:p>
            <a:r>
              <a:rPr lang="nl-NL" dirty="0"/>
              <a:t>Een psychosociale theorie over stress</a:t>
            </a:r>
          </a:p>
          <a:p>
            <a:r>
              <a:rPr lang="nl-NL" dirty="0"/>
              <a:t>Speelt de persoonlijkheid een rol? </a:t>
            </a:r>
          </a:p>
          <a:p>
            <a:r>
              <a:rPr lang="nl-NL" dirty="0"/>
              <a:t>Hoe omgaan met stress? </a:t>
            </a:r>
          </a:p>
          <a:p>
            <a:r>
              <a:rPr lang="nl-NL" dirty="0"/>
              <a:t>Het wordt te veel: burn-out</a:t>
            </a:r>
          </a:p>
          <a:p>
            <a:r>
              <a:rPr lang="nl-BE" dirty="0"/>
              <a:t>Hoe kan burn-out gemeten worden? </a:t>
            </a:r>
          </a:p>
          <a:p>
            <a:r>
              <a:rPr lang="nl-BE" dirty="0"/>
              <a:t>Hoe kunnen we het probleem stress aanpakken? </a:t>
            </a:r>
          </a:p>
        </p:txBody>
      </p:sp>
      <p:sp>
        <p:nvSpPr>
          <p:cNvPr id="3" name="Titel 2">
            <a:extLst>
              <a:ext uri="{FF2B5EF4-FFF2-40B4-BE49-F238E27FC236}">
                <a16:creationId xmlns:a16="http://schemas.microsoft.com/office/drawing/2014/main" id="{2B24DF2E-A75B-A05F-D824-6CA35A71C0F2}"/>
              </a:ext>
            </a:extLst>
          </p:cNvPr>
          <p:cNvSpPr>
            <a:spLocks noGrp="1"/>
          </p:cNvSpPr>
          <p:nvPr>
            <p:ph type="title"/>
          </p:nvPr>
        </p:nvSpPr>
        <p:spPr/>
        <p:txBody>
          <a:bodyPr/>
          <a:lstStyle/>
          <a:p>
            <a:r>
              <a:rPr lang="nl-NL" dirty="0"/>
              <a:t>OVERZICHT</a:t>
            </a:r>
            <a:endParaRPr lang="nl-BE" dirty="0"/>
          </a:p>
        </p:txBody>
      </p:sp>
      <p:sp>
        <p:nvSpPr>
          <p:cNvPr id="4" name="Tijdelijke aanduiding voor dianummer 3">
            <a:extLst>
              <a:ext uri="{FF2B5EF4-FFF2-40B4-BE49-F238E27FC236}">
                <a16:creationId xmlns:a16="http://schemas.microsoft.com/office/drawing/2014/main" id="{B1A44AA4-E3A8-F54B-8F90-26C90BCAF462}"/>
              </a:ext>
            </a:extLst>
          </p:cNvPr>
          <p:cNvSpPr>
            <a:spLocks noGrp="1"/>
          </p:cNvSpPr>
          <p:nvPr>
            <p:ph type="sldNum" sz="quarter" idx="11"/>
          </p:nvPr>
        </p:nvSpPr>
        <p:spPr/>
        <p:txBody>
          <a:bodyPr/>
          <a:lstStyle/>
          <a:p>
            <a:fld id="{3B80295F-48CD-49FC-897A-CCEC919B8070}" type="slidenum">
              <a:rPr lang="nl-BE" smtClean="0"/>
              <a:pPr/>
              <a:t>2</a:t>
            </a:fld>
            <a:endParaRPr lang="nl-BE" dirty="0"/>
          </a:p>
        </p:txBody>
      </p:sp>
      <p:sp>
        <p:nvSpPr>
          <p:cNvPr id="5" name="Tijdelijke aanduiding voor voettekst 4">
            <a:extLst>
              <a:ext uri="{FF2B5EF4-FFF2-40B4-BE49-F238E27FC236}">
                <a16:creationId xmlns:a16="http://schemas.microsoft.com/office/drawing/2014/main" id="{C5D06894-72F3-6910-74B7-B808F89E7B52}"/>
              </a:ext>
            </a:extLst>
          </p:cNvPr>
          <p:cNvSpPr>
            <a:spLocks noGrp="1"/>
          </p:cNvSpPr>
          <p:nvPr>
            <p:ph type="ftr" sz="quarter" idx="12"/>
          </p:nvPr>
        </p:nvSpPr>
        <p:spPr/>
        <p:txBody>
          <a:bodyPr/>
          <a:lstStyle/>
          <a:p>
            <a:r>
              <a:rPr lang="nl-BE"/>
              <a:t>Gedrag in organisaties. </a:t>
            </a:r>
            <a:endParaRPr lang="nl-BE" dirty="0"/>
          </a:p>
        </p:txBody>
      </p:sp>
      <p:pic>
        <p:nvPicPr>
          <p:cNvPr id="6" name="Picture 2" descr="Gedrag in organisaties">
            <a:extLst>
              <a:ext uri="{FF2B5EF4-FFF2-40B4-BE49-F238E27FC236}">
                <a16:creationId xmlns:a16="http://schemas.microsoft.com/office/drawing/2014/main" id="{B3B34A23-94DF-CF5E-2C9D-49224381CF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1736"/>
            <a:ext cx="2081392" cy="294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585643-2442-4977-B47F-82A6B9F3B588}"/>
              </a:ext>
            </a:extLst>
          </p:cNvPr>
          <p:cNvSpPr>
            <a:spLocks noGrp="1"/>
          </p:cNvSpPr>
          <p:nvPr>
            <p:ph type="title"/>
          </p:nvPr>
        </p:nvSpPr>
        <p:spPr/>
        <p:txBody>
          <a:bodyPr/>
          <a:lstStyle/>
          <a:p>
            <a:r>
              <a:rPr lang="nl-BE" dirty="0"/>
              <a:t>6.5.3 HET job </a:t>
            </a:r>
            <a:r>
              <a:rPr lang="nl-BE" dirty="0" err="1"/>
              <a:t>demands</a:t>
            </a:r>
            <a:r>
              <a:rPr lang="nl-BE" dirty="0"/>
              <a:t>-resources model </a:t>
            </a:r>
          </a:p>
        </p:txBody>
      </p:sp>
      <p:sp>
        <p:nvSpPr>
          <p:cNvPr id="4" name="Tijdelijke aanduiding voor dianummer 3">
            <a:extLst>
              <a:ext uri="{FF2B5EF4-FFF2-40B4-BE49-F238E27FC236}">
                <a16:creationId xmlns:a16="http://schemas.microsoft.com/office/drawing/2014/main" id="{1E2005A0-B953-4441-9F30-B5456D3938F1}"/>
              </a:ext>
            </a:extLst>
          </p:cNvPr>
          <p:cNvSpPr>
            <a:spLocks noGrp="1"/>
          </p:cNvSpPr>
          <p:nvPr>
            <p:ph type="sldNum" sz="quarter" idx="11"/>
          </p:nvPr>
        </p:nvSpPr>
        <p:spPr/>
        <p:txBody>
          <a:bodyPr/>
          <a:lstStyle/>
          <a:p>
            <a:fld id="{3B80295F-48CD-49FC-897A-CCEC919B8070}" type="slidenum">
              <a:rPr lang="nl-BE" smtClean="0"/>
              <a:pPr/>
              <a:t>20</a:t>
            </a:fld>
            <a:endParaRPr lang="nl-BE" dirty="0"/>
          </a:p>
        </p:txBody>
      </p:sp>
      <p:sp>
        <p:nvSpPr>
          <p:cNvPr id="5" name="Tijdelijke aanduiding voor voettekst 4">
            <a:extLst>
              <a:ext uri="{FF2B5EF4-FFF2-40B4-BE49-F238E27FC236}">
                <a16:creationId xmlns:a16="http://schemas.microsoft.com/office/drawing/2014/main" id="{1A4DA3FE-42C8-43D4-844E-25C687F500F9}"/>
              </a:ext>
            </a:extLst>
          </p:cNvPr>
          <p:cNvSpPr>
            <a:spLocks noGrp="1"/>
          </p:cNvSpPr>
          <p:nvPr>
            <p:ph type="ftr" sz="quarter" idx="12"/>
          </p:nvPr>
        </p:nvSpPr>
        <p:spPr/>
        <p:txBody>
          <a:bodyPr/>
          <a:lstStyle/>
          <a:p>
            <a:r>
              <a:rPr lang="nl-BE"/>
              <a:t>Gedrag in organisaties. </a:t>
            </a:r>
            <a:endParaRPr lang="nl-BE" dirty="0"/>
          </a:p>
        </p:txBody>
      </p:sp>
      <p:pic>
        <p:nvPicPr>
          <p:cNvPr id="6" name="Tijdelijke aanduiding voor inhoud 5" descr="Afbeeldingsresultaat voor Het Job Demands Resources model">
            <a:extLst>
              <a:ext uri="{FF2B5EF4-FFF2-40B4-BE49-F238E27FC236}">
                <a16:creationId xmlns:a16="http://schemas.microsoft.com/office/drawing/2014/main" id="{CC466646-A1B5-4F3A-B0DA-ADF14FB225DE}"/>
              </a:ext>
            </a:extLst>
          </p:cNvPr>
          <p:cNvPicPr>
            <a:picLocks noGrp="1"/>
          </p:cNvPicPr>
          <p:nvPr>
            <p:ph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55576" y="1340768"/>
            <a:ext cx="7416824" cy="4464495"/>
          </a:xfrm>
          <a:prstGeom prst="rect">
            <a:avLst/>
          </a:prstGeom>
          <a:noFill/>
          <a:ln>
            <a:noFill/>
          </a:ln>
        </p:spPr>
      </p:pic>
    </p:spTree>
    <p:extLst>
      <p:ext uri="{BB962C8B-B14F-4D97-AF65-F5344CB8AC3E}">
        <p14:creationId xmlns:p14="http://schemas.microsoft.com/office/powerpoint/2010/main" val="166351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255DA5-3A87-4C00-856A-6F988DF084FA}"/>
              </a:ext>
            </a:extLst>
          </p:cNvPr>
          <p:cNvSpPr>
            <a:spLocks noGrp="1"/>
          </p:cNvSpPr>
          <p:nvPr>
            <p:ph idx="1"/>
          </p:nvPr>
        </p:nvSpPr>
        <p:spPr/>
        <p:txBody>
          <a:bodyPr>
            <a:normAutofit fontScale="92500" lnSpcReduction="10000"/>
          </a:bodyPr>
          <a:lstStyle/>
          <a:p>
            <a:r>
              <a:rPr lang="nl-BE" dirty="0"/>
              <a:t>Twee parallelle processen</a:t>
            </a:r>
            <a:br>
              <a:rPr lang="nl-BE" dirty="0"/>
            </a:br>
            <a:r>
              <a:rPr lang="nl-BE" dirty="0"/>
              <a:t>Veeleisende aspecten van het werk putten de energie reserves uit en kunnen aanleiding geven tot uitputting en vervolgens tot negatieve resultaten.</a:t>
            </a:r>
            <a:br>
              <a:rPr lang="nl-BE" dirty="0"/>
            </a:br>
            <a:r>
              <a:rPr lang="nl-BE" dirty="0"/>
              <a:t>Maar energiebronnen leiden tot intrinsieke motivatie en bevlogenheid. Dit resulteert in positieve werkresultaten. </a:t>
            </a:r>
          </a:p>
          <a:p>
            <a:r>
              <a:rPr lang="nl-BE" dirty="0"/>
              <a:t>Er bestaan dwarsverbanden tussen beide processen. Energiebronnen hebben een bufferend effect op stressreacties. </a:t>
            </a:r>
          </a:p>
        </p:txBody>
      </p:sp>
      <p:sp>
        <p:nvSpPr>
          <p:cNvPr id="3" name="Titel 2">
            <a:extLst>
              <a:ext uri="{FF2B5EF4-FFF2-40B4-BE49-F238E27FC236}">
                <a16:creationId xmlns:a16="http://schemas.microsoft.com/office/drawing/2014/main" id="{225876F1-B6A5-494C-A386-FB93A6505E7D}"/>
              </a:ext>
            </a:extLst>
          </p:cNvPr>
          <p:cNvSpPr>
            <a:spLocks noGrp="1"/>
          </p:cNvSpPr>
          <p:nvPr>
            <p:ph type="title"/>
          </p:nvPr>
        </p:nvSpPr>
        <p:spPr/>
        <p:txBody>
          <a:bodyPr/>
          <a:lstStyle/>
          <a:p>
            <a:r>
              <a:rPr lang="nl-BE" dirty="0"/>
              <a:t>6.5.3 HET Job </a:t>
            </a:r>
            <a:r>
              <a:rPr lang="nl-BE" dirty="0" err="1"/>
              <a:t>demands</a:t>
            </a:r>
            <a:r>
              <a:rPr lang="nl-BE" dirty="0"/>
              <a:t>-resources model</a:t>
            </a:r>
          </a:p>
        </p:txBody>
      </p:sp>
      <p:sp>
        <p:nvSpPr>
          <p:cNvPr id="4" name="Tijdelijke aanduiding voor dianummer 3">
            <a:extLst>
              <a:ext uri="{FF2B5EF4-FFF2-40B4-BE49-F238E27FC236}">
                <a16:creationId xmlns:a16="http://schemas.microsoft.com/office/drawing/2014/main" id="{C3FBDA25-2FD8-46CB-AD43-2C74975E1A52}"/>
              </a:ext>
            </a:extLst>
          </p:cNvPr>
          <p:cNvSpPr>
            <a:spLocks noGrp="1"/>
          </p:cNvSpPr>
          <p:nvPr>
            <p:ph type="sldNum" sz="quarter" idx="11"/>
          </p:nvPr>
        </p:nvSpPr>
        <p:spPr/>
        <p:txBody>
          <a:bodyPr/>
          <a:lstStyle/>
          <a:p>
            <a:fld id="{3B80295F-48CD-49FC-897A-CCEC919B8070}" type="slidenum">
              <a:rPr lang="nl-BE" smtClean="0"/>
              <a:pPr/>
              <a:t>21</a:t>
            </a:fld>
            <a:endParaRPr lang="nl-BE" dirty="0"/>
          </a:p>
        </p:txBody>
      </p:sp>
      <p:sp>
        <p:nvSpPr>
          <p:cNvPr id="5" name="Tijdelijke aanduiding voor voettekst 4">
            <a:extLst>
              <a:ext uri="{FF2B5EF4-FFF2-40B4-BE49-F238E27FC236}">
                <a16:creationId xmlns:a16="http://schemas.microsoft.com/office/drawing/2014/main" id="{161081E8-4859-4D38-A36E-EF176FA7AEC1}"/>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40549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229D567-0E59-452E-BB3C-7349C1F56395}"/>
              </a:ext>
            </a:extLst>
          </p:cNvPr>
          <p:cNvSpPr>
            <a:spLocks noGrp="1"/>
          </p:cNvSpPr>
          <p:nvPr>
            <p:ph idx="1"/>
          </p:nvPr>
        </p:nvSpPr>
        <p:spPr/>
        <p:txBody>
          <a:bodyPr/>
          <a:lstStyle/>
          <a:p>
            <a:r>
              <a:rPr lang="nl-BE" dirty="0"/>
              <a:t>Het model blijkt empirisch onderbouwd met talrijke onderzoeken. </a:t>
            </a:r>
            <a:br>
              <a:rPr lang="nl-BE" dirty="0"/>
            </a:br>
            <a:r>
              <a:rPr lang="nl-BE" dirty="0"/>
              <a:t>- er is een verband tussen taakeisen en stress;</a:t>
            </a:r>
            <a:br>
              <a:rPr lang="nl-BE" dirty="0"/>
            </a:br>
            <a:r>
              <a:rPr lang="nl-BE" dirty="0"/>
              <a:t>- er is een verband tussen energiebronnen en bevlogenheid; </a:t>
            </a:r>
            <a:br>
              <a:rPr lang="nl-BE" dirty="0"/>
            </a:br>
            <a:r>
              <a:rPr lang="nl-BE" dirty="0"/>
              <a:t>- de samenhang tussen stress en negatieve uitkomsten en tussen bevlogenheid en positiever resultaten werd eveneens bevestigd. </a:t>
            </a:r>
          </a:p>
        </p:txBody>
      </p:sp>
      <p:sp>
        <p:nvSpPr>
          <p:cNvPr id="3" name="Titel 2">
            <a:extLst>
              <a:ext uri="{FF2B5EF4-FFF2-40B4-BE49-F238E27FC236}">
                <a16:creationId xmlns:a16="http://schemas.microsoft.com/office/drawing/2014/main" id="{D868ACD1-9084-4724-AB9E-324E200C5349}"/>
              </a:ext>
            </a:extLst>
          </p:cNvPr>
          <p:cNvSpPr>
            <a:spLocks noGrp="1"/>
          </p:cNvSpPr>
          <p:nvPr>
            <p:ph type="title"/>
          </p:nvPr>
        </p:nvSpPr>
        <p:spPr/>
        <p:txBody>
          <a:bodyPr/>
          <a:lstStyle/>
          <a:p>
            <a:r>
              <a:rPr lang="nl-BE" dirty="0"/>
              <a:t>6.5.3 HET JOB DEMANDS-RESOURCES MODEL</a:t>
            </a:r>
          </a:p>
        </p:txBody>
      </p:sp>
      <p:sp>
        <p:nvSpPr>
          <p:cNvPr id="4" name="Tijdelijke aanduiding voor dianummer 3">
            <a:extLst>
              <a:ext uri="{FF2B5EF4-FFF2-40B4-BE49-F238E27FC236}">
                <a16:creationId xmlns:a16="http://schemas.microsoft.com/office/drawing/2014/main" id="{033F1E26-4E0B-4576-898F-E179EF79841E}"/>
              </a:ext>
            </a:extLst>
          </p:cNvPr>
          <p:cNvSpPr>
            <a:spLocks noGrp="1"/>
          </p:cNvSpPr>
          <p:nvPr>
            <p:ph type="sldNum" sz="quarter" idx="11"/>
          </p:nvPr>
        </p:nvSpPr>
        <p:spPr/>
        <p:txBody>
          <a:bodyPr/>
          <a:lstStyle/>
          <a:p>
            <a:fld id="{3B80295F-48CD-49FC-897A-CCEC919B8070}" type="slidenum">
              <a:rPr lang="nl-BE" smtClean="0"/>
              <a:pPr/>
              <a:t>22</a:t>
            </a:fld>
            <a:endParaRPr lang="nl-BE" dirty="0"/>
          </a:p>
        </p:txBody>
      </p:sp>
      <p:sp>
        <p:nvSpPr>
          <p:cNvPr id="5" name="Tijdelijke aanduiding voor voettekst 4">
            <a:extLst>
              <a:ext uri="{FF2B5EF4-FFF2-40B4-BE49-F238E27FC236}">
                <a16:creationId xmlns:a16="http://schemas.microsoft.com/office/drawing/2014/main" id="{A6942634-8BEA-47FD-A574-5D280BD28FA0}"/>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4860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94C80C7-5BF5-410B-AC5A-E68D7B75EAB8}"/>
              </a:ext>
            </a:extLst>
          </p:cNvPr>
          <p:cNvSpPr>
            <a:spLocks noGrp="1"/>
          </p:cNvSpPr>
          <p:nvPr>
            <p:ph idx="1"/>
          </p:nvPr>
        </p:nvSpPr>
        <p:spPr/>
        <p:txBody>
          <a:bodyPr>
            <a:normAutofit/>
          </a:bodyPr>
          <a:lstStyle/>
          <a:p>
            <a:r>
              <a:rPr lang="nl-BE" dirty="0"/>
              <a:t>Coping of stresshantering gaat over de inspanningen van de persoon om het probleem aan te pakken. </a:t>
            </a:r>
            <a:br>
              <a:rPr lang="nl-BE" dirty="0"/>
            </a:br>
            <a:r>
              <a:rPr lang="nl-BE" dirty="0"/>
              <a:t>Probleemoplossende strategieën (actief); </a:t>
            </a:r>
            <a:br>
              <a:rPr lang="nl-BE" dirty="0"/>
            </a:br>
            <a:r>
              <a:rPr lang="nl-BE" dirty="0"/>
              <a:t>Emotiegerichte strategieën (ontwijkend). </a:t>
            </a:r>
          </a:p>
          <a:p>
            <a:r>
              <a:rPr lang="nl-BE" dirty="0"/>
              <a:t>De visie op stress kan een impact hebben op onze gezondheid: 	</a:t>
            </a:r>
            <a:br>
              <a:rPr lang="nl-BE" dirty="0"/>
            </a:br>
            <a:r>
              <a:rPr lang="nl-BE" dirty="0">
                <a:hlinkClick r:id="rId2"/>
              </a:rPr>
              <a:t>https://www.youtube.com/watch?v=RcGyVTAoXEU&amp;vl=en</a:t>
            </a:r>
            <a:endParaRPr lang="nl-BE" dirty="0"/>
          </a:p>
          <a:p>
            <a:pPr marL="0" indent="0">
              <a:buNone/>
            </a:pPr>
            <a:endParaRPr lang="nl-BE" dirty="0"/>
          </a:p>
        </p:txBody>
      </p:sp>
      <p:sp>
        <p:nvSpPr>
          <p:cNvPr id="3" name="Titel 2">
            <a:extLst>
              <a:ext uri="{FF2B5EF4-FFF2-40B4-BE49-F238E27FC236}">
                <a16:creationId xmlns:a16="http://schemas.microsoft.com/office/drawing/2014/main" id="{1EE7DB23-96EB-44AD-BA04-1632E708A94A}"/>
              </a:ext>
            </a:extLst>
          </p:cNvPr>
          <p:cNvSpPr>
            <a:spLocks noGrp="1"/>
          </p:cNvSpPr>
          <p:nvPr>
            <p:ph type="title"/>
          </p:nvPr>
        </p:nvSpPr>
        <p:spPr/>
        <p:txBody>
          <a:bodyPr/>
          <a:lstStyle/>
          <a:p>
            <a:r>
              <a:rPr lang="nl-BE" dirty="0"/>
              <a:t>6.7 Hoe omgaan met stress: coping</a:t>
            </a:r>
          </a:p>
        </p:txBody>
      </p:sp>
      <p:sp>
        <p:nvSpPr>
          <p:cNvPr id="4" name="Tijdelijke aanduiding voor dianummer 3">
            <a:extLst>
              <a:ext uri="{FF2B5EF4-FFF2-40B4-BE49-F238E27FC236}">
                <a16:creationId xmlns:a16="http://schemas.microsoft.com/office/drawing/2014/main" id="{77BC7759-8699-4247-830A-3DA34C62B1EC}"/>
              </a:ext>
            </a:extLst>
          </p:cNvPr>
          <p:cNvSpPr>
            <a:spLocks noGrp="1"/>
          </p:cNvSpPr>
          <p:nvPr>
            <p:ph type="sldNum" sz="quarter" idx="11"/>
          </p:nvPr>
        </p:nvSpPr>
        <p:spPr/>
        <p:txBody>
          <a:bodyPr/>
          <a:lstStyle/>
          <a:p>
            <a:fld id="{3B80295F-48CD-49FC-897A-CCEC919B8070}" type="slidenum">
              <a:rPr lang="nl-BE" smtClean="0"/>
              <a:pPr/>
              <a:t>23</a:t>
            </a:fld>
            <a:endParaRPr lang="nl-BE" dirty="0"/>
          </a:p>
        </p:txBody>
      </p:sp>
      <p:sp>
        <p:nvSpPr>
          <p:cNvPr id="5" name="Tijdelijke aanduiding voor voettekst 4">
            <a:extLst>
              <a:ext uri="{FF2B5EF4-FFF2-40B4-BE49-F238E27FC236}">
                <a16:creationId xmlns:a16="http://schemas.microsoft.com/office/drawing/2014/main" id="{A0353836-0B4A-4492-AB3C-1AB2166B846B}"/>
              </a:ext>
            </a:extLst>
          </p:cNvPr>
          <p:cNvSpPr>
            <a:spLocks noGrp="1"/>
          </p:cNvSpPr>
          <p:nvPr>
            <p:ph type="ftr" sz="quarter" idx="12"/>
          </p:nvPr>
        </p:nvSpPr>
        <p:spPr/>
        <p:txBody>
          <a:bodyPr/>
          <a:lstStyle/>
          <a:p>
            <a:r>
              <a:rPr lang="nl-BE" dirty="0"/>
              <a:t>Gedrag in organisaties. </a:t>
            </a:r>
          </a:p>
        </p:txBody>
      </p:sp>
    </p:spTree>
    <p:extLst>
      <p:ext uri="{BB962C8B-B14F-4D97-AF65-F5344CB8AC3E}">
        <p14:creationId xmlns:p14="http://schemas.microsoft.com/office/powerpoint/2010/main" val="8442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4CDFF69-3A41-4A6D-9C09-18A6E9506497}"/>
              </a:ext>
            </a:extLst>
          </p:cNvPr>
          <p:cNvSpPr>
            <a:spLocks noGrp="1"/>
          </p:cNvSpPr>
          <p:nvPr>
            <p:ph idx="1"/>
          </p:nvPr>
        </p:nvSpPr>
        <p:spPr>
          <a:xfrm>
            <a:off x="3857620" y="1152000"/>
            <a:ext cx="5072098" cy="4734000"/>
          </a:xfrm>
        </p:spPr>
        <p:txBody>
          <a:bodyPr>
            <a:normAutofit/>
          </a:bodyPr>
          <a:lstStyle/>
          <a:p>
            <a:r>
              <a:rPr lang="nl-BE" dirty="0"/>
              <a:t>Oorspronkelijke visie, op basis van inzichten van </a:t>
            </a:r>
            <a:r>
              <a:rPr lang="nl-BE" dirty="0" err="1"/>
              <a:t>Maslach</a:t>
            </a:r>
            <a:r>
              <a:rPr lang="nl-BE" dirty="0"/>
              <a:t> (1981): </a:t>
            </a:r>
            <a:br>
              <a:rPr lang="nl-BE" dirty="0"/>
            </a:br>
            <a:br>
              <a:rPr lang="nl-BE" dirty="0"/>
            </a:br>
            <a:r>
              <a:rPr lang="nl-BE" dirty="0"/>
              <a:t> 	uitputting; </a:t>
            </a:r>
            <a:br>
              <a:rPr lang="nl-BE" dirty="0"/>
            </a:br>
            <a:r>
              <a:rPr lang="nl-BE" dirty="0"/>
              <a:t>	depersonalisatie; </a:t>
            </a:r>
            <a:br>
              <a:rPr lang="nl-BE" dirty="0"/>
            </a:br>
            <a:r>
              <a:rPr lang="nl-BE" dirty="0"/>
              <a:t>	perceptie van beperkte 	bekwaamheid. </a:t>
            </a:r>
          </a:p>
        </p:txBody>
      </p:sp>
      <p:sp>
        <p:nvSpPr>
          <p:cNvPr id="3" name="Titel 2">
            <a:extLst>
              <a:ext uri="{FF2B5EF4-FFF2-40B4-BE49-F238E27FC236}">
                <a16:creationId xmlns:a16="http://schemas.microsoft.com/office/drawing/2014/main" id="{E1F05128-5144-4FC6-9329-E16A772A31FA}"/>
              </a:ext>
            </a:extLst>
          </p:cNvPr>
          <p:cNvSpPr>
            <a:spLocks noGrp="1"/>
          </p:cNvSpPr>
          <p:nvPr>
            <p:ph type="title"/>
          </p:nvPr>
        </p:nvSpPr>
        <p:spPr>
          <a:xfrm>
            <a:off x="0" y="0"/>
            <a:ext cx="9144000" cy="1142984"/>
          </a:xfrm>
        </p:spPr>
        <p:txBody>
          <a:bodyPr anchor="ctr">
            <a:normAutofit/>
          </a:bodyPr>
          <a:lstStyle/>
          <a:p>
            <a:r>
              <a:rPr lang="nl-BE" dirty="0"/>
              <a:t>6.8  het wordt te veel: burn-out</a:t>
            </a:r>
          </a:p>
        </p:txBody>
      </p:sp>
      <p:pic>
        <p:nvPicPr>
          <p:cNvPr id="6" name="Afbeelding 5" descr="Concept van Burnout - Royalty-free Burnout Stockfoto">
            <a:extLst>
              <a:ext uri="{FF2B5EF4-FFF2-40B4-BE49-F238E27FC236}">
                <a16:creationId xmlns:a16="http://schemas.microsoft.com/office/drawing/2014/main" id="{43BA8A7D-E189-4E57-BDC7-A050B66DE8BC}"/>
              </a:ext>
            </a:extLst>
          </p:cNvPr>
          <p:cNvPicPr/>
          <p:nvPr/>
        </p:nvPicPr>
        <p:blipFill rotWithShape="1">
          <a:blip r:embed="rId2">
            <a:extLst>
              <a:ext uri="{28A0092B-C50C-407E-A947-70E740481C1C}">
                <a14:useLocalDpi xmlns:a14="http://schemas.microsoft.com/office/drawing/2010/main" val="0"/>
              </a:ext>
            </a:extLst>
          </a:blip>
          <a:srcRect l="30620" r="19583" b="3"/>
          <a:stretch/>
        </p:blipFill>
        <p:spPr bwMode="auto">
          <a:xfrm>
            <a:off x="180000" y="1152000"/>
            <a:ext cx="3428992" cy="4734000"/>
          </a:xfrm>
          <a:prstGeom prst="rect">
            <a:avLst/>
          </a:prstGeom>
          <a:noFill/>
          <a:ln>
            <a:noFill/>
          </a:ln>
        </p:spPr>
      </p:pic>
      <p:sp>
        <p:nvSpPr>
          <p:cNvPr id="4" name="Tijdelijke aanduiding voor dianummer 3">
            <a:extLst>
              <a:ext uri="{FF2B5EF4-FFF2-40B4-BE49-F238E27FC236}">
                <a16:creationId xmlns:a16="http://schemas.microsoft.com/office/drawing/2014/main" id="{7F704BED-EA9D-452C-883C-A7E62FB98819}"/>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24</a:t>
            </a:fld>
            <a:endParaRPr lang="nl-BE"/>
          </a:p>
        </p:txBody>
      </p:sp>
      <p:sp>
        <p:nvSpPr>
          <p:cNvPr id="5" name="Tijdelijke aanduiding voor voettekst 4">
            <a:extLst>
              <a:ext uri="{FF2B5EF4-FFF2-40B4-BE49-F238E27FC236}">
                <a16:creationId xmlns:a16="http://schemas.microsoft.com/office/drawing/2014/main" id="{E6E51EA3-F152-48BD-837B-BDD5AEF48D78}"/>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 </a:t>
            </a:r>
          </a:p>
        </p:txBody>
      </p:sp>
    </p:spTree>
    <p:extLst>
      <p:ext uri="{BB962C8B-B14F-4D97-AF65-F5344CB8AC3E}">
        <p14:creationId xmlns:p14="http://schemas.microsoft.com/office/powerpoint/2010/main" val="32038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C9B53C-3756-4211-A941-C486C04E358B}"/>
              </a:ext>
            </a:extLst>
          </p:cNvPr>
          <p:cNvSpPr>
            <a:spLocks noGrp="1"/>
          </p:cNvSpPr>
          <p:nvPr>
            <p:ph type="title"/>
          </p:nvPr>
        </p:nvSpPr>
        <p:spPr>
          <a:xfrm>
            <a:off x="18075" y="106852"/>
            <a:ext cx="9144000" cy="1142984"/>
          </a:xfrm>
        </p:spPr>
        <p:txBody>
          <a:bodyPr/>
          <a:lstStyle/>
          <a:p>
            <a:r>
              <a:rPr lang="nl-BE" dirty="0"/>
              <a:t>6.8 OORSPRONKELIJKE VISIE OP BURN-OUT (</a:t>
            </a:r>
            <a:r>
              <a:rPr lang="nl-BE" dirty="0" err="1"/>
              <a:t>Maslach</a:t>
            </a:r>
            <a:r>
              <a:rPr lang="nl-BE" dirty="0"/>
              <a:t>, 1981)</a:t>
            </a:r>
          </a:p>
        </p:txBody>
      </p:sp>
      <p:sp>
        <p:nvSpPr>
          <p:cNvPr id="5" name="Tijdelijke aanduiding voor dianummer 4">
            <a:extLst>
              <a:ext uri="{FF2B5EF4-FFF2-40B4-BE49-F238E27FC236}">
                <a16:creationId xmlns:a16="http://schemas.microsoft.com/office/drawing/2014/main" id="{1FFCB5D3-E86D-4775-9447-D8F6583E720A}"/>
              </a:ext>
            </a:extLst>
          </p:cNvPr>
          <p:cNvSpPr>
            <a:spLocks noGrp="1"/>
          </p:cNvSpPr>
          <p:nvPr>
            <p:ph type="sldNum" sz="quarter" idx="12"/>
          </p:nvPr>
        </p:nvSpPr>
        <p:spPr/>
        <p:txBody>
          <a:bodyPr/>
          <a:lstStyle/>
          <a:p>
            <a:fld id="{3B80295F-48CD-49FC-897A-CCEC919B8070}" type="slidenum">
              <a:rPr lang="nl-BE" smtClean="0"/>
              <a:pPr/>
              <a:t>25</a:t>
            </a:fld>
            <a:endParaRPr lang="nl-BE" dirty="0"/>
          </a:p>
        </p:txBody>
      </p:sp>
      <p:sp>
        <p:nvSpPr>
          <p:cNvPr id="6" name="Tijdelijke aanduiding voor voettekst 5">
            <a:extLst>
              <a:ext uri="{FF2B5EF4-FFF2-40B4-BE49-F238E27FC236}">
                <a16:creationId xmlns:a16="http://schemas.microsoft.com/office/drawing/2014/main" id="{6048CA79-C829-4FA8-B703-880F41283D96}"/>
              </a:ext>
            </a:extLst>
          </p:cNvPr>
          <p:cNvSpPr>
            <a:spLocks noGrp="1"/>
          </p:cNvSpPr>
          <p:nvPr>
            <p:ph type="ftr" sz="quarter" idx="13"/>
          </p:nvPr>
        </p:nvSpPr>
        <p:spPr/>
        <p:txBody>
          <a:bodyPr/>
          <a:lstStyle/>
          <a:p>
            <a:r>
              <a:rPr lang="nl-BE"/>
              <a:t>Gedrag in organisaties. </a:t>
            </a:r>
            <a:endParaRPr lang="nl-BE" dirty="0"/>
          </a:p>
        </p:txBody>
      </p:sp>
      <p:graphicFrame>
        <p:nvGraphicFramePr>
          <p:cNvPr id="7" name="Tijdelijke aanduiding voor afbeelding 6">
            <a:extLst>
              <a:ext uri="{FF2B5EF4-FFF2-40B4-BE49-F238E27FC236}">
                <a16:creationId xmlns:a16="http://schemas.microsoft.com/office/drawing/2014/main" id="{37988967-590B-4D0E-BC7D-C938D23DA836}"/>
              </a:ext>
            </a:extLst>
          </p:cNvPr>
          <p:cNvGraphicFramePr>
            <a:graphicFrameLocks noGrp="1"/>
          </p:cNvGraphicFramePr>
          <p:nvPr>
            <p:ph type="pic" sz="quarter" idx="10"/>
            <p:extLst>
              <p:ext uri="{D42A27DB-BD31-4B8C-83A1-F6EECF244321}">
                <p14:modId xmlns:p14="http://schemas.microsoft.com/office/powerpoint/2010/main" val="448198011"/>
              </p:ext>
            </p:extLst>
          </p:nvPr>
        </p:nvGraphicFramePr>
        <p:xfrm>
          <a:off x="412835" y="1299955"/>
          <a:ext cx="8750330"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9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D2A2360-52D7-4834-BF91-69F0F9065C2C}"/>
              </a:ext>
            </a:extLst>
          </p:cNvPr>
          <p:cNvSpPr>
            <a:spLocks noGrp="1"/>
          </p:cNvSpPr>
          <p:nvPr>
            <p:ph idx="1"/>
          </p:nvPr>
        </p:nvSpPr>
        <p:spPr/>
        <p:txBody>
          <a:bodyPr>
            <a:normAutofit fontScale="92500" lnSpcReduction="10000"/>
          </a:bodyPr>
          <a:lstStyle/>
          <a:p>
            <a:r>
              <a:rPr lang="nl-BE" dirty="0"/>
              <a:t>Hedendaagse visie op </a:t>
            </a:r>
            <a:r>
              <a:rPr lang="nl-BE" dirty="0" err="1"/>
              <a:t>burnout</a:t>
            </a:r>
            <a:r>
              <a:rPr lang="nl-BE" dirty="0"/>
              <a:t>: Desart et al. (2017): </a:t>
            </a:r>
            <a:br>
              <a:rPr lang="nl-BE" dirty="0"/>
            </a:br>
            <a:r>
              <a:rPr lang="nl-BE" dirty="0"/>
              <a:t>Vier Kernsymptomen: </a:t>
            </a:r>
            <a:br>
              <a:rPr lang="nl-BE" dirty="0"/>
            </a:br>
            <a:r>
              <a:rPr lang="nl-BE" dirty="0"/>
              <a:t>- uitputting; </a:t>
            </a:r>
            <a:br>
              <a:rPr lang="nl-BE" dirty="0"/>
            </a:br>
            <a:r>
              <a:rPr lang="nl-BE" dirty="0"/>
              <a:t>- cognitief controle verlies; </a:t>
            </a:r>
            <a:br>
              <a:rPr lang="nl-BE" dirty="0"/>
            </a:br>
            <a:r>
              <a:rPr lang="nl-BE" dirty="0"/>
              <a:t>- emotioneel controle verlies; </a:t>
            </a:r>
            <a:br>
              <a:rPr lang="nl-BE" dirty="0"/>
            </a:br>
            <a:r>
              <a:rPr lang="nl-BE" dirty="0"/>
              <a:t>- mentale distantie. </a:t>
            </a:r>
            <a:br>
              <a:rPr lang="nl-BE" dirty="0"/>
            </a:br>
            <a:r>
              <a:rPr lang="nl-BE" dirty="0"/>
              <a:t>En drie bijkomende symptomen</a:t>
            </a:r>
            <a:br>
              <a:rPr lang="nl-BE" dirty="0"/>
            </a:br>
            <a:r>
              <a:rPr lang="nl-BE" dirty="0"/>
              <a:t>- depressieve klachten; </a:t>
            </a:r>
            <a:br>
              <a:rPr lang="nl-BE" dirty="0"/>
            </a:br>
            <a:r>
              <a:rPr lang="nl-BE" dirty="0"/>
              <a:t>- gedragsmatige spanningsklachten; </a:t>
            </a:r>
            <a:br>
              <a:rPr lang="nl-BE" dirty="0"/>
            </a:br>
            <a:r>
              <a:rPr lang="nl-BE" dirty="0"/>
              <a:t>- psychosomatische spanningsklachten. </a:t>
            </a:r>
          </a:p>
        </p:txBody>
      </p:sp>
      <p:sp>
        <p:nvSpPr>
          <p:cNvPr id="3" name="Titel 2">
            <a:extLst>
              <a:ext uri="{FF2B5EF4-FFF2-40B4-BE49-F238E27FC236}">
                <a16:creationId xmlns:a16="http://schemas.microsoft.com/office/drawing/2014/main" id="{5EDA6C19-6FC1-4DCE-9BDE-5C4A526B2CD5}"/>
              </a:ext>
            </a:extLst>
          </p:cNvPr>
          <p:cNvSpPr>
            <a:spLocks noGrp="1"/>
          </p:cNvSpPr>
          <p:nvPr>
            <p:ph type="title"/>
          </p:nvPr>
        </p:nvSpPr>
        <p:spPr/>
        <p:txBody>
          <a:bodyPr/>
          <a:lstStyle/>
          <a:p>
            <a:r>
              <a:rPr lang="nl-BE" dirty="0"/>
              <a:t>6.8 HET WORDT TE VEEL: burn-out</a:t>
            </a:r>
          </a:p>
        </p:txBody>
      </p:sp>
      <p:sp>
        <p:nvSpPr>
          <p:cNvPr id="4" name="Tijdelijke aanduiding voor dianummer 3">
            <a:extLst>
              <a:ext uri="{FF2B5EF4-FFF2-40B4-BE49-F238E27FC236}">
                <a16:creationId xmlns:a16="http://schemas.microsoft.com/office/drawing/2014/main" id="{CCEE6A86-76C1-47A6-BE6A-9440428F58CD}"/>
              </a:ext>
            </a:extLst>
          </p:cNvPr>
          <p:cNvSpPr>
            <a:spLocks noGrp="1"/>
          </p:cNvSpPr>
          <p:nvPr>
            <p:ph type="sldNum" sz="quarter" idx="11"/>
          </p:nvPr>
        </p:nvSpPr>
        <p:spPr/>
        <p:txBody>
          <a:bodyPr/>
          <a:lstStyle/>
          <a:p>
            <a:fld id="{3B80295F-48CD-49FC-897A-CCEC919B8070}" type="slidenum">
              <a:rPr lang="nl-BE" smtClean="0"/>
              <a:pPr/>
              <a:t>26</a:t>
            </a:fld>
            <a:endParaRPr lang="nl-BE" dirty="0"/>
          </a:p>
        </p:txBody>
      </p:sp>
      <p:sp>
        <p:nvSpPr>
          <p:cNvPr id="5" name="Tijdelijke aanduiding voor voettekst 4">
            <a:extLst>
              <a:ext uri="{FF2B5EF4-FFF2-40B4-BE49-F238E27FC236}">
                <a16:creationId xmlns:a16="http://schemas.microsoft.com/office/drawing/2014/main" id="{977EAECC-261E-4925-B235-20318727F66E}"/>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8975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D459A0-BE58-43E2-A538-72B9597FC0A1}"/>
              </a:ext>
            </a:extLst>
          </p:cNvPr>
          <p:cNvSpPr>
            <a:spLocks noGrp="1"/>
          </p:cNvSpPr>
          <p:nvPr>
            <p:ph type="title"/>
          </p:nvPr>
        </p:nvSpPr>
        <p:spPr/>
        <p:txBody>
          <a:bodyPr/>
          <a:lstStyle/>
          <a:p>
            <a:r>
              <a:rPr lang="nl-BE" dirty="0"/>
              <a:t>6.8 Nieuwe visie Burn-out (Desart et al., 2017)</a:t>
            </a:r>
          </a:p>
        </p:txBody>
      </p:sp>
      <p:sp>
        <p:nvSpPr>
          <p:cNvPr id="4" name="Tijdelijke aanduiding voor dianummer 3">
            <a:extLst>
              <a:ext uri="{FF2B5EF4-FFF2-40B4-BE49-F238E27FC236}">
                <a16:creationId xmlns:a16="http://schemas.microsoft.com/office/drawing/2014/main" id="{9CDB6D81-289D-472F-BC3D-B2CEDEF0B5AC}"/>
              </a:ext>
            </a:extLst>
          </p:cNvPr>
          <p:cNvSpPr>
            <a:spLocks noGrp="1"/>
          </p:cNvSpPr>
          <p:nvPr>
            <p:ph type="sldNum" sz="quarter" idx="11"/>
          </p:nvPr>
        </p:nvSpPr>
        <p:spPr/>
        <p:txBody>
          <a:bodyPr/>
          <a:lstStyle/>
          <a:p>
            <a:fld id="{3B80295F-48CD-49FC-897A-CCEC919B8070}" type="slidenum">
              <a:rPr lang="nl-BE" smtClean="0"/>
              <a:pPr/>
              <a:t>27</a:t>
            </a:fld>
            <a:endParaRPr lang="nl-BE" dirty="0"/>
          </a:p>
        </p:txBody>
      </p:sp>
      <p:sp>
        <p:nvSpPr>
          <p:cNvPr id="5" name="Tijdelijke aanduiding voor voettekst 4">
            <a:extLst>
              <a:ext uri="{FF2B5EF4-FFF2-40B4-BE49-F238E27FC236}">
                <a16:creationId xmlns:a16="http://schemas.microsoft.com/office/drawing/2014/main" id="{FFDB4CC6-7702-427D-BD93-842026602786}"/>
              </a:ext>
            </a:extLst>
          </p:cNvPr>
          <p:cNvSpPr>
            <a:spLocks noGrp="1"/>
          </p:cNvSpPr>
          <p:nvPr>
            <p:ph type="ftr" sz="quarter" idx="12"/>
          </p:nvPr>
        </p:nvSpPr>
        <p:spPr/>
        <p:txBody>
          <a:bodyPr/>
          <a:lstStyle/>
          <a:p>
            <a:r>
              <a:rPr lang="nl-BE"/>
              <a:t>Gedrag in organisaties. </a:t>
            </a:r>
            <a:endParaRPr lang="nl-BE" dirty="0"/>
          </a:p>
        </p:txBody>
      </p:sp>
      <p:grpSp>
        <p:nvGrpSpPr>
          <p:cNvPr id="6" name="Groeperen 17">
            <a:extLst>
              <a:ext uri="{FF2B5EF4-FFF2-40B4-BE49-F238E27FC236}">
                <a16:creationId xmlns:a16="http://schemas.microsoft.com/office/drawing/2014/main" id="{9FBCE121-7C2D-4CFC-B0ED-F1EBCF26D195}"/>
              </a:ext>
            </a:extLst>
          </p:cNvPr>
          <p:cNvGrpSpPr/>
          <p:nvPr/>
        </p:nvGrpSpPr>
        <p:grpSpPr>
          <a:xfrm>
            <a:off x="179512" y="2420888"/>
            <a:ext cx="8856983" cy="2992935"/>
            <a:chOff x="969819" y="1582341"/>
            <a:chExt cx="7966364" cy="3278295"/>
          </a:xfrm>
        </p:grpSpPr>
        <p:sp>
          <p:nvSpPr>
            <p:cNvPr id="7" name="Rechthoek 6">
              <a:extLst>
                <a:ext uri="{FF2B5EF4-FFF2-40B4-BE49-F238E27FC236}">
                  <a16:creationId xmlns:a16="http://schemas.microsoft.com/office/drawing/2014/main" id="{343DA240-F12B-4886-AC38-08628EB7AD54}"/>
                </a:ext>
              </a:extLst>
            </p:cNvPr>
            <p:cNvSpPr/>
            <p:nvPr/>
          </p:nvSpPr>
          <p:spPr>
            <a:xfrm>
              <a:off x="1084107" y="1582341"/>
              <a:ext cx="5963263" cy="403402"/>
            </a:xfrm>
            <a:prstGeom prst="rect">
              <a:avLst/>
            </a:prstGeom>
          </p:spPr>
          <p:txBody>
            <a:bodyPr wrap="square">
              <a:spAutoFit/>
            </a:bodyPr>
            <a:lstStyle>
              <a:defPPr>
                <a:defRPr lang="en-GB"/>
              </a:defPPr>
              <a:lvl1pPr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1pPr>
              <a:lvl2pPr marL="389626"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2pPr>
              <a:lvl3pPr marL="779252"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3pPr>
              <a:lvl4pPr marL="1168878"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4pPr>
              <a:lvl5pPr marL="1558503"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5pPr>
              <a:lvl6pPr marL="1948129" algn="l" defTabSz="389626" rtl="0" eaLnBrk="1" latinLnBrk="0" hangingPunct="1">
                <a:defRPr sz="1700" kern="1200">
                  <a:solidFill>
                    <a:schemeClr val="tx2"/>
                  </a:solidFill>
                  <a:latin typeface="Lucida Sans" charset="0"/>
                  <a:ea typeface="ＭＳ Ｐゴシック" charset="0"/>
                  <a:cs typeface="ＭＳ Ｐゴシック" charset="0"/>
                </a:defRPr>
              </a:lvl6pPr>
              <a:lvl7pPr marL="2337755" algn="l" defTabSz="389626" rtl="0" eaLnBrk="1" latinLnBrk="0" hangingPunct="1">
                <a:defRPr sz="1700" kern="1200">
                  <a:solidFill>
                    <a:schemeClr val="tx2"/>
                  </a:solidFill>
                  <a:latin typeface="Lucida Sans" charset="0"/>
                  <a:ea typeface="ＭＳ Ｐゴシック" charset="0"/>
                  <a:cs typeface="ＭＳ Ｐゴシック" charset="0"/>
                </a:defRPr>
              </a:lvl7pPr>
              <a:lvl8pPr marL="2727381" algn="l" defTabSz="389626" rtl="0" eaLnBrk="1" latinLnBrk="0" hangingPunct="1">
                <a:defRPr sz="1700" kern="1200">
                  <a:solidFill>
                    <a:schemeClr val="tx2"/>
                  </a:solidFill>
                  <a:latin typeface="Lucida Sans" charset="0"/>
                  <a:ea typeface="ＭＳ Ｐゴシック" charset="0"/>
                  <a:cs typeface="ＭＳ Ｐゴシック" charset="0"/>
                </a:defRPr>
              </a:lvl8pPr>
              <a:lvl9pPr marL="3117007" algn="l" defTabSz="389626" rtl="0" eaLnBrk="1" latinLnBrk="0" hangingPunct="1">
                <a:defRPr sz="1700" kern="1200">
                  <a:solidFill>
                    <a:schemeClr val="tx2"/>
                  </a:solidFill>
                  <a:latin typeface="Lucida Sans" charset="0"/>
                  <a:ea typeface="ＭＳ Ｐゴシック" charset="0"/>
                  <a:cs typeface="ＭＳ Ｐゴシック" charset="0"/>
                </a:defRPr>
              </a:lvl9pPr>
            </a:lstStyle>
            <a:p>
              <a:pPr marL="257175" indent="-257175">
                <a:buFont typeface="+mj-lt"/>
                <a:buAutoNum type="arabicPeriod"/>
              </a:pPr>
              <a:endParaRPr lang="nl-NL" sz="1275" dirty="0">
                <a:latin typeface="Bahnschrift Light" panose="020B0502040204020203" pitchFamily="34" charset="0"/>
              </a:endParaRPr>
            </a:p>
          </p:txBody>
        </p:sp>
        <p:sp>
          <p:nvSpPr>
            <p:cNvPr id="8" name="Rechthoek 7">
              <a:extLst>
                <a:ext uri="{FF2B5EF4-FFF2-40B4-BE49-F238E27FC236}">
                  <a16:creationId xmlns:a16="http://schemas.microsoft.com/office/drawing/2014/main" id="{6759B3E0-E07B-4EC5-B436-9FA7C626692E}"/>
                </a:ext>
              </a:extLst>
            </p:cNvPr>
            <p:cNvSpPr/>
            <p:nvPr/>
          </p:nvSpPr>
          <p:spPr>
            <a:xfrm>
              <a:off x="969819" y="1824182"/>
              <a:ext cx="7966364" cy="3036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endParaRPr lang="nl-NL" sz="1275" dirty="0">
                <a:latin typeface="Bahnschrift Light" panose="020B0502040204020203" pitchFamily="34" charset="0"/>
              </a:endParaRPr>
            </a:p>
          </p:txBody>
        </p:sp>
        <p:sp>
          <p:nvSpPr>
            <p:cNvPr id="9" name="Rechthoek 8">
              <a:extLst>
                <a:ext uri="{FF2B5EF4-FFF2-40B4-BE49-F238E27FC236}">
                  <a16:creationId xmlns:a16="http://schemas.microsoft.com/office/drawing/2014/main" id="{A1165FB8-7823-4929-A07C-3A2CC31A2A4F}"/>
                </a:ext>
              </a:extLst>
            </p:cNvPr>
            <p:cNvSpPr/>
            <p:nvPr/>
          </p:nvSpPr>
          <p:spPr>
            <a:xfrm>
              <a:off x="1122220" y="2355273"/>
              <a:ext cx="4996872" cy="2355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endParaRPr lang="nl-NL" sz="1275" dirty="0">
                <a:latin typeface="Bahnschrift Light" panose="020B0502040204020203" pitchFamily="34" charset="0"/>
              </a:endParaRPr>
            </a:p>
          </p:txBody>
        </p:sp>
        <p:sp>
          <p:nvSpPr>
            <p:cNvPr id="10" name="Rechthoek 9">
              <a:extLst>
                <a:ext uri="{FF2B5EF4-FFF2-40B4-BE49-F238E27FC236}">
                  <a16:creationId xmlns:a16="http://schemas.microsoft.com/office/drawing/2014/main" id="{0B342199-A5D4-4A8C-AA35-46EBBE7EC000}"/>
                </a:ext>
              </a:extLst>
            </p:cNvPr>
            <p:cNvSpPr/>
            <p:nvPr/>
          </p:nvSpPr>
          <p:spPr>
            <a:xfrm>
              <a:off x="6601945" y="2878485"/>
              <a:ext cx="1993915" cy="16842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lnSpc>
                  <a:spcPct val="200000"/>
                </a:lnSpc>
              </a:pPr>
              <a:r>
                <a:rPr lang="nl-NL" sz="1200" dirty="0">
                  <a:latin typeface="Bahnschrift Light" panose="020B0502040204020203" pitchFamily="34" charset="0"/>
                </a:rPr>
                <a:t>Depressieve stemming</a:t>
              </a:r>
            </a:p>
            <a:p>
              <a:pPr algn="ctr">
                <a:lnSpc>
                  <a:spcPct val="200000"/>
                </a:lnSpc>
              </a:pPr>
              <a:r>
                <a:rPr lang="nl-NL" sz="1200" dirty="0">
                  <a:latin typeface="Bahnschrift Light" panose="020B0502040204020203" pitchFamily="34" charset="0"/>
                </a:rPr>
                <a:t>Spanningsklachten</a:t>
              </a:r>
            </a:p>
            <a:p>
              <a:pPr algn="ctr">
                <a:lnSpc>
                  <a:spcPct val="200000"/>
                </a:lnSpc>
              </a:pPr>
              <a:r>
                <a:rPr lang="nl-NL" sz="1200" dirty="0">
                  <a:latin typeface="Bahnschrift Light" panose="020B0502040204020203" pitchFamily="34" charset="0"/>
                </a:rPr>
                <a:t>Psychosomatische klachten</a:t>
              </a:r>
            </a:p>
          </p:txBody>
        </p:sp>
        <p:sp>
          <p:nvSpPr>
            <p:cNvPr id="11" name="Rechthoek 10">
              <a:extLst>
                <a:ext uri="{FF2B5EF4-FFF2-40B4-BE49-F238E27FC236}">
                  <a16:creationId xmlns:a16="http://schemas.microsoft.com/office/drawing/2014/main" id="{66921184-58B0-4C76-99BD-B9BF209B15EA}"/>
                </a:ext>
              </a:extLst>
            </p:cNvPr>
            <p:cNvSpPr/>
            <p:nvPr/>
          </p:nvSpPr>
          <p:spPr>
            <a:xfrm>
              <a:off x="1279954" y="2793999"/>
              <a:ext cx="2139918" cy="17687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lnSpc>
                  <a:spcPct val="200000"/>
                </a:lnSpc>
              </a:pPr>
              <a:r>
                <a:rPr lang="nl-NL" sz="1200" dirty="0">
                  <a:latin typeface="Bahnschrift Light" panose="020B0502040204020203" pitchFamily="34" charset="0"/>
                </a:rPr>
                <a:t>Uitputting</a:t>
              </a:r>
            </a:p>
            <a:p>
              <a:pPr algn="ctr">
                <a:lnSpc>
                  <a:spcPct val="200000"/>
                </a:lnSpc>
              </a:pPr>
              <a:r>
                <a:rPr lang="nl-NL" sz="1200" dirty="0">
                  <a:latin typeface="Bahnschrift Light" panose="020B0502040204020203" pitchFamily="34" charset="0"/>
                </a:rPr>
                <a:t>Cognitieve ontregeling</a:t>
              </a:r>
            </a:p>
            <a:p>
              <a:pPr algn="ctr">
                <a:lnSpc>
                  <a:spcPct val="200000"/>
                </a:lnSpc>
              </a:pPr>
              <a:r>
                <a:rPr lang="nl-NL" sz="1200" dirty="0">
                  <a:latin typeface="Bahnschrift Light" panose="020B0502040204020203" pitchFamily="34" charset="0"/>
                </a:rPr>
                <a:t>Emotionele ontregeling</a:t>
              </a:r>
            </a:p>
          </p:txBody>
        </p:sp>
        <p:sp>
          <p:nvSpPr>
            <p:cNvPr id="12" name="Rechthoek 11">
              <a:extLst>
                <a:ext uri="{FF2B5EF4-FFF2-40B4-BE49-F238E27FC236}">
                  <a16:creationId xmlns:a16="http://schemas.microsoft.com/office/drawing/2014/main" id="{94F1F0BC-9955-46C2-887B-17A0355AC116}"/>
                </a:ext>
              </a:extLst>
            </p:cNvPr>
            <p:cNvSpPr/>
            <p:nvPr/>
          </p:nvSpPr>
          <p:spPr>
            <a:xfrm>
              <a:off x="3821546" y="2934854"/>
              <a:ext cx="2154441" cy="7596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r>
                <a:rPr lang="nl-NL" sz="1200" dirty="0">
                  <a:latin typeface="Bahnschrift Light" panose="020B0502040204020203" pitchFamily="34" charset="0"/>
                </a:rPr>
                <a:t>Mentale distantie</a:t>
              </a:r>
            </a:p>
          </p:txBody>
        </p:sp>
        <p:sp>
          <p:nvSpPr>
            <p:cNvPr id="13" name="Pijl links 3">
              <a:extLst>
                <a:ext uri="{FF2B5EF4-FFF2-40B4-BE49-F238E27FC236}">
                  <a16:creationId xmlns:a16="http://schemas.microsoft.com/office/drawing/2014/main" id="{FB6A1FC7-40B1-4AA4-A5FD-FE8234C47143}"/>
                </a:ext>
              </a:extLst>
            </p:cNvPr>
            <p:cNvSpPr/>
            <p:nvPr/>
          </p:nvSpPr>
          <p:spPr>
            <a:xfrm>
              <a:off x="3486727" y="3244273"/>
              <a:ext cx="288638" cy="36945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endParaRPr lang="nl-NL" sz="1275" dirty="0">
                <a:latin typeface="Bahnschrift Light" panose="020B0502040204020203" pitchFamily="34" charset="0"/>
              </a:endParaRPr>
            </a:p>
          </p:txBody>
        </p:sp>
        <p:sp>
          <p:nvSpPr>
            <p:cNvPr id="14" name="Gebogen pijl omhoog 13">
              <a:extLst>
                <a:ext uri="{FF2B5EF4-FFF2-40B4-BE49-F238E27FC236}">
                  <a16:creationId xmlns:a16="http://schemas.microsoft.com/office/drawing/2014/main" id="{E1CC9DE9-E031-4C24-B623-D5ED78991441}"/>
                </a:ext>
              </a:extLst>
            </p:cNvPr>
            <p:cNvSpPr/>
            <p:nvPr/>
          </p:nvSpPr>
          <p:spPr>
            <a:xfrm rot="16200000" flipH="1">
              <a:off x="3893589" y="3420226"/>
              <a:ext cx="606368" cy="1420091"/>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endParaRPr lang="nl-NL" sz="1275" dirty="0">
                <a:latin typeface="Bahnschrift Light" panose="020B0502040204020203" pitchFamily="34" charset="0"/>
              </a:endParaRPr>
            </a:p>
          </p:txBody>
        </p:sp>
        <p:sp>
          <p:nvSpPr>
            <p:cNvPr id="15" name="Pijl links 14">
              <a:extLst>
                <a:ext uri="{FF2B5EF4-FFF2-40B4-BE49-F238E27FC236}">
                  <a16:creationId xmlns:a16="http://schemas.microsoft.com/office/drawing/2014/main" id="{BE8978FC-1544-4634-A2C2-B6128D83C325}"/>
                </a:ext>
              </a:extLst>
            </p:cNvPr>
            <p:cNvSpPr/>
            <p:nvPr/>
          </p:nvSpPr>
          <p:spPr>
            <a:xfrm>
              <a:off x="6176821" y="3244273"/>
              <a:ext cx="288638" cy="36945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700" kern="1200">
                  <a:solidFill>
                    <a:schemeClr val="lt1"/>
                  </a:solidFill>
                  <a:latin typeface="+mn-lt"/>
                  <a:ea typeface="+mn-ea"/>
                  <a:cs typeface="+mn-cs"/>
                </a:defRPr>
              </a:lvl1pPr>
              <a:lvl2pPr marL="389626" algn="l" rtl="0" eaLnBrk="0" fontAlgn="base" hangingPunct="0">
                <a:spcBef>
                  <a:spcPct val="0"/>
                </a:spcBef>
                <a:spcAft>
                  <a:spcPct val="0"/>
                </a:spcAft>
                <a:defRPr sz="1700" kern="1200">
                  <a:solidFill>
                    <a:schemeClr val="lt1"/>
                  </a:solidFill>
                  <a:latin typeface="+mn-lt"/>
                  <a:ea typeface="+mn-ea"/>
                  <a:cs typeface="+mn-cs"/>
                </a:defRPr>
              </a:lvl2pPr>
              <a:lvl3pPr marL="779252" algn="l" rtl="0" eaLnBrk="0" fontAlgn="base" hangingPunct="0">
                <a:spcBef>
                  <a:spcPct val="0"/>
                </a:spcBef>
                <a:spcAft>
                  <a:spcPct val="0"/>
                </a:spcAft>
                <a:defRPr sz="1700" kern="1200">
                  <a:solidFill>
                    <a:schemeClr val="lt1"/>
                  </a:solidFill>
                  <a:latin typeface="+mn-lt"/>
                  <a:ea typeface="+mn-ea"/>
                  <a:cs typeface="+mn-cs"/>
                </a:defRPr>
              </a:lvl3pPr>
              <a:lvl4pPr marL="1168878" algn="l" rtl="0" eaLnBrk="0" fontAlgn="base" hangingPunct="0">
                <a:spcBef>
                  <a:spcPct val="0"/>
                </a:spcBef>
                <a:spcAft>
                  <a:spcPct val="0"/>
                </a:spcAft>
                <a:defRPr sz="1700" kern="1200">
                  <a:solidFill>
                    <a:schemeClr val="lt1"/>
                  </a:solidFill>
                  <a:latin typeface="+mn-lt"/>
                  <a:ea typeface="+mn-ea"/>
                  <a:cs typeface="+mn-cs"/>
                </a:defRPr>
              </a:lvl4pPr>
              <a:lvl5pPr marL="1558503" algn="l" rtl="0" eaLnBrk="0" fontAlgn="base" hangingPunct="0">
                <a:spcBef>
                  <a:spcPct val="0"/>
                </a:spcBef>
                <a:spcAft>
                  <a:spcPct val="0"/>
                </a:spcAft>
                <a:defRPr sz="1700" kern="1200">
                  <a:solidFill>
                    <a:schemeClr val="lt1"/>
                  </a:solidFill>
                  <a:latin typeface="+mn-lt"/>
                  <a:ea typeface="+mn-ea"/>
                  <a:cs typeface="+mn-cs"/>
                </a:defRPr>
              </a:lvl5pPr>
              <a:lvl6pPr marL="1948129" algn="l" defTabSz="389626" rtl="0" eaLnBrk="1" latinLnBrk="0" hangingPunct="1">
                <a:defRPr sz="1700" kern="1200">
                  <a:solidFill>
                    <a:schemeClr val="lt1"/>
                  </a:solidFill>
                  <a:latin typeface="+mn-lt"/>
                  <a:ea typeface="+mn-ea"/>
                  <a:cs typeface="+mn-cs"/>
                </a:defRPr>
              </a:lvl6pPr>
              <a:lvl7pPr marL="2337755" algn="l" defTabSz="389626" rtl="0" eaLnBrk="1" latinLnBrk="0" hangingPunct="1">
                <a:defRPr sz="1700" kern="1200">
                  <a:solidFill>
                    <a:schemeClr val="lt1"/>
                  </a:solidFill>
                  <a:latin typeface="+mn-lt"/>
                  <a:ea typeface="+mn-ea"/>
                  <a:cs typeface="+mn-cs"/>
                </a:defRPr>
              </a:lvl7pPr>
              <a:lvl8pPr marL="2727381" algn="l" defTabSz="389626" rtl="0" eaLnBrk="1" latinLnBrk="0" hangingPunct="1">
                <a:defRPr sz="1700" kern="1200">
                  <a:solidFill>
                    <a:schemeClr val="lt1"/>
                  </a:solidFill>
                  <a:latin typeface="+mn-lt"/>
                  <a:ea typeface="+mn-ea"/>
                  <a:cs typeface="+mn-cs"/>
                </a:defRPr>
              </a:lvl8pPr>
              <a:lvl9pPr marL="3117007" algn="l" defTabSz="389626" rtl="0" eaLnBrk="1" latinLnBrk="0" hangingPunct="1">
                <a:defRPr sz="1700" kern="1200">
                  <a:solidFill>
                    <a:schemeClr val="lt1"/>
                  </a:solidFill>
                  <a:latin typeface="+mn-lt"/>
                  <a:ea typeface="+mn-ea"/>
                  <a:cs typeface="+mn-cs"/>
                </a:defRPr>
              </a:lvl9pPr>
            </a:lstStyle>
            <a:p>
              <a:pPr algn="ctr"/>
              <a:endParaRPr lang="nl-NL" sz="1275" dirty="0">
                <a:latin typeface="Bahnschrift Light" panose="020B0502040204020203" pitchFamily="34" charset="0"/>
              </a:endParaRPr>
            </a:p>
          </p:txBody>
        </p:sp>
        <p:sp>
          <p:nvSpPr>
            <p:cNvPr id="16" name="Tekstvak 32">
              <a:extLst>
                <a:ext uri="{FF2B5EF4-FFF2-40B4-BE49-F238E27FC236}">
                  <a16:creationId xmlns:a16="http://schemas.microsoft.com/office/drawing/2014/main" id="{3709B48C-D8CF-4E5A-98B6-B9AF047401C2}"/>
                </a:ext>
              </a:extLst>
            </p:cNvPr>
            <p:cNvSpPr txBox="1"/>
            <p:nvPr/>
          </p:nvSpPr>
          <p:spPr>
            <a:xfrm>
              <a:off x="4388783" y="1899549"/>
              <a:ext cx="1035068" cy="403402"/>
            </a:xfrm>
            <a:prstGeom prst="rect">
              <a:avLst/>
            </a:prstGeom>
            <a:noFill/>
          </p:spPr>
          <p:txBody>
            <a:bodyPr wrap="none" rtlCol="0">
              <a:spAutoFit/>
            </a:bodyPr>
            <a:lstStyle>
              <a:defPPr>
                <a:defRPr lang="en-GB"/>
              </a:defPPr>
              <a:lvl1pPr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1pPr>
              <a:lvl2pPr marL="389626"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2pPr>
              <a:lvl3pPr marL="779252"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3pPr>
              <a:lvl4pPr marL="1168878"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4pPr>
              <a:lvl5pPr marL="1558503"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5pPr>
              <a:lvl6pPr marL="1948129" algn="l" defTabSz="389626" rtl="0" eaLnBrk="1" latinLnBrk="0" hangingPunct="1">
                <a:defRPr sz="1700" kern="1200">
                  <a:solidFill>
                    <a:schemeClr val="tx2"/>
                  </a:solidFill>
                  <a:latin typeface="Lucida Sans" charset="0"/>
                  <a:ea typeface="ＭＳ Ｐゴシック" charset="0"/>
                  <a:cs typeface="ＭＳ Ｐゴシック" charset="0"/>
                </a:defRPr>
              </a:lvl6pPr>
              <a:lvl7pPr marL="2337755" algn="l" defTabSz="389626" rtl="0" eaLnBrk="1" latinLnBrk="0" hangingPunct="1">
                <a:defRPr sz="1700" kern="1200">
                  <a:solidFill>
                    <a:schemeClr val="tx2"/>
                  </a:solidFill>
                  <a:latin typeface="Lucida Sans" charset="0"/>
                  <a:ea typeface="ＭＳ Ｐゴシック" charset="0"/>
                  <a:cs typeface="ＭＳ Ｐゴシック" charset="0"/>
                </a:defRPr>
              </a:lvl7pPr>
              <a:lvl8pPr marL="2727381" algn="l" defTabSz="389626" rtl="0" eaLnBrk="1" latinLnBrk="0" hangingPunct="1">
                <a:defRPr sz="1700" kern="1200">
                  <a:solidFill>
                    <a:schemeClr val="tx2"/>
                  </a:solidFill>
                  <a:latin typeface="Lucida Sans" charset="0"/>
                  <a:ea typeface="ＭＳ Ｐゴシック" charset="0"/>
                  <a:cs typeface="ＭＳ Ｐゴシック" charset="0"/>
                </a:defRPr>
              </a:lvl8pPr>
              <a:lvl9pPr marL="3117007" algn="l" defTabSz="389626" rtl="0" eaLnBrk="1" latinLnBrk="0" hangingPunct="1">
                <a:defRPr sz="1700" kern="1200">
                  <a:solidFill>
                    <a:schemeClr val="tx2"/>
                  </a:solidFill>
                  <a:latin typeface="Lucida Sans" charset="0"/>
                  <a:ea typeface="ＭＳ Ｐゴシック" charset="0"/>
                  <a:cs typeface="ＭＳ Ｐゴシック" charset="0"/>
                </a:defRPr>
              </a:lvl9pPr>
            </a:lstStyle>
            <a:p>
              <a:r>
                <a:rPr lang="nl-NL" sz="1275" dirty="0">
                  <a:latin typeface="+mj-lt"/>
                </a:rPr>
                <a:t>BURN-OUT</a:t>
              </a:r>
            </a:p>
          </p:txBody>
        </p:sp>
        <p:sp>
          <p:nvSpPr>
            <p:cNvPr id="17" name="Tekstvak 33">
              <a:extLst>
                <a:ext uri="{FF2B5EF4-FFF2-40B4-BE49-F238E27FC236}">
                  <a16:creationId xmlns:a16="http://schemas.microsoft.com/office/drawing/2014/main" id="{2918B974-E85E-489A-9F7F-997B92A0C41B}"/>
                </a:ext>
              </a:extLst>
            </p:cNvPr>
            <p:cNvSpPr txBox="1"/>
            <p:nvPr/>
          </p:nvSpPr>
          <p:spPr>
            <a:xfrm>
              <a:off x="2827679" y="2387721"/>
              <a:ext cx="1269470" cy="387265"/>
            </a:xfrm>
            <a:prstGeom prst="rect">
              <a:avLst/>
            </a:prstGeom>
            <a:noFill/>
          </p:spPr>
          <p:txBody>
            <a:bodyPr wrap="none" rtlCol="0">
              <a:spAutoFit/>
            </a:bodyPr>
            <a:lstStyle>
              <a:defPPr>
                <a:defRPr lang="en-GB"/>
              </a:defPPr>
              <a:lvl1pPr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1pPr>
              <a:lvl2pPr marL="389626"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2pPr>
              <a:lvl3pPr marL="779252"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3pPr>
              <a:lvl4pPr marL="1168878"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4pPr>
              <a:lvl5pPr marL="1558503" algn="l" rtl="0" eaLnBrk="0" fontAlgn="base" hangingPunct="0">
                <a:spcBef>
                  <a:spcPct val="0"/>
                </a:spcBef>
                <a:spcAft>
                  <a:spcPct val="0"/>
                </a:spcAft>
                <a:defRPr sz="1700" kern="1200">
                  <a:solidFill>
                    <a:schemeClr val="tx2"/>
                  </a:solidFill>
                  <a:latin typeface="Lucida Sans" charset="0"/>
                  <a:ea typeface="ＭＳ Ｐゴシック" charset="0"/>
                  <a:cs typeface="ＭＳ Ｐゴシック" charset="0"/>
                </a:defRPr>
              </a:lvl5pPr>
              <a:lvl6pPr marL="1948129" algn="l" defTabSz="389626" rtl="0" eaLnBrk="1" latinLnBrk="0" hangingPunct="1">
                <a:defRPr sz="1700" kern="1200">
                  <a:solidFill>
                    <a:schemeClr val="tx2"/>
                  </a:solidFill>
                  <a:latin typeface="Lucida Sans" charset="0"/>
                  <a:ea typeface="ＭＳ Ｐゴシック" charset="0"/>
                  <a:cs typeface="ＭＳ Ｐゴシック" charset="0"/>
                </a:defRPr>
              </a:lvl6pPr>
              <a:lvl7pPr marL="2337755" algn="l" defTabSz="389626" rtl="0" eaLnBrk="1" latinLnBrk="0" hangingPunct="1">
                <a:defRPr sz="1700" kern="1200">
                  <a:solidFill>
                    <a:schemeClr val="tx2"/>
                  </a:solidFill>
                  <a:latin typeface="Lucida Sans" charset="0"/>
                  <a:ea typeface="ＭＳ Ｐゴシック" charset="0"/>
                  <a:cs typeface="ＭＳ Ｐゴシック" charset="0"/>
                </a:defRPr>
              </a:lvl7pPr>
              <a:lvl8pPr marL="2727381" algn="l" defTabSz="389626" rtl="0" eaLnBrk="1" latinLnBrk="0" hangingPunct="1">
                <a:defRPr sz="1700" kern="1200">
                  <a:solidFill>
                    <a:schemeClr val="tx2"/>
                  </a:solidFill>
                  <a:latin typeface="Lucida Sans" charset="0"/>
                  <a:ea typeface="ＭＳ Ｐゴシック" charset="0"/>
                  <a:cs typeface="ＭＳ Ｐゴシック" charset="0"/>
                </a:defRPr>
              </a:lvl8pPr>
              <a:lvl9pPr marL="3117007" algn="l" defTabSz="389626" rtl="0" eaLnBrk="1" latinLnBrk="0" hangingPunct="1">
                <a:defRPr sz="1700" kern="1200">
                  <a:solidFill>
                    <a:schemeClr val="tx2"/>
                  </a:solidFill>
                  <a:latin typeface="Lucida Sans" charset="0"/>
                  <a:ea typeface="ＭＳ Ｐゴシック" charset="0"/>
                  <a:cs typeface="ＭＳ Ｐゴシック" charset="0"/>
                </a:defRPr>
              </a:lvl9pPr>
            </a:lstStyle>
            <a:p>
              <a:r>
                <a:rPr lang="nl-NL" sz="1200" i="1" dirty="0">
                  <a:latin typeface="Bahnschrift Light" panose="020B0502040204020203" pitchFamily="34" charset="0"/>
                </a:rPr>
                <a:t>Kernsymptomen</a:t>
              </a:r>
            </a:p>
          </p:txBody>
        </p:sp>
      </p:grpSp>
      <p:sp>
        <p:nvSpPr>
          <p:cNvPr id="18" name="Tijdelijke aanduiding voor inhoud 6">
            <a:extLst>
              <a:ext uri="{FF2B5EF4-FFF2-40B4-BE49-F238E27FC236}">
                <a16:creationId xmlns:a16="http://schemas.microsoft.com/office/drawing/2014/main" id="{7441CF44-A925-4775-BE05-567E36EF8DD1}"/>
              </a:ext>
            </a:extLst>
          </p:cNvPr>
          <p:cNvSpPr>
            <a:spLocks noGrp="1"/>
          </p:cNvSpPr>
          <p:nvPr>
            <p:ph idx="1"/>
          </p:nvPr>
        </p:nvSpPr>
        <p:spPr>
          <a:xfrm>
            <a:off x="360000" y="1569522"/>
            <a:ext cx="9144000" cy="4428000"/>
          </a:xfrm>
          <a:prstGeom prst="rect">
            <a:avLst/>
          </a:prstGeom>
        </p:spPr>
        <p:txBody>
          <a:bodyPr vert="horz" lIns="77925" tIns="38963" rIns="77925" bIns="38963" rtlCol="0">
            <a:normAutofit/>
          </a:bodyPr>
          <a:lstStyle>
            <a:lvl1pPr marL="155580" indent="-155580" algn="l" defTabSz="389626" rtl="0" eaLnBrk="1" latinLnBrk="0" hangingPunct="1">
              <a:spcBef>
                <a:spcPts val="511"/>
              </a:spcBef>
              <a:buClr>
                <a:schemeClr val="accent1"/>
              </a:buClr>
              <a:buSzPct val="80000"/>
              <a:buFont typeface="Symbol" pitchFamily="18" charset="2"/>
              <a:buChar char="·"/>
              <a:defRPr sz="1500" kern="1200">
                <a:solidFill>
                  <a:schemeClr val="tx1"/>
                </a:solidFill>
                <a:latin typeface="+mn-lt"/>
                <a:ea typeface="+mn-ea"/>
                <a:cs typeface="+mn-cs"/>
              </a:defRPr>
            </a:lvl1pPr>
            <a:lvl2pPr marL="381509" indent="-156933"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2pPr>
            <a:lvl3pPr marL="614202" indent="-155580"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500" kern="1200">
                <a:solidFill>
                  <a:schemeClr val="tx2"/>
                </a:solidFill>
                <a:latin typeface="+mn-lt"/>
                <a:ea typeface="+mn-ea"/>
                <a:cs typeface="+mn-cs"/>
              </a:defRPr>
            </a:lvl4pPr>
            <a:lvl5pPr marL="1753316" indent="-194813" algn="l" defTabSz="389626" rtl="0" eaLnBrk="1" latinLnBrk="0" hangingPunct="1">
              <a:spcBef>
                <a:spcPct val="20000"/>
              </a:spcBef>
              <a:buFont typeface="Arial"/>
              <a:buChar char="»"/>
              <a:defRPr sz="1500" kern="1200">
                <a:solidFill>
                  <a:schemeClr val="tx2"/>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nl-BE" b="1" dirty="0">
                <a:solidFill>
                  <a:schemeClr val="accent5"/>
                </a:solidFill>
              </a:rPr>
              <a:t>			</a:t>
            </a:r>
            <a:r>
              <a:rPr lang="nl-BE" sz="3010" b="1" dirty="0">
                <a:solidFill>
                  <a:schemeClr val="accent5"/>
                </a:solidFill>
              </a:rPr>
              <a:t>	</a:t>
            </a:r>
            <a:r>
              <a:rPr lang="nl-BE" sz="2530" b="1" dirty="0">
                <a:solidFill>
                  <a:schemeClr val="accent5"/>
                </a:solidFill>
              </a:rPr>
              <a:t>De nieuwe definitie omvat …</a:t>
            </a:r>
          </a:p>
          <a:p>
            <a:pPr marL="0" indent="0">
              <a:buNone/>
            </a:pPr>
            <a:r>
              <a:rPr lang="nl-BE" sz="2530" b="1" u="sng" dirty="0"/>
              <a:t>4 kernsymptomen </a:t>
            </a:r>
            <a:r>
              <a:rPr lang="nl-BE" sz="2530" dirty="0"/>
              <a:t>en </a:t>
            </a:r>
            <a:r>
              <a:rPr lang="nl-BE" sz="2530" b="1" u="sng" dirty="0"/>
              <a:t>3 bijkomende symptomen</a:t>
            </a:r>
          </a:p>
          <a:p>
            <a:pPr marL="0" indent="0">
              <a:buNone/>
            </a:pPr>
            <a:endParaRPr lang="nl-NL" dirty="0"/>
          </a:p>
        </p:txBody>
      </p:sp>
    </p:spTree>
    <p:extLst>
      <p:ext uri="{BB962C8B-B14F-4D97-AF65-F5344CB8AC3E}">
        <p14:creationId xmlns:p14="http://schemas.microsoft.com/office/powerpoint/2010/main" val="60914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889EEC8-ED35-4DB0-8E90-F6D5F7E0FDD3}"/>
              </a:ext>
            </a:extLst>
          </p:cNvPr>
          <p:cNvSpPr>
            <a:spLocks noGrp="1"/>
          </p:cNvSpPr>
          <p:nvPr>
            <p:ph type="title"/>
          </p:nvPr>
        </p:nvSpPr>
        <p:spPr/>
        <p:txBody>
          <a:bodyPr/>
          <a:lstStyle/>
          <a:p>
            <a:r>
              <a:rPr lang="nl-BE" dirty="0"/>
              <a:t>6.8 NIEUWE DEFINITIE BURN-OUT</a:t>
            </a:r>
          </a:p>
        </p:txBody>
      </p:sp>
      <p:sp>
        <p:nvSpPr>
          <p:cNvPr id="4" name="Tijdelijke aanduiding voor dianummer 3">
            <a:extLst>
              <a:ext uri="{FF2B5EF4-FFF2-40B4-BE49-F238E27FC236}">
                <a16:creationId xmlns:a16="http://schemas.microsoft.com/office/drawing/2014/main" id="{DD451514-7001-42F5-B701-BD6C617C369C}"/>
              </a:ext>
            </a:extLst>
          </p:cNvPr>
          <p:cNvSpPr>
            <a:spLocks noGrp="1"/>
          </p:cNvSpPr>
          <p:nvPr>
            <p:ph type="sldNum" sz="quarter" idx="11"/>
          </p:nvPr>
        </p:nvSpPr>
        <p:spPr/>
        <p:txBody>
          <a:bodyPr/>
          <a:lstStyle/>
          <a:p>
            <a:fld id="{3B80295F-48CD-49FC-897A-CCEC919B8070}" type="slidenum">
              <a:rPr lang="nl-BE" smtClean="0"/>
              <a:pPr/>
              <a:t>28</a:t>
            </a:fld>
            <a:endParaRPr lang="nl-BE" dirty="0"/>
          </a:p>
        </p:txBody>
      </p:sp>
      <p:sp>
        <p:nvSpPr>
          <p:cNvPr id="5" name="Tijdelijke aanduiding voor voettekst 4">
            <a:extLst>
              <a:ext uri="{FF2B5EF4-FFF2-40B4-BE49-F238E27FC236}">
                <a16:creationId xmlns:a16="http://schemas.microsoft.com/office/drawing/2014/main" id="{B7698A62-08C2-40A2-8B3F-1186164D2CCE}"/>
              </a:ext>
            </a:extLst>
          </p:cNvPr>
          <p:cNvSpPr>
            <a:spLocks noGrp="1"/>
          </p:cNvSpPr>
          <p:nvPr>
            <p:ph type="ftr" sz="quarter" idx="12"/>
          </p:nvPr>
        </p:nvSpPr>
        <p:spPr/>
        <p:txBody>
          <a:bodyPr/>
          <a:lstStyle/>
          <a:p>
            <a:r>
              <a:rPr lang="nl-BE"/>
              <a:t>Gedrag in organisaties. </a:t>
            </a:r>
            <a:endParaRPr lang="nl-BE" dirty="0"/>
          </a:p>
        </p:txBody>
      </p:sp>
      <p:sp>
        <p:nvSpPr>
          <p:cNvPr id="6" name="Tijdelijke aanduiding voor inhoud 2">
            <a:extLst>
              <a:ext uri="{FF2B5EF4-FFF2-40B4-BE49-F238E27FC236}">
                <a16:creationId xmlns:a16="http://schemas.microsoft.com/office/drawing/2014/main" id="{E89BA13C-BBB6-414B-8E5D-69D77A75EDE7}"/>
              </a:ext>
            </a:extLst>
          </p:cNvPr>
          <p:cNvSpPr>
            <a:spLocks noGrp="1"/>
          </p:cNvSpPr>
          <p:nvPr>
            <p:ph idx="1"/>
          </p:nvPr>
        </p:nvSpPr>
        <p:spPr>
          <a:prstGeom prst="rect">
            <a:avLst/>
          </a:prstGeom>
        </p:spPr>
        <p:txBody>
          <a:bodyPr vert="horz" lIns="77925" tIns="38963" rIns="77925" bIns="38963" rtlCol="0">
            <a:normAutofit fontScale="70000" lnSpcReduction="20000"/>
          </a:bodyPr>
          <a:lstStyle>
            <a:lvl1pPr marL="155580" indent="-155580" algn="l" defTabSz="389626" rtl="0" eaLnBrk="1" latinLnBrk="0" hangingPunct="1">
              <a:spcBef>
                <a:spcPts val="511"/>
              </a:spcBef>
              <a:buClr>
                <a:schemeClr val="accent1"/>
              </a:buClr>
              <a:buSzPct val="80000"/>
              <a:buFont typeface="Symbol" pitchFamily="18" charset="2"/>
              <a:buChar char="·"/>
              <a:defRPr sz="1500" kern="1200">
                <a:solidFill>
                  <a:schemeClr val="tx1"/>
                </a:solidFill>
                <a:latin typeface="+mn-lt"/>
                <a:ea typeface="+mn-ea"/>
                <a:cs typeface="+mn-cs"/>
              </a:defRPr>
            </a:lvl1pPr>
            <a:lvl2pPr marL="381509" indent="-156933"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2pPr>
            <a:lvl3pPr marL="614202" indent="-155580"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500" kern="1200">
                <a:solidFill>
                  <a:schemeClr val="tx2"/>
                </a:solidFill>
                <a:latin typeface="+mn-lt"/>
                <a:ea typeface="+mn-ea"/>
                <a:cs typeface="+mn-cs"/>
              </a:defRPr>
            </a:lvl4pPr>
            <a:lvl5pPr marL="1753316" indent="-194813" algn="l" defTabSz="389626" rtl="0" eaLnBrk="1" latinLnBrk="0" hangingPunct="1">
              <a:spcBef>
                <a:spcPct val="20000"/>
              </a:spcBef>
              <a:buFont typeface="Arial"/>
              <a:buChar char="»"/>
              <a:defRPr sz="1500" kern="1200">
                <a:solidFill>
                  <a:schemeClr val="tx2"/>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nl-BE" sz="2610" b="1" dirty="0">
                <a:solidFill>
                  <a:schemeClr val="accent5"/>
                </a:solidFill>
              </a:rPr>
              <a:t>De 4 kernsymptomen</a:t>
            </a:r>
          </a:p>
          <a:p>
            <a:endParaRPr lang="nl-BE" sz="2610" dirty="0"/>
          </a:p>
          <a:p>
            <a:r>
              <a:rPr lang="nl-BE" sz="2610" b="1" dirty="0"/>
              <a:t>Uitputting</a:t>
            </a:r>
          </a:p>
          <a:p>
            <a:pPr lvl="1"/>
            <a:r>
              <a:rPr lang="nl-BE" sz="2610" dirty="0"/>
              <a:t>Ernstig verlies van energie</a:t>
            </a:r>
          </a:p>
          <a:p>
            <a:pPr lvl="1"/>
            <a:r>
              <a:rPr lang="nl-BE" sz="2610" dirty="0"/>
              <a:t>Zowel fysiek (‘je lichaam is moe’) als mentaal (‘je op en leeg voelen’)</a:t>
            </a:r>
          </a:p>
          <a:p>
            <a:pPr lvl="1"/>
            <a:r>
              <a:rPr lang="nl-BE" sz="2610" dirty="0"/>
              <a:t>VBN. Geen energie om de werkdag te starten of aan het eind van de werkdag, snel vermoeid zijn, onmogelijkheid om te herstellen/ontspannen</a:t>
            </a:r>
          </a:p>
          <a:p>
            <a:endParaRPr lang="nl-BE" sz="2610" dirty="0"/>
          </a:p>
          <a:p>
            <a:r>
              <a:rPr lang="nl-BE" sz="2610" b="1" dirty="0"/>
              <a:t>Cognitieve ontregeling</a:t>
            </a:r>
          </a:p>
          <a:p>
            <a:pPr lvl="1"/>
            <a:r>
              <a:rPr lang="nl-BE" sz="2610" dirty="0"/>
              <a:t>Geheugenproblemen</a:t>
            </a:r>
          </a:p>
          <a:p>
            <a:pPr lvl="1"/>
            <a:r>
              <a:rPr lang="nl-BE" sz="2610" dirty="0"/>
              <a:t>Concentratie- en aandachtstoornissen</a:t>
            </a:r>
          </a:p>
          <a:p>
            <a:pPr lvl="1"/>
            <a:r>
              <a:rPr lang="nl-BE" sz="2610" dirty="0"/>
              <a:t>Prestatieproblemen (bijv. trager werken/fouten maken)</a:t>
            </a:r>
          </a:p>
          <a:p>
            <a:pPr lvl="1"/>
            <a:r>
              <a:rPr lang="nl-BE" sz="2610" dirty="0"/>
              <a:t>VBN. Moeilijkheden om helder na te denken/nieuwe dingen te leren, vergeetachtig, mentaal afwezig, besluiteloos, moeite met herinneren </a:t>
            </a:r>
          </a:p>
          <a:p>
            <a:endParaRPr lang="nl-NL" dirty="0"/>
          </a:p>
        </p:txBody>
      </p:sp>
    </p:spTree>
    <p:extLst>
      <p:ext uri="{BB962C8B-B14F-4D97-AF65-F5344CB8AC3E}">
        <p14:creationId xmlns:p14="http://schemas.microsoft.com/office/powerpoint/2010/main" val="8719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4B95040-5023-4F44-94B2-A09B999395DD}"/>
              </a:ext>
            </a:extLst>
          </p:cNvPr>
          <p:cNvSpPr>
            <a:spLocks noGrp="1"/>
          </p:cNvSpPr>
          <p:nvPr>
            <p:ph type="title"/>
          </p:nvPr>
        </p:nvSpPr>
        <p:spPr/>
        <p:txBody>
          <a:bodyPr/>
          <a:lstStyle/>
          <a:p>
            <a:r>
              <a:rPr lang="nl-BE" dirty="0"/>
              <a:t>6.8 NIEUWE DEFINITIE VAN BURN-OUT</a:t>
            </a:r>
          </a:p>
        </p:txBody>
      </p:sp>
      <p:sp>
        <p:nvSpPr>
          <p:cNvPr id="4" name="Tijdelijke aanduiding voor dianummer 3">
            <a:extLst>
              <a:ext uri="{FF2B5EF4-FFF2-40B4-BE49-F238E27FC236}">
                <a16:creationId xmlns:a16="http://schemas.microsoft.com/office/drawing/2014/main" id="{EEBBA271-500D-4D89-92B8-BBF7741A8324}"/>
              </a:ext>
            </a:extLst>
          </p:cNvPr>
          <p:cNvSpPr>
            <a:spLocks noGrp="1"/>
          </p:cNvSpPr>
          <p:nvPr>
            <p:ph type="sldNum" sz="quarter" idx="11"/>
          </p:nvPr>
        </p:nvSpPr>
        <p:spPr/>
        <p:txBody>
          <a:bodyPr/>
          <a:lstStyle/>
          <a:p>
            <a:fld id="{3B80295F-48CD-49FC-897A-CCEC919B8070}" type="slidenum">
              <a:rPr lang="nl-BE" smtClean="0"/>
              <a:pPr/>
              <a:t>29</a:t>
            </a:fld>
            <a:endParaRPr lang="nl-BE" dirty="0"/>
          </a:p>
        </p:txBody>
      </p:sp>
      <p:sp>
        <p:nvSpPr>
          <p:cNvPr id="5" name="Tijdelijke aanduiding voor voettekst 4">
            <a:extLst>
              <a:ext uri="{FF2B5EF4-FFF2-40B4-BE49-F238E27FC236}">
                <a16:creationId xmlns:a16="http://schemas.microsoft.com/office/drawing/2014/main" id="{909A1888-1EE4-4072-B427-31EB42AFE056}"/>
              </a:ext>
            </a:extLst>
          </p:cNvPr>
          <p:cNvSpPr>
            <a:spLocks noGrp="1"/>
          </p:cNvSpPr>
          <p:nvPr>
            <p:ph type="ftr" sz="quarter" idx="12"/>
          </p:nvPr>
        </p:nvSpPr>
        <p:spPr/>
        <p:txBody>
          <a:bodyPr/>
          <a:lstStyle/>
          <a:p>
            <a:r>
              <a:rPr lang="nl-BE"/>
              <a:t>Gedrag in organisaties. </a:t>
            </a:r>
            <a:endParaRPr lang="nl-BE" dirty="0"/>
          </a:p>
        </p:txBody>
      </p:sp>
      <p:sp>
        <p:nvSpPr>
          <p:cNvPr id="6" name="Tijdelijke aanduiding voor inhoud 2">
            <a:extLst>
              <a:ext uri="{FF2B5EF4-FFF2-40B4-BE49-F238E27FC236}">
                <a16:creationId xmlns:a16="http://schemas.microsoft.com/office/drawing/2014/main" id="{D47003D8-DBAB-436D-9DB8-71181CECAA37}"/>
              </a:ext>
            </a:extLst>
          </p:cNvPr>
          <p:cNvSpPr>
            <a:spLocks noGrp="1"/>
          </p:cNvSpPr>
          <p:nvPr>
            <p:ph idx="1"/>
          </p:nvPr>
        </p:nvSpPr>
        <p:spPr>
          <a:prstGeom prst="rect">
            <a:avLst/>
          </a:prstGeom>
        </p:spPr>
        <p:txBody>
          <a:bodyPr vert="horz" lIns="77925" tIns="38963" rIns="77925" bIns="38963" rtlCol="0">
            <a:normAutofit fontScale="77500" lnSpcReduction="20000"/>
          </a:bodyPr>
          <a:lstStyle>
            <a:lvl1pPr marL="155580" indent="-155580" algn="l" defTabSz="389626" rtl="0" eaLnBrk="1" latinLnBrk="0" hangingPunct="1">
              <a:spcBef>
                <a:spcPts val="511"/>
              </a:spcBef>
              <a:buClr>
                <a:schemeClr val="accent1"/>
              </a:buClr>
              <a:buSzPct val="80000"/>
              <a:buFont typeface="Symbol" pitchFamily="18" charset="2"/>
              <a:buChar char="·"/>
              <a:defRPr sz="1500" kern="1200">
                <a:solidFill>
                  <a:schemeClr val="tx1"/>
                </a:solidFill>
                <a:latin typeface="+mn-lt"/>
                <a:ea typeface="+mn-ea"/>
                <a:cs typeface="+mn-cs"/>
              </a:defRPr>
            </a:lvl1pPr>
            <a:lvl2pPr marL="381509" indent="-156933"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2pPr>
            <a:lvl3pPr marL="614202" indent="-155580"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500" kern="1200">
                <a:solidFill>
                  <a:schemeClr val="tx2"/>
                </a:solidFill>
                <a:latin typeface="+mn-lt"/>
                <a:ea typeface="+mn-ea"/>
                <a:cs typeface="+mn-cs"/>
              </a:defRPr>
            </a:lvl4pPr>
            <a:lvl5pPr marL="1753316" indent="-194813" algn="l" defTabSz="389626" rtl="0" eaLnBrk="1" latinLnBrk="0" hangingPunct="1">
              <a:spcBef>
                <a:spcPct val="20000"/>
              </a:spcBef>
              <a:buFont typeface="Arial"/>
              <a:buChar char="»"/>
              <a:defRPr sz="1500" kern="1200">
                <a:solidFill>
                  <a:schemeClr val="tx2"/>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nl-BE" sz="2560" b="1" dirty="0">
                <a:solidFill>
                  <a:schemeClr val="accent5"/>
                </a:solidFill>
              </a:rPr>
              <a:t>De 4 kernsymptomen</a:t>
            </a:r>
          </a:p>
          <a:p>
            <a:endParaRPr lang="nl-BE" sz="2560" dirty="0"/>
          </a:p>
          <a:p>
            <a:r>
              <a:rPr lang="nl-BE" sz="2560" b="1" dirty="0"/>
              <a:t>Emotionele ontregeling</a:t>
            </a:r>
          </a:p>
          <a:p>
            <a:pPr lvl="1"/>
            <a:r>
              <a:rPr lang="nl-BE" sz="2560" dirty="0"/>
              <a:t>Heftige emotionele reacties (bijv. woede/huilbuien)</a:t>
            </a:r>
          </a:p>
          <a:p>
            <a:pPr lvl="1"/>
            <a:r>
              <a:rPr lang="nl-BE" sz="2560" dirty="0"/>
              <a:t>Waarover men geen controle heeft </a:t>
            </a:r>
          </a:p>
          <a:p>
            <a:pPr lvl="1"/>
            <a:r>
              <a:rPr lang="nl-BE" sz="2560" dirty="0"/>
              <a:t>Gepaard met lage tolerantiegrens (‘geen geduld meer hebben’)</a:t>
            </a:r>
          </a:p>
          <a:p>
            <a:pPr lvl="1"/>
            <a:r>
              <a:rPr lang="nl-BE" sz="2560" dirty="0"/>
              <a:t>VBN. Gefrustreerd, geïrriteerd, sterke emotionele reacties, overstuurd zonder goed te weten waarom</a:t>
            </a:r>
          </a:p>
          <a:p>
            <a:endParaRPr lang="nl-BE" sz="2560" dirty="0"/>
          </a:p>
          <a:p>
            <a:r>
              <a:rPr lang="nl-BE" sz="2560" b="1" dirty="0"/>
              <a:t>Mentale distantie</a:t>
            </a:r>
          </a:p>
          <a:p>
            <a:pPr lvl="1"/>
            <a:r>
              <a:rPr lang="nl-BE" sz="2560" dirty="0"/>
              <a:t>(Mentaal) afstand nemen van het werk </a:t>
            </a:r>
          </a:p>
          <a:p>
            <a:pPr lvl="1"/>
            <a:r>
              <a:rPr lang="nl-BE" sz="2560" dirty="0"/>
              <a:t>Omwille van een sterke weerstand</a:t>
            </a:r>
          </a:p>
          <a:p>
            <a:pPr lvl="1"/>
            <a:r>
              <a:rPr lang="nl-BE" sz="2560" dirty="0"/>
              <a:t>VBN. Onverschillige/cynische attitude, functioneren op automatische piloot, minder enthousiasme/interesse, afkerig ten aanzien van het werk, vermijden persoonlijke contacten</a:t>
            </a:r>
          </a:p>
          <a:p>
            <a:endParaRPr lang="nl-NL" dirty="0"/>
          </a:p>
        </p:txBody>
      </p:sp>
    </p:spTree>
    <p:extLst>
      <p:ext uri="{BB962C8B-B14F-4D97-AF65-F5344CB8AC3E}">
        <p14:creationId xmlns:p14="http://schemas.microsoft.com/office/powerpoint/2010/main" val="27040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6DE0107-966A-4F22-8BE3-7A8D9A69380C}"/>
              </a:ext>
            </a:extLst>
          </p:cNvPr>
          <p:cNvSpPr>
            <a:spLocks noGrp="1"/>
          </p:cNvSpPr>
          <p:nvPr>
            <p:ph idx="1"/>
          </p:nvPr>
        </p:nvSpPr>
        <p:spPr/>
        <p:txBody>
          <a:bodyPr/>
          <a:lstStyle/>
          <a:p>
            <a:r>
              <a:rPr lang="nl-BE" dirty="0"/>
              <a:t>Een emotie kunnen we omschrijven als een gevoel van opwinding met een positieve of negatieve kleuring. Deze is gerelateerd aan een gebeurtenis. Het gaat over een kortdurende reactie in aansluiting bij een ervaring. </a:t>
            </a:r>
          </a:p>
          <a:p>
            <a:r>
              <a:rPr lang="nl-BE" dirty="0"/>
              <a:t>Een stemming is niet gerelateerd aan een specifieke gebeurtenis en kan langere tijd actief zijn. </a:t>
            </a:r>
          </a:p>
        </p:txBody>
      </p:sp>
      <p:sp>
        <p:nvSpPr>
          <p:cNvPr id="3" name="Titel 2">
            <a:extLst>
              <a:ext uri="{FF2B5EF4-FFF2-40B4-BE49-F238E27FC236}">
                <a16:creationId xmlns:a16="http://schemas.microsoft.com/office/drawing/2014/main" id="{8C35C075-CB1E-410F-9EB1-653441C7AD7B}"/>
              </a:ext>
            </a:extLst>
          </p:cNvPr>
          <p:cNvSpPr>
            <a:spLocks noGrp="1"/>
          </p:cNvSpPr>
          <p:nvPr>
            <p:ph type="title"/>
          </p:nvPr>
        </p:nvSpPr>
        <p:spPr/>
        <p:txBody>
          <a:bodyPr/>
          <a:lstStyle/>
          <a:p>
            <a:r>
              <a:rPr lang="nl-BE" dirty="0"/>
              <a:t>6.1.1 EEN OMSCHRIJVING VAN EMOTIES</a:t>
            </a:r>
          </a:p>
        </p:txBody>
      </p:sp>
      <p:sp>
        <p:nvSpPr>
          <p:cNvPr id="4" name="Tijdelijke aanduiding voor dianummer 3">
            <a:extLst>
              <a:ext uri="{FF2B5EF4-FFF2-40B4-BE49-F238E27FC236}">
                <a16:creationId xmlns:a16="http://schemas.microsoft.com/office/drawing/2014/main" id="{CAE6853E-63B6-456B-B9AF-4BA016E44189}"/>
              </a:ext>
            </a:extLst>
          </p:cNvPr>
          <p:cNvSpPr>
            <a:spLocks noGrp="1"/>
          </p:cNvSpPr>
          <p:nvPr>
            <p:ph type="sldNum" sz="quarter" idx="11"/>
          </p:nvPr>
        </p:nvSpPr>
        <p:spPr/>
        <p:txBody>
          <a:bodyPr/>
          <a:lstStyle/>
          <a:p>
            <a:fld id="{3B80295F-48CD-49FC-897A-CCEC919B8070}" type="slidenum">
              <a:rPr lang="nl-BE" smtClean="0"/>
              <a:pPr/>
              <a:t>3</a:t>
            </a:fld>
            <a:endParaRPr lang="nl-BE" dirty="0"/>
          </a:p>
        </p:txBody>
      </p:sp>
      <p:sp>
        <p:nvSpPr>
          <p:cNvPr id="5" name="Tijdelijke aanduiding voor voettekst 4">
            <a:extLst>
              <a:ext uri="{FF2B5EF4-FFF2-40B4-BE49-F238E27FC236}">
                <a16:creationId xmlns:a16="http://schemas.microsoft.com/office/drawing/2014/main" id="{7E1C2A09-3AA9-4225-9A31-AB88CCC86817}"/>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0550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FFA212-8546-49E6-8092-BBFD7C20EEFD}"/>
              </a:ext>
            </a:extLst>
          </p:cNvPr>
          <p:cNvSpPr>
            <a:spLocks noGrp="1"/>
          </p:cNvSpPr>
          <p:nvPr>
            <p:ph type="title"/>
          </p:nvPr>
        </p:nvSpPr>
        <p:spPr/>
        <p:txBody>
          <a:bodyPr/>
          <a:lstStyle/>
          <a:p>
            <a:r>
              <a:rPr lang="nl-BE" dirty="0"/>
              <a:t>6.8 NIEUWE DEFINITIE VAN BURN-OUT</a:t>
            </a:r>
          </a:p>
        </p:txBody>
      </p:sp>
      <p:sp>
        <p:nvSpPr>
          <p:cNvPr id="4" name="Tijdelijke aanduiding voor dianummer 3">
            <a:extLst>
              <a:ext uri="{FF2B5EF4-FFF2-40B4-BE49-F238E27FC236}">
                <a16:creationId xmlns:a16="http://schemas.microsoft.com/office/drawing/2014/main" id="{4BFCEA6F-F84C-4174-942A-EF51E450851E}"/>
              </a:ext>
            </a:extLst>
          </p:cNvPr>
          <p:cNvSpPr>
            <a:spLocks noGrp="1"/>
          </p:cNvSpPr>
          <p:nvPr>
            <p:ph type="sldNum" sz="quarter" idx="11"/>
          </p:nvPr>
        </p:nvSpPr>
        <p:spPr/>
        <p:txBody>
          <a:bodyPr/>
          <a:lstStyle/>
          <a:p>
            <a:fld id="{3B80295F-48CD-49FC-897A-CCEC919B8070}" type="slidenum">
              <a:rPr lang="nl-BE" smtClean="0"/>
              <a:pPr/>
              <a:t>30</a:t>
            </a:fld>
            <a:endParaRPr lang="nl-BE" dirty="0"/>
          </a:p>
        </p:txBody>
      </p:sp>
      <p:sp>
        <p:nvSpPr>
          <p:cNvPr id="5" name="Tijdelijke aanduiding voor voettekst 4">
            <a:extLst>
              <a:ext uri="{FF2B5EF4-FFF2-40B4-BE49-F238E27FC236}">
                <a16:creationId xmlns:a16="http://schemas.microsoft.com/office/drawing/2014/main" id="{C889E56A-9F3E-40F7-A76F-44E4138FFA10}"/>
              </a:ext>
            </a:extLst>
          </p:cNvPr>
          <p:cNvSpPr>
            <a:spLocks noGrp="1"/>
          </p:cNvSpPr>
          <p:nvPr>
            <p:ph type="ftr" sz="quarter" idx="12"/>
          </p:nvPr>
        </p:nvSpPr>
        <p:spPr/>
        <p:txBody>
          <a:bodyPr/>
          <a:lstStyle/>
          <a:p>
            <a:r>
              <a:rPr lang="nl-BE"/>
              <a:t>Gedrag in organisaties. </a:t>
            </a:r>
            <a:endParaRPr lang="nl-BE" dirty="0"/>
          </a:p>
        </p:txBody>
      </p:sp>
      <p:sp>
        <p:nvSpPr>
          <p:cNvPr id="6" name="Tijdelijke aanduiding voor inhoud 2">
            <a:extLst>
              <a:ext uri="{FF2B5EF4-FFF2-40B4-BE49-F238E27FC236}">
                <a16:creationId xmlns:a16="http://schemas.microsoft.com/office/drawing/2014/main" id="{73037455-4AFA-49DD-8C82-2D2717B344FF}"/>
              </a:ext>
            </a:extLst>
          </p:cNvPr>
          <p:cNvSpPr>
            <a:spLocks noGrp="1"/>
          </p:cNvSpPr>
          <p:nvPr>
            <p:ph idx="1"/>
          </p:nvPr>
        </p:nvSpPr>
        <p:spPr>
          <a:prstGeom prst="rect">
            <a:avLst/>
          </a:prstGeom>
        </p:spPr>
        <p:txBody>
          <a:bodyPr vert="horz" lIns="77925" tIns="38963" rIns="77925" bIns="38963" rtlCol="0">
            <a:normAutofit fontScale="77500" lnSpcReduction="20000"/>
          </a:bodyPr>
          <a:lstStyle>
            <a:lvl1pPr marL="155580" indent="-155580" algn="l" defTabSz="389626" rtl="0" eaLnBrk="1" latinLnBrk="0" hangingPunct="1">
              <a:spcBef>
                <a:spcPts val="511"/>
              </a:spcBef>
              <a:buClr>
                <a:schemeClr val="accent1"/>
              </a:buClr>
              <a:buSzPct val="80000"/>
              <a:buFont typeface="Symbol" pitchFamily="18" charset="2"/>
              <a:buChar char="·"/>
              <a:defRPr sz="1500" kern="1200">
                <a:solidFill>
                  <a:schemeClr val="tx1"/>
                </a:solidFill>
                <a:latin typeface="+mn-lt"/>
                <a:ea typeface="+mn-ea"/>
                <a:cs typeface="+mn-cs"/>
              </a:defRPr>
            </a:lvl1pPr>
            <a:lvl2pPr marL="381509" indent="-156933"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2pPr>
            <a:lvl3pPr marL="614202" indent="-155580" algn="l" defTabSz="389626" rtl="0" eaLnBrk="1" latinLnBrk="0" hangingPunct="1">
              <a:spcBef>
                <a:spcPts val="256"/>
              </a:spcBef>
              <a:buClr>
                <a:schemeClr val="tx2"/>
              </a:buClr>
              <a:buSzPct val="80000"/>
              <a:buFont typeface="Symbol" pitchFamily="18" charset="2"/>
              <a:buChar char="·"/>
              <a:defRPr sz="14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500" kern="1200">
                <a:solidFill>
                  <a:schemeClr val="tx2"/>
                </a:solidFill>
                <a:latin typeface="+mn-lt"/>
                <a:ea typeface="+mn-ea"/>
                <a:cs typeface="+mn-cs"/>
              </a:defRPr>
            </a:lvl4pPr>
            <a:lvl5pPr marL="1753316" indent="-194813" algn="l" defTabSz="389626" rtl="0" eaLnBrk="1" latinLnBrk="0" hangingPunct="1">
              <a:spcBef>
                <a:spcPct val="20000"/>
              </a:spcBef>
              <a:buFont typeface="Arial"/>
              <a:buChar char="»"/>
              <a:defRPr sz="1500" kern="1200">
                <a:solidFill>
                  <a:schemeClr val="tx2"/>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nl-BE" sz="2740" b="1" dirty="0">
                <a:solidFill>
                  <a:schemeClr val="accent5"/>
                </a:solidFill>
              </a:rPr>
              <a:t>De 3 bijkomende symptomen</a:t>
            </a:r>
          </a:p>
          <a:p>
            <a:endParaRPr lang="nl-BE" sz="2740" dirty="0"/>
          </a:p>
          <a:p>
            <a:r>
              <a:rPr lang="nl-BE" sz="2740" b="1" dirty="0"/>
              <a:t>Depressieve klachten (≠ depressie)</a:t>
            </a:r>
          </a:p>
          <a:p>
            <a:pPr lvl="1"/>
            <a:r>
              <a:rPr lang="nl-BE" sz="2740" dirty="0"/>
              <a:t>Somberdere stemming en/of schuldgevoelens</a:t>
            </a:r>
          </a:p>
          <a:p>
            <a:pPr lvl="1"/>
            <a:r>
              <a:rPr lang="nl-BE" sz="2740" dirty="0"/>
              <a:t>VBN. Voelen zich betekenisloos, hebben schuldgevoelens, twijfelen aan de zin van het leven, moeite om plezier te maken</a:t>
            </a:r>
          </a:p>
          <a:p>
            <a:endParaRPr lang="nl-BE" sz="2740" dirty="0"/>
          </a:p>
          <a:p>
            <a:r>
              <a:rPr lang="nl-BE" sz="2740" b="1" dirty="0"/>
              <a:t>Spanningsklachten</a:t>
            </a:r>
          </a:p>
          <a:p>
            <a:pPr lvl="1"/>
            <a:r>
              <a:rPr lang="nl-BE" sz="2740" b="1" dirty="0"/>
              <a:t>Psychosomatische spanningsklachten</a:t>
            </a:r>
          </a:p>
          <a:p>
            <a:pPr lvl="2"/>
            <a:r>
              <a:rPr lang="nl-BE" sz="2740" dirty="0"/>
              <a:t>Hart-, ademhalings-, maag-, darm- en/of pijnklachten</a:t>
            </a:r>
          </a:p>
          <a:p>
            <a:pPr lvl="2"/>
            <a:r>
              <a:rPr lang="nl-BE" sz="2740" dirty="0"/>
              <a:t>Algemeen gevoel van malaise</a:t>
            </a:r>
          </a:p>
          <a:p>
            <a:pPr lvl="1"/>
            <a:r>
              <a:rPr lang="nl-BE" sz="2740" b="1" dirty="0"/>
              <a:t>Psychische spanningsklachten </a:t>
            </a:r>
          </a:p>
          <a:p>
            <a:pPr lvl="2"/>
            <a:r>
              <a:rPr lang="nl-BE" sz="2740" dirty="0"/>
              <a:t>Slaapproblemen, piekeren en/of paniekaanvallen</a:t>
            </a:r>
          </a:p>
          <a:p>
            <a:endParaRPr lang="nl-NL" dirty="0"/>
          </a:p>
        </p:txBody>
      </p:sp>
    </p:spTree>
    <p:extLst>
      <p:ext uri="{BB962C8B-B14F-4D97-AF65-F5344CB8AC3E}">
        <p14:creationId xmlns:p14="http://schemas.microsoft.com/office/powerpoint/2010/main" val="171803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393AE6-37A0-48B4-92B7-C296E21AB139}"/>
              </a:ext>
            </a:extLst>
          </p:cNvPr>
          <p:cNvSpPr>
            <a:spLocks noGrp="1"/>
          </p:cNvSpPr>
          <p:nvPr>
            <p:ph idx="1"/>
          </p:nvPr>
        </p:nvSpPr>
        <p:spPr/>
        <p:txBody>
          <a:bodyPr/>
          <a:lstStyle/>
          <a:p>
            <a:r>
              <a:rPr lang="nl-BE" dirty="0"/>
              <a:t>Op individueel niveau:</a:t>
            </a:r>
            <a:br>
              <a:rPr lang="nl-BE" dirty="0"/>
            </a:br>
            <a:r>
              <a:rPr lang="nl-BE" dirty="0"/>
              <a:t>Burn-out Assessment Tool (BAT)</a:t>
            </a:r>
            <a:br>
              <a:rPr lang="nl-BE" dirty="0"/>
            </a:br>
            <a:r>
              <a:rPr lang="nl-BE" dirty="0"/>
              <a:t>Deze vragenlijst is vrij toegankelijk via: </a:t>
            </a:r>
            <a:br>
              <a:rPr lang="nl-BE" dirty="0"/>
            </a:br>
            <a:r>
              <a:rPr lang="nl-BE" sz="25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https://burnoutassessmenttool.be/#handleidingenvragenlijst</a:t>
            </a:r>
            <a:r>
              <a:rPr lang="nl-BE" sz="2500" dirty="0">
                <a:effectLst/>
                <a:latin typeface="Times New Roman" panose="02020603050405020304" pitchFamily="18" charset="0"/>
                <a:ea typeface="Calibri" panose="020F0502020204030204" pitchFamily="34" charset="0"/>
              </a:rPr>
              <a:t>. </a:t>
            </a:r>
            <a:br>
              <a:rPr lang="nl-BE" sz="2500" dirty="0">
                <a:effectLst/>
                <a:latin typeface="Times New Roman" panose="02020603050405020304" pitchFamily="18" charset="0"/>
                <a:ea typeface="Calibri" panose="020F0502020204030204" pitchFamily="34" charset="0"/>
              </a:rPr>
            </a:br>
            <a:r>
              <a:rPr lang="nl-BE" sz="3050" dirty="0">
                <a:effectLst/>
                <a:ea typeface="Calibri" panose="020F0502020204030204" pitchFamily="34" charset="0"/>
              </a:rPr>
              <a:t>Er zijn normen voorzien voor Nederland en Vlaanderen. </a:t>
            </a:r>
          </a:p>
          <a:p>
            <a:r>
              <a:rPr lang="nl-BE" sz="3050" dirty="0">
                <a:ea typeface="Calibri" panose="020F0502020204030204" pitchFamily="34" charset="0"/>
              </a:rPr>
              <a:t>Op niveau van de organisatie:</a:t>
            </a:r>
            <a:br>
              <a:rPr lang="nl-BE" sz="3050" dirty="0">
                <a:ea typeface="Calibri" panose="020F0502020204030204" pitchFamily="34" charset="0"/>
              </a:rPr>
            </a:br>
            <a:r>
              <a:rPr lang="nl-BE" sz="3050" dirty="0">
                <a:ea typeface="Calibri" panose="020F0502020204030204" pitchFamily="34" charset="0"/>
              </a:rPr>
              <a:t>onderzoek naar werkbaar werk, op basis van vier criteria</a:t>
            </a:r>
            <a:endParaRPr lang="nl-BE" sz="3050" dirty="0">
              <a:effectLst/>
              <a:ea typeface="Calibri" panose="020F0502020204030204" pitchFamily="34" charset="0"/>
            </a:endParaRPr>
          </a:p>
          <a:p>
            <a:pPr marL="0" indent="0">
              <a:buNone/>
            </a:pPr>
            <a:endParaRPr lang="nl-BE" dirty="0"/>
          </a:p>
        </p:txBody>
      </p:sp>
      <p:sp>
        <p:nvSpPr>
          <p:cNvPr id="3" name="Titel 2">
            <a:extLst>
              <a:ext uri="{FF2B5EF4-FFF2-40B4-BE49-F238E27FC236}">
                <a16:creationId xmlns:a16="http://schemas.microsoft.com/office/drawing/2014/main" id="{25BBCE19-9EBD-41E4-8305-49D11BD55B9F}"/>
              </a:ext>
            </a:extLst>
          </p:cNvPr>
          <p:cNvSpPr>
            <a:spLocks noGrp="1"/>
          </p:cNvSpPr>
          <p:nvPr>
            <p:ph type="title"/>
          </p:nvPr>
        </p:nvSpPr>
        <p:spPr/>
        <p:txBody>
          <a:bodyPr/>
          <a:lstStyle/>
          <a:p>
            <a:r>
              <a:rPr lang="nl-BE" dirty="0"/>
              <a:t>6.9 HOE KAN BURN-OUT GEMETEN? </a:t>
            </a:r>
          </a:p>
        </p:txBody>
      </p:sp>
      <p:sp>
        <p:nvSpPr>
          <p:cNvPr id="4" name="Tijdelijke aanduiding voor dianummer 3">
            <a:extLst>
              <a:ext uri="{FF2B5EF4-FFF2-40B4-BE49-F238E27FC236}">
                <a16:creationId xmlns:a16="http://schemas.microsoft.com/office/drawing/2014/main" id="{8B1735AA-ACB4-4D7D-BD31-418867E9F270}"/>
              </a:ext>
            </a:extLst>
          </p:cNvPr>
          <p:cNvSpPr>
            <a:spLocks noGrp="1"/>
          </p:cNvSpPr>
          <p:nvPr>
            <p:ph type="sldNum" sz="quarter" idx="11"/>
          </p:nvPr>
        </p:nvSpPr>
        <p:spPr/>
        <p:txBody>
          <a:bodyPr/>
          <a:lstStyle/>
          <a:p>
            <a:fld id="{3B80295F-48CD-49FC-897A-CCEC919B8070}" type="slidenum">
              <a:rPr lang="nl-BE" smtClean="0"/>
              <a:pPr/>
              <a:t>31</a:t>
            </a:fld>
            <a:endParaRPr lang="nl-BE" dirty="0"/>
          </a:p>
        </p:txBody>
      </p:sp>
      <p:sp>
        <p:nvSpPr>
          <p:cNvPr id="5" name="Tijdelijke aanduiding voor voettekst 4">
            <a:extLst>
              <a:ext uri="{FF2B5EF4-FFF2-40B4-BE49-F238E27FC236}">
                <a16:creationId xmlns:a16="http://schemas.microsoft.com/office/drawing/2014/main" id="{7ABEC522-FE1D-4809-887B-20BAE44012CE}"/>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37919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BCB51E6-0AEF-4C19-838E-1E6AFC617200}"/>
              </a:ext>
            </a:extLst>
          </p:cNvPr>
          <p:cNvSpPr>
            <a:spLocks noGrp="1"/>
          </p:cNvSpPr>
          <p:nvPr>
            <p:ph idx="1"/>
          </p:nvPr>
        </p:nvSpPr>
        <p:spPr/>
        <p:txBody>
          <a:bodyPr>
            <a:normAutofit fontScale="92500" lnSpcReduction="20000"/>
          </a:bodyPr>
          <a:lstStyle/>
          <a:p>
            <a:r>
              <a:rPr lang="nl-BE" dirty="0"/>
              <a:t>Op organisatieniveau: </a:t>
            </a:r>
            <a:br>
              <a:rPr lang="nl-BE" dirty="0"/>
            </a:br>
            <a:r>
              <a:rPr lang="nl-BE" dirty="0"/>
              <a:t>onderzoek naar werkbaar werk op basis van vier criteria:</a:t>
            </a:r>
            <a:br>
              <a:rPr lang="nl-BE" dirty="0"/>
            </a:br>
            <a:r>
              <a:rPr lang="nl-BE" dirty="0"/>
              <a:t>psychische vermoeidheid; </a:t>
            </a:r>
            <a:br>
              <a:rPr lang="nl-BE" dirty="0"/>
            </a:br>
            <a:r>
              <a:rPr lang="nl-BE" dirty="0"/>
              <a:t>welbevinden op het werk; </a:t>
            </a:r>
            <a:br>
              <a:rPr lang="nl-BE" dirty="0"/>
            </a:br>
            <a:r>
              <a:rPr lang="nl-BE" dirty="0"/>
              <a:t>leermogelijkheden; </a:t>
            </a:r>
            <a:br>
              <a:rPr lang="nl-BE" dirty="0"/>
            </a:br>
            <a:r>
              <a:rPr lang="nl-BE" dirty="0"/>
              <a:t>werk-privé balans. </a:t>
            </a:r>
            <a:br>
              <a:rPr lang="nl-BE" dirty="0"/>
            </a:br>
            <a:endParaRPr lang="nl-BE" dirty="0"/>
          </a:p>
          <a:p>
            <a:r>
              <a:rPr lang="nl-BE" dirty="0"/>
              <a:t>Een werkbaarheidsgraad combineert deze vier dimensies en kan omschreven worden als een meting van het aandeel van de werkenden dat een kwaliteitsvolle job heeft. </a:t>
            </a:r>
            <a:br>
              <a:rPr lang="nl-BE" dirty="0"/>
            </a:br>
            <a:endParaRPr lang="nl-BE" dirty="0"/>
          </a:p>
        </p:txBody>
      </p:sp>
      <p:sp>
        <p:nvSpPr>
          <p:cNvPr id="3" name="Titel 2">
            <a:extLst>
              <a:ext uri="{FF2B5EF4-FFF2-40B4-BE49-F238E27FC236}">
                <a16:creationId xmlns:a16="http://schemas.microsoft.com/office/drawing/2014/main" id="{EED4744C-F8C3-4B7F-B541-A268A12968B9}"/>
              </a:ext>
            </a:extLst>
          </p:cNvPr>
          <p:cNvSpPr>
            <a:spLocks noGrp="1"/>
          </p:cNvSpPr>
          <p:nvPr>
            <p:ph type="title"/>
          </p:nvPr>
        </p:nvSpPr>
        <p:spPr/>
        <p:txBody>
          <a:bodyPr/>
          <a:lstStyle/>
          <a:p>
            <a:r>
              <a:rPr lang="nl-BE" dirty="0"/>
              <a:t>6.9 HOE KAN </a:t>
            </a:r>
            <a:r>
              <a:rPr lang="nl-BE" dirty="0" err="1"/>
              <a:t>BURN-out</a:t>
            </a:r>
            <a:r>
              <a:rPr lang="nl-BE" dirty="0"/>
              <a:t> gemeten worden? </a:t>
            </a:r>
          </a:p>
        </p:txBody>
      </p:sp>
      <p:sp>
        <p:nvSpPr>
          <p:cNvPr id="4" name="Tijdelijke aanduiding voor dianummer 3">
            <a:extLst>
              <a:ext uri="{FF2B5EF4-FFF2-40B4-BE49-F238E27FC236}">
                <a16:creationId xmlns:a16="http://schemas.microsoft.com/office/drawing/2014/main" id="{27C7DE13-6070-497A-9F2B-A2CFDE3C320B}"/>
              </a:ext>
            </a:extLst>
          </p:cNvPr>
          <p:cNvSpPr>
            <a:spLocks noGrp="1"/>
          </p:cNvSpPr>
          <p:nvPr>
            <p:ph type="sldNum" sz="quarter" idx="11"/>
          </p:nvPr>
        </p:nvSpPr>
        <p:spPr/>
        <p:txBody>
          <a:bodyPr/>
          <a:lstStyle/>
          <a:p>
            <a:fld id="{3B80295F-48CD-49FC-897A-CCEC919B8070}" type="slidenum">
              <a:rPr lang="nl-BE" smtClean="0"/>
              <a:pPr/>
              <a:t>32</a:t>
            </a:fld>
            <a:endParaRPr lang="nl-BE" dirty="0"/>
          </a:p>
        </p:txBody>
      </p:sp>
      <p:sp>
        <p:nvSpPr>
          <p:cNvPr id="5" name="Tijdelijke aanduiding voor voettekst 4">
            <a:extLst>
              <a:ext uri="{FF2B5EF4-FFF2-40B4-BE49-F238E27FC236}">
                <a16:creationId xmlns:a16="http://schemas.microsoft.com/office/drawing/2014/main" id="{223B15DF-10A8-4BA2-9B26-BEA33AE10731}"/>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92135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3C8FB6A-A80F-44FB-A7BC-77F66E8A1D6D}"/>
              </a:ext>
            </a:extLst>
          </p:cNvPr>
          <p:cNvSpPr>
            <a:spLocks noGrp="1"/>
          </p:cNvSpPr>
          <p:nvPr>
            <p:ph idx="1"/>
          </p:nvPr>
        </p:nvSpPr>
        <p:spPr/>
        <p:txBody>
          <a:bodyPr/>
          <a:lstStyle/>
          <a:p>
            <a:r>
              <a:rPr lang="nl-BE" dirty="0"/>
              <a:t>Op het niveau van de organisatie</a:t>
            </a:r>
            <a:br>
              <a:rPr lang="nl-BE" dirty="0"/>
            </a:br>
            <a:r>
              <a:rPr lang="nl-BE" dirty="0"/>
              <a:t>medewerkers meer speelruimte geven hun werk in te vullen; </a:t>
            </a:r>
            <a:br>
              <a:rPr lang="nl-BE" dirty="0"/>
            </a:br>
            <a:r>
              <a:rPr lang="nl-BE" dirty="0"/>
              <a:t>training van management in mensgericht leidinggeven; </a:t>
            </a:r>
            <a:br>
              <a:rPr lang="nl-BE" dirty="0"/>
            </a:br>
            <a:r>
              <a:rPr lang="nl-BE" dirty="0"/>
              <a:t>verbeteren van de interne communicatie; </a:t>
            </a:r>
            <a:br>
              <a:rPr lang="nl-BE" dirty="0"/>
            </a:br>
            <a:r>
              <a:rPr lang="nl-BE" dirty="0"/>
              <a:t>betere personeelsvoorzieningen bieden; </a:t>
            </a:r>
            <a:br>
              <a:rPr lang="nl-BE" dirty="0"/>
            </a:br>
            <a:r>
              <a:rPr lang="nl-BE" dirty="0" err="1"/>
              <a:t>etc</a:t>
            </a:r>
            <a:r>
              <a:rPr lang="nl-BE" dirty="0"/>
              <a:t>… </a:t>
            </a:r>
          </a:p>
        </p:txBody>
      </p:sp>
      <p:sp>
        <p:nvSpPr>
          <p:cNvPr id="3" name="Titel 2">
            <a:extLst>
              <a:ext uri="{FF2B5EF4-FFF2-40B4-BE49-F238E27FC236}">
                <a16:creationId xmlns:a16="http://schemas.microsoft.com/office/drawing/2014/main" id="{308D1622-0828-46F7-8DA6-4C2BBE04DF99}"/>
              </a:ext>
            </a:extLst>
          </p:cNvPr>
          <p:cNvSpPr>
            <a:spLocks noGrp="1"/>
          </p:cNvSpPr>
          <p:nvPr>
            <p:ph type="title"/>
          </p:nvPr>
        </p:nvSpPr>
        <p:spPr/>
        <p:txBody>
          <a:bodyPr/>
          <a:lstStyle/>
          <a:p>
            <a:r>
              <a:rPr lang="nl-BE" dirty="0"/>
              <a:t>6.10 HOE KUNNEN WE HET PROBLEEM STRESS AANPAKKEN? </a:t>
            </a:r>
          </a:p>
        </p:txBody>
      </p:sp>
      <p:sp>
        <p:nvSpPr>
          <p:cNvPr id="4" name="Tijdelijke aanduiding voor dianummer 3">
            <a:extLst>
              <a:ext uri="{FF2B5EF4-FFF2-40B4-BE49-F238E27FC236}">
                <a16:creationId xmlns:a16="http://schemas.microsoft.com/office/drawing/2014/main" id="{75BF9FBF-4870-4356-9F08-EFC51ACE0BCF}"/>
              </a:ext>
            </a:extLst>
          </p:cNvPr>
          <p:cNvSpPr>
            <a:spLocks noGrp="1"/>
          </p:cNvSpPr>
          <p:nvPr>
            <p:ph type="sldNum" sz="quarter" idx="11"/>
          </p:nvPr>
        </p:nvSpPr>
        <p:spPr/>
        <p:txBody>
          <a:bodyPr/>
          <a:lstStyle/>
          <a:p>
            <a:fld id="{3B80295F-48CD-49FC-897A-CCEC919B8070}" type="slidenum">
              <a:rPr lang="nl-BE" smtClean="0"/>
              <a:pPr/>
              <a:t>33</a:t>
            </a:fld>
            <a:endParaRPr lang="nl-BE" dirty="0"/>
          </a:p>
        </p:txBody>
      </p:sp>
      <p:sp>
        <p:nvSpPr>
          <p:cNvPr id="5" name="Tijdelijke aanduiding voor voettekst 4">
            <a:extLst>
              <a:ext uri="{FF2B5EF4-FFF2-40B4-BE49-F238E27FC236}">
                <a16:creationId xmlns:a16="http://schemas.microsoft.com/office/drawing/2014/main" id="{5FD06D2D-2BA1-4198-96E6-C775226C67B7}"/>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79424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05BABE-2261-4D6B-862C-1F598CEBA37E}"/>
              </a:ext>
            </a:extLst>
          </p:cNvPr>
          <p:cNvSpPr>
            <a:spLocks noGrp="1"/>
          </p:cNvSpPr>
          <p:nvPr>
            <p:ph idx="1"/>
          </p:nvPr>
        </p:nvSpPr>
        <p:spPr/>
        <p:txBody>
          <a:bodyPr/>
          <a:lstStyle/>
          <a:p>
            <a:r>
              <a:rPr lang="nl-BE" dirty="0"/>
              <a:t>Op individueel niveau:</a:t>
            </a:r>
            <a:br>
              <a:rPr lang="nl-BE" dirty="0"/>
            </a:br>
            <a:r>
              <a:rPr lang="nl-BE" dirty="0"/>
              <a:t>fysieke training; </a:t>
            </a:r>
            <a:br>
              <a:rPr lang="nl-BE" dirty="0"/>
            </a:br>
            <a:r>
              <a:rPr lang="nl-BE" dirty="0"/>
              <a:t>lichamelijke ontspanning zoeken; </a:t>
            </a:r>
            <a:br>
              <a:rPr lang="nl-BE" dirty="0"/>
            </a:br>
            <a:r>
              <a:rPr lang="nl-BE" dirty="0"/>
              <a:t>assertiviteitscursus volgen;</a:t>
            </a:r>
            <a:br>
              <a:rPr lang="nl-BE" dirty="0"/>
            </a:br>
            <a:r>
              <a:rPr lang="nl-BE" dirty="0"/>
              <a:t>ontspanningsoefeningen doen; </a:t>
            </a:r>
            <a:br>
              <a:rPr lang="nl-BE" dirty="0"/>
            </a:br>
            <a:r>
              <a:rPr lang="nl-BE" dirty="0"/>
              <a:t>yoga volgen;</a:t>
            </a:r>
            <a:br>
              <a:rPr lang="nl-BE" dirty="0"/>
            </a:br>
            <a:r>
              <a:rPr lang="nl-BE" dirty="0"/>
              <a:t>“snoep verstandig, eet een appel en kom met de fiets naar kantoor” (G. </a:t>
            </a:r>
            <a:r>
              <a:rPr lang="nl-BE" dirty="0" err="1"/>
              <a:t>Cuyvers</a:t>
            </a:r>
            <a:r>
              <a:rPr lang="nl-BE" dirty="0"/>
              <a:t>);</a:t>
            </a:r>
            <a:br>
              <a:rPr lang="nl-BE" dirty="0"/>
            </a:br>
            <a:r>
              <a:rPr lang="nl-BE" dirty="0"/>
              <a:t>etc. </a:t>
            </a:r>
          </a:p>
        </p:txBody>
      </p:sp>
      <p:sp>
        <p:nvSpPr>
          <p:cNvPr id="3" name="Titel 2">
            <a:extLst>
              <a:ext uri="{FF2B5EF4-FFF2-40B4-BE49-F238E27FC236}">
                <a16:creationId xmlns:a16="http://schemas.microsoft.com/office/drawing/2014/main" id="{ACE75C98-5AE5-4698-8406-764A40F53FA8}"/>
              </a:ext>
            </a:extLst>
          </p:cNvPr>
          <p:cNvSpPr>
            <a:spLocks noGrp="1"/>
          </p:cNvSpPr>
          <p:nvPr>
            <p:ph type="title"/>
          </p:nvPr>
        </p:nvSpPr>
        <p:spPr/>
        <p:txBody>
          <a:bodyPr/>
          <a:lstStyle/>
          <a:p>
            <a:r>
              <a:rPr lang="nl-BE" dirty="0"/>
              <a:t>6.10 HOE KUNNEN WE HET PROBLEEM STRESS AANPAKKEN,  </a:t>
            </a:r>
          </a:p>
        </p:txBody>
      </p:sp>
      <p:sp>
        <p:nvSpPr>
          <p:cNvPr id="4" name="Tijdelijke aanduiding voor dianummer 3">
            <a:extLst>
              <a:ext uri="{FF2B5EF4-FFF2-40B4-BE49-F238E27FC236}">
                <a16:creationId xmlns:a16="http://schemas.microsoft.com/office/drawing/2014/main" id="{5FF32517-565C-4C46-BC95-E9B01E7F5720}"/>
              </a:ext>
            </a:extLst>
          </p:cNvPr>
          <p:cNvSpPr>
            <a:spLocks noGrp="1"/>
          </p:cNvSpPr>
          <p:nvPr>
            <p:ph type="sldNum" sz="quarter" idx="11"/>
          </p:nvPr>
        </p:nvSpPr>
        <p:spPr/>
        <p:txBody>
          <a:bodyPr/>
          <a:lstStyle/>
          <a:p>
            <a:fld id="{3B80295F-48CD-49FC-897A-CCEC919B8070}" type="slidenum">
              <a:rPr lang="nl-BE" smtClean="0"/>
              <a:pPr/>
              <a:t>34</a:t>
            </a:fld>
            <a:endParaRPr lang="nl-BE" dirty="0"/>
          </a:p>
        </p:txBody>
      </p:sp>
      <p:sp>
        <p:nvSpPr>
          <p:cNvPr id="5" name="Tijdelijke aanduiding voor voettekst 4">
            <a:extLst>
              <a:ext uri="{FF2B5EF4-FFF2-40B4-BE49-F238E27FC236}">
                <a16:creationId xmlns:a16="http://schemas.microsoft.com/office/drawing/2014/main" id="{09CEAA24-803F-4FB0-959B-7727655BC1E8}"/>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33984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C1B6183-F10B-4D1A-B05D-1EC70F1AE711}"/>
              </a:ext>
            </a:extLst>
          </p:cNvPr>
          <p:cNvSpPr>
            <a:spLocks noGrp="1"/>
          </p:cNvSpPr>
          <p:nvPr>
            <p:ph idx="1"/>
          </p:nvPr>
        </p:nvSpPr>
        <p:spPr/>
        <p:txBody>
          <a:bodyPr>
            <a:normAutofit fontScale="92500" lnSpcReduction="20000"/>
          </a:bodyPr>
          <a:lstStyle/>
          <a:p>
            <a:r>
              <a:rPr lang="nl-BE" dirty="0"/>
              <a:t>Emoties hebben steeds een lichamelijke basis; </a:t>
            </a:r>
          </a:p>
          <a:p>
            <a:r>
              <a:rPr lang="nl-BE" dirty="0"/>
              <a:t>We spreken over stress indien stressoren op een continue manier aanleiding geven tot emoties; </a:t>
            </a:r>
          </a:p>
          <a:p>
            <a:r>
              <a:rPr lang="nl-BE" dirty="0"/>
              <a:t>Indien stress lange tijd aanhoudt kan dit leiden tot burn-out, waardoor de medewerker het contact met het werk dreigt te verliezen; </a:t>
            </a:r>
          </a:p>
          <a:p>
            <a:r>
              <a:rPr lang="nl-BE" dirty="0"/>
              <a:t>Om burn-out te diagnosticeren maken we gebruik van de BAT. </a:t>
            </a:r>
          </a:p>
          <a:p>
            <a:r>
              <a:rPr lang="nl-BE" dirty="0"/>
              <a:t>Tot slot werd gesproken over de mogelijkheden om stress aan te pakken op individueel en organisatie niveau. </a:t>
            </a:r>
          </a:p>
        </p:txBody>
      </p:sp>
      <p:sp>
        <p:nvSpPr>
          <p:cNvPr id="3" name="Titel 2">
            <a:extLst>
              <a:ext uri="{FF2B5EF4-FFF2-40B4-BE49-F238E27FC236}">
                <a16:creationId xmlns:a16="http://schemas.microsoft.com/office/drawing/2014/main" id="{85A9FAEA-7DFB-4C65-BC85-CACCA2293098}"/>
              </a:ext>
            </a:extLst>
          </p:cNvPr>
          <p:cNvSpPr>
            <a:spLocks noGrp="1"/>
          </p:cNvSpPr>
          <p:nvPr>
            <p:ph type="title"/>
          </p:nvPr>
        </p:nvSpPr>
        <p:spPr/>
        <p:txBody>
          <a:bodyPr/>
          <a:lstStyle/>
          <a:p>
            <a:r>
              <a:rPr lang="nl-BE" dirty="0"/>
              <a:t>BESLUIT</a:t>
            </a:r>
          </a:p>
        </p:txBody>
      </p:sp>
      <p:sp>
        <p:nvSpPr>
          <p:cNvPr id="4" name="Tijdelijke aanduiding voor dianummer 3">
            <a:extLst>
              <a:ext uri="{FF2B5EF4-FFF2-40B4-BE49-F238E27FC236}">
                <a16:creationId xmlns:a16="http://schemas.microsoft.com/office/drawing/2014/main" id="{D22EE5CC-5866-4B66-BA14-AEDDEEE64167}"/>
              </a:ext>
            </a:extLst>
          </p:cNvPr>
          <p:cNvSpPr>
            <a:spLocks noGrp="1"/>
          </p:cNvSpPr>
          <p:nvPr>
            <p:ph type="sldNum" sz="quarter" idx="11"/>
          </p:nvPr>
        </p:nvSpPr>
        <p:spPr/>
        <p:txBody>
          <a:bodyPr/>
          <a:lstStyle/>
          <a:p>
            <a:fld id="{3B80295F-48CD-49FC-897A-CCEC919B8070}" type="slidenum">
              <a:rPr lang="nl-BE" smtClean="0"/>
              <a:pPr/>
              <a:t>35</a:t>
            </a:fld>
            <a:endParaRPr lang="nl-BE" dirty="0"/>
          </a:p>
        </p:txBody>
      </p:sp>
      <p:sp>
        <p:nvSpPr>
          <p:cNvPr id="5" name="Tijdelijke aanduiding voor voettekst 4">
            <a:extLst>
              <a:ext uri="{FF2B5EF4-FFF2-40B4-BE49-F238E27FC236}">
                <a16:creationId xmlns:a16="http://schemas.microsoft.com/office/drawing/2014/main" id="{4D4DA57B-ED09-4706-A996-14A1AD5E6256}"/>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7996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620" y="1152000"/>
            <a:ext cx="5072098" cy="4734000"/>
          </a:xfrm>
        </p:spPr>
        <p:txBody>
          <a:bodyPr>
            <a:normAutofit/>
          </a:bodyPr>
          <a:lstStyle/>
          <a:p>
            <a:pPr>
              <a:buNone/>
            </a:pPr>
            <a:r>
              <a:rPr lang="nl-BE" sz="1900" dirty="0"/>
              <a:t>Na de studie van dit hoofdstuk ben je </a:t>
            </a:r>
            <a:br>
              <a:rPr lang="nl-BE" sz="1900" dirty="0"/>
            </a:br>
            <a:r>
              <a:rPr lang="nl-BE" sz="1900" dirty="0"/>
              <a:t>in staat:</a:t>
            </a:r>
          </a:p>
          <a:p>
            <a:pPr>
              <a:buNone/>
            </a:pPr>
            <a:r>
              <a:rPr lang="nl-BE" sz="1900" dirty="0">
                <a:effectLst/>
              </a:rPr>
              <a:t>	een omschrijving te geven van het begrip emotie; </a:t>
            </a:r>
            <a:br>
              <a:rPr lang="nl-BE" sz="1900" dirty="0">
                <a:effectLst/>
              </a:rPr>
            </a:br>
            <a:r>
              <a:rPr lang="nl-BE" sz="1900" dirty="0">
                <a:effectLst/>
              </a:rPr>
              <a:t>aan te geven hoe emoties ontstaan; </a:t>
            </a:r>
            <a:br>
              <a:rPr lang="nl-BE" sz="1900" dirty="0">
                <a:effectLst/>
              </a:rPr>
            </a:br>
            <a:r>
              <a:rPr lang="nl-BE" sz="1900" dirty="0">
                <a:effectLst/>
              </a:rPr>
              <a:t>een omschrijving te geven van het begrip stress;</a:t>
            </a:r>
            <a:br>
              <a:rPr lang="nl-BE" sz="1900" dirty="0">
                <a:effectLst/>
              </a:rPr>
            </a:br>
            <a:r>
              <a:rPr lang="nl-BE" sz="1900" dirty="0">
                <a:effectLst/>
              </a:rPr>
              <a:t>het onderscheid aan te geven tussen </a:t>
            </a:r>
            <a:r>
              <a:rPr lang="nl-BE" sz="1900" dirty="0" err="1">
                <a:effectLst/>
              </a:rPr>
              <a:t>eustress</a:t>
            </a:r>
            <a:r>
              <a:rPr lang="nl-BE" sz="1900" dirty="0">
                <a:effectLst/>
              </a:rPr>
              <a:t> en disstress;</a:t>
            </a:r>
            <a:br>
              <a:rPr lang="nl-BE" sz="1900" dirty="0">
                <a:effectLst/>
              </a:rPr>
            </a:br>
            <a:r>
              <a:rPr lang="nl-BE" sz="1900" dirty="0">
                <a:effectLst/>
              </a:rPr>
              <a:t>een bespreking te geven over de drie fasen in de stressbeleving die de fysioloog </a:t>
            </a:r>
            <a:r>
              <a:rPr lang="nl-BE" sz="1900" dirty="0" err="1">
                <a:effectLst/>
              </a:rPr>
              <a:t>Selye</a:t>
            </a:r>
            <a:r>
              <a:rPr lang="nl-BE" sz="1900" dirty="0">
                <a:effectLst/>
              </a:rPr>
              <a:t> onderscheidde;  </a:t>
            </a:r>
            <a:br>
              <a:rPr lang="nl-BE" sz="1900" dirty="0">
                <a:effectLst/>
              </a:rPr>
            </a:br>
            <a:r>
              <a:rPr lang="nl-BE" sz="1900" dirty="0">
                <a:effectLst/>
              </a:rPr>
              <a:t>het onderscheid aan te geven tussen het </a:t>
            </a:r>
            <a:br>
              <a:rPr lang="nl-BE" sz="1900" dirty="0">
                <a:effectLst/>
              </a:rPr>
            </a:br>
            <a:r>
              <a:rPr lang="nl-BE" sz="1900" dirty="0">
                <a:effectLst/>
              </a:rPr>
              <a:t>sympathisch en parasympatisch zenuwstelsel; </a:t>
            </a:r>
            <a:br>
              <a:rPr lang="nl-BE" sz="1900" dirty="0">
                <a:effectLst/>
              </a:rPr>
            </a:br>
            <a:endParaRPr lang="nl-BE" sz="1900" dirty="0"/>
          </a:p>
        </p:txBody>
      </p:sp>
      <p:sp>
        <p:nvSpPr>
          <p:cNvPr id="3" name="Title 2"/>
          <p:cNvSpPr>
            <a:spLocks noGrp="1"/>
          </p:cNvSpPr>
          <p:nvPr>
            <p:ph type="title"/>
          </p:nvPr>
        </p:nvSpPr>
        <p:spPr>
          <a:xfrm>
            <a:off x="0" y="0"/>
            <a:ext cx="9144000" cy="1142984"/>
          </a:xfrm>
        </p:spPr>
        <p:txBody>
          <a:bodyPr anchor="ctr">
            <a:normAutofit/>
          </a:bodyPr>
          <a:lstStyle/>
          <a:p>
            <a:r>
              <a:rPr lang="nl-BE" dirty="0"/>
              <a:t>Doelstellingen I</a:t>
            </a:r>
          </a:p>
        </p:txBody>
      </p:sp>
      <p:pic>
        <p:nvPicPr>
          <p:cNvPr id="7" name="Afbeelding 6">
            <a:extLst>
              <a:ext uri="{FF2B5EF4-FFF2-40B4-BE49-F238E27FC236}">
                <a16:creationId xmlns:a16="http://schemas.microsoft.com/office/drawing/2014/main" id="{A1A3C3A2-820B-41AE-8685-FEE07F1F5D60}"/>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36</a:t>
            </a:fld>
            <a:endParaRPr lang="nl-BE"/>
          </a:p>
        </p:txBody>
      </p:sp>
      <p:sp>
        <p:nvSpPr>
          <p:cNvPr id="5" name="Footer Placeholder 4"/>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 </a:t>
            </a:r>
          </a:p>
        </p:txBody>
      </p:sp>
    </p:spTree>
    <p:extLst>
      <p:ext uri="{BB962C8B-B14F-4D97-AF65-F5344CB8AC3E}">
        <p14:creationId xmlns:p14="http://schemas.microsoft.com/office/powerpoint/2010/main" val="254809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620" y="1152000"/>
            <a:ext cx="5072098" cy="4734000"/>
          </a:xfrm>
        </p:spPr>
        <p:txBody>
          <a:bodyPr>
            <a:normAutofit/>
          </a:bodyPr>
          <a:lstStyle/>
          <a:p>
            <a:pPr>
              <a:buNone/>
            </a:pPr>
            <a:r>
              <a:rPr lang="nl-BE" sz="1400"/>
              <a:t>Na de studie van dit hoofdstuk ben je </a:t>
            </a:r>
            <a:br>
              <a:rPr lang="nl-BE" sz="1400"/>
            </a:br>
            <a:r>
              <a:rPr lang="nl-BE" sz="1400"/>
              <a:t>in staat: </a:t>
            </a:r>
          </a:p>
          <a:p>
            <a:pPr>
              <a:buNone/>
            </a:pPr>
            <a:br>
              <a:rPr lang="nl-BE" sz="1400"/>
            </a:br>
            <a:br>
              <a:rPr lang="nl-BE" sz="1400"/>
            </a:br>
            <a:r>
              <a:rPr lang="nl-BE" sz="1400">
                <a:effectLst/>
              </a:rPr>
              <a:t>het Person-Environment Fit Model toe te lichten; </a:t>
            </a:r>
            <a:br>
              <a:rPr lang="nl-BE" sz="1400">
                <a:effectLst/>
              </a:rPr>
            </a:br>
            <a:r>
              <a:rPr lang="nl-BE" sz="1400">
                <a:effectLst/>
              </a:rPr>
              <a:t>een bespreking te geven van het JDC model van stress; </a:t>
            </a:r>
            <a:br>
              <a:rPr lang="nl-BE" sz="1400">
                <a:effectLst/>
              </a:rPr>
            </a:br>
            <a:r>
              <a:rPr lang="nl-BE" sz="1400">
                <a:effectLst/>
              </a:rPr>
              <a:t>een bespreking te geven van het JDR model van stress; </a:t>
            </a:r>
            <a:br>
              <a:rPr lang="nl-BE" sz="1400">
                <a:effectLst/>
              </a:rPr>
            </a:br>
            <a:r>
              <a:rPr lang="nl-BE" sz="1400">
                <a:effectLst/>
              </a:rPr>
              <a:t>kun je aangeven welke persoonlijkheidskenmerken een rol spelen in het ontstaan van stress;</a:t>
            </a:r>
            <a:br>
              <a:rPr lang="nl-BE" sz="1400">
                <a:effectLst/>
              </a:rPr>
            </a:br>
            <a:r>
              <a:rPr lang="nl-BE" sz="1400">
                <a:effectLst/>
              </a:rPr>
              <a:t>kun je een (actuele) omschrijving geven van burn-out; </a:t>
            </a:r>
            <a:br>
              <a:rPr lang="nl-BE" sz="1400">
                <a:effectLst/>
              </a:rPr>
            </a:br>
            <a:r>
              <a:rPr lang="nl-BE" sz="1400">
                <a:effectLst/>
              </a:rPr>
              <a:t>kun je bespreken wat de oorzaken en gevolgen zijn van burn-out;  </a:t>
            </a:r>
            <a:br>
              <a:rPr lang="nl-BE" sz="1400">
                <a:effectLst/>
              </a:rPr>
            </a:br>
            <a:r>
              <a:rPr lang="nl-BE" sz="1400">
                <a:effectLst/>
              </a:rPr>
              <a:t>weet je op welke wijze burn-out gemeten kan worden. </a:t>
            </a:r>
            <a:br>
              <a:rPr lang="nl-BE" sz="1400">
                <a:effectLst/>
              </a:rPr>
            </a:br>
            <a:r>
              <a:rPr lang="nl-BE" sz="1400">
                <a:effectLst/>
              </a:rPr>
              <a:t>kun je enkele technieken bespreken om stress te beperken op de werkvloer.</a:t>
            </a:r>
            <a:br>
              <a:rPr lang="nl-BE" sz="1400"/>
            </a:br>
            <a:br>
              <a:rPr lang="nl-BE" sz="1400"/>
            </a:br>
            <a:endParaRPr lang="nl-BE" sz="1400"/>
          </a:p>
        </p:txBody>
      </p:sp>
      <p:sp>
        <p:nvSpPr>
          <p:cNvPr id="3" name="Title 2"/>
          <p:cNvSpPr>
            <a:spLocks noGrp="1"/>
          </p:cNvSpPr>
          <p:nvPr>
            <p:ph type="title"/>
          </p:nvPr>
        </p:nvSpPr>
        <p:spPr>
          <a:xfrm>
            <a:off x="0" y="0"/>
            <a:ext cx="9144000" cy="1142984"/>
          </a:xfrm>
        </p:spPr>
        <p:txBody>
          <a:bodyPr anchor="ctr">
            <a:normAutofit/>
          </a:bodyPr>
          <a:lstStyle/>
          <a:p>
            <a:r>
              <a:rPr lang="nl-BE" dirty="0"/>
              <a:t>Doelstellingen II</a:t>
            </a:r>
          </a:p>
        </p:txBody>
      </p:sp>
      <p:pic>
        <p:nvPicPr>
          <p:cNvPr id="7" name="Afbeelding 6">
            <a:extLst>
              <a:ext uri="{FF2B5EF4-FFF2-40B4-BE49-F238E27FC236}">
                <a16:creationId xmlns:a16="http://schemas.microsoft.com/office/drawing/2014/main" id="{A1A3C3A2-820B-41AE-8685-FEE07F1F5D60}"/>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37</a:t>
            </a:fld>
            <a:endParaRPr lang="nl-BE"/>
          </a:p>
        </p:txBody>
      </p:sp>
      <p:sp>
        <p:nvSpPr>
          <p:cNvPr id="5" name="Footer Placeholder 4"/>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 </a:t>
            </a:r>
          </a:p>
        </p:txBody>
      </p:sp>
    </p:spTree>
    <p:extLst>
      <p:ext uri="{BB962C8B-B14F-4D97-AF65-F5344CB8AC3E}">
        <p14:creationId xmlns:p14="http://schemas.microsoft.com/office/powerpoint/2010/main" val="12915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p:txBody>
      </p:sp>
      <p:sp>
        <p:nvSpPr>
          <p:cNvPr id="3" name="Title 2"/>
          <p:cNvSpPr>
            <a:spLocks noGrp="1"/>
          </p:cNvSpPr>
          <p:nvPr>
            <p:ph type="title"/>
          </p:nvPr>
        </p:nvSpPr>
        <p:spPr>
          <a:xfrm>
            <a:off x="-19883" y="2430384"/>
            <a:ext cx="9144000" cy="1800000"/>
          </a:xfrm>
        </p:spPr>
        <p:txBody>
          <a:bodyPr/>
          <a:lstStyle/>
          <a:p>
            <a:r>
              <a:rPr lang="nl-BE" dirty="0"/>
              <a:t>Gedrag in organisaties. </a:t>
            </a:r>
            <a:br>
              <a:rPr lang="nl-BE" dirty="0"/>
            </a:br>
            <a:r>
              <a:rPr lang="nl-BE" dirty="0"/>
              <a:t>Hoofdstuk VI</a:t>
            </a:r>
            <a:br>
              <a:rPr lang="nl-BE" dirty="0"/>
            </a:br>
            <a:r>
              <a:rPr lang="nl-BE" dirty="0"/>
              <a:t>EMOTIES EN STRESS OP DE WERKVLOER</a:t>
            </a:r>
            <a:br>
              <a:rPr lang="nl-BE" dirty="0"/>
            </a:br>
            <a:endParaRPr lang="nl-BE" dirty="0"/>
          </a:p>
        </p:txBody>
      </p:sp>
      <p:sp>
        <p:nvSpPr>
          <p:cNvPr id="4" name="Footer Placeholder 3"/>
          <p:cNvSpPr>
            <a:spLocks noGrp="1"/>
          </p:cNvSpPr>
          <p:nvPr>
            <p:ph type="ftr" sz="quarter" idx="12"/>
          </p:nvPr>
        </p:nvSpPr>
        <p:spPr/>
        <p:txBody>
          <a:bodyPr/>
          <a:lstStyle/>
          <a:p>
            <a:r>
              <a:rPr lang="nl-BE"/>
              <a:t>Gedrag in organisaties. </a:t>
            </a:r>
            <a:endParaRPr lang="nl-BE"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38</a:t>
            </a:fld>
            <a:endParaRPr lang="nl-BE" dirty="0"/>
          </a:p>
        </p:txBody>
      </p:sp>
      <p:pic>
        <p:nvPicPr>
          <p:cNvPr id="9" name="Picture 2" descr="Gedrag in organisaties">
            <a:extLst>
              <a:ext uri="{FF2B5EF4-FFF2-40B4-BE49-F238E27FC236}">
                <a16:creationId xmlns:a16="http://schemas.microsoft.com/office/drawing/2014/main" id="{669FBC98-3FB8-4D41-9F6A-F612DD71E7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5848" y="3850951"/>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1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27F29A-3703-2348-BC30-2A36E7107590}"/>
              </a:ext>
            </a:extLst>
          </p:cNvPr>
          <p:cNvSpPr>
            <a:spLocks noGrp="1"/>
          </p:cNvSpPr>
          <p:nvPr>
            <p:ph idx="1"/>
          </p:nvPr>
        </p:nvSpPr>
        <p:spPr/>
        <p:txBody>
          <a:bodyPr>
            <a:normAutofit fontScale="92500" lnSpcReduction="20000"/>
          </a:bodyPr>
          <a:lstStyle/>
          <a:p>
            <a:r>
              <a:rPr lang="nl-BE" dirty="0"/>
              <a:t>8 type primaire emoties </a:t>
            </a:r>
          </a:p>
          <a:p>
            <a:pPr marL="0" indent="0">
              <a:buNone/>
            </a:pPr>
            <a:r>
              <a:rPr lang="nl-BE" dirty="0"/>
              <a:t>   (Plutchik 1980) </a:t>
            </a:r>
          </a:p>
          <a:p>
            <a:endParaRPr lang="nl-BE" dirty="0"/>
          </a:p>
          <a:p>
            <a:endParaRPr lang="nl-BE" dirty="0"/>
          </a:p>
          <a:p>
            <a:endParaRPr lang="nl-BE" dirty="0"/>
          </a:p>
          <a:p>
            <a:r>
              <a:rPr lang="nl-BE" dirty="0"/>
              <a:t>Secundaire emoties </a:t>
            </a:r>
          </a:p>
          <a:p>
            <a:pPr lvl="1"/>
            <a:r>
              <a:rPr lang="nl-BE" dirty="0"/>
              <a:t>Twee aangrenzende basisemoties</a:t>
            </a:r>
          </a:p>
          <a:p>
            <a:pPr lvl="1"/>
            <a:r>
              <a:rPr lang="nl-BE" dirty="0"/>
              <a:t>Bijvoorbeeld: afschuw = angst + verrassing </a:t>
            </a:r>
          </a:p>
          <a:p>
            <a:pPr lvl="1"/>
            <a:r>
              <a:rPr lang="nl-BE" dirty="0"/>
              <a:t>Verder in cirkel </a:t>
            </a:r>
            <a:r>
              <a:rPr lang="nl-BE" dirty="0">
                <a:sym typeface="Wingdings" pitchFamily="2" charset="2"/>
              </a:rPr>
              <a:t></a:t>
            </a:r>
            <a:r>
              <a:rPr lang="nl-BE" dirty="0"/>
              <a:t> moeilijker te combineren </a:t>
            </a:r>
          </a:p>
          <a:p>
            <a:pPr lvl="1"/>
            <a:r>
              <a:rPr lang="nl-BE" dirty="0"/>
              <a:t>Tegenover elkaar </a:t>
            </a:r>
            <a:r>
              <a:rPr lang="nl-BE" dirty="0">
                <a:sym typeface="Wingdings" pitchFamily="2" charset="2"/>
              </a:rPr>
              <a:t> tegenpolen </a:t>
            </a:r>
            <a:endParaRPr lang="nl-BE" dirty="0"/>
          </a:p>
          <a:p>
            <a:endParaRPr lang="nl-BE" dirty="0"/>
          </a:p>
          <a:p>
            <a:endParaRPr lang="nl-BE" dirty="0"/>
          </a:p>
        </p:txBody>
      </p:sp>
      <p:sp>
        <p:nvSpPr>
          <p:cNvPr id="3" name="Titel 2">
            <a:extLst>
              <a:ext uri="{FF2B5EF4-FFF2-40B4-BE49-F238E27FC236}">
                <a16:creationId xmlns:a16="http://schemas.microsoft.com/office/drawing/2014/main" id="{61077F4B-4215-7145-A4DA-A11760D97164}"/>
              </a:ext>
            </a:extLst>
          </p:cNvPr>
          <p:cNvSpPr>
            <a:spLocks noGrp="1"/>
          </p:cNvSpPr>
          <p:nvPr>
            <p:ph type="title"/>
          </p:nvPr>
        </p:nvSpPr>
        <p:spPr/>
        <p:txBody>
          <a:bodyPr/>
          <a:lstStyle/>
          <a:p>
            <a:r>
              <a:rPr lang="nl-BE" dirty="0"/>
              <a:t>6.1.2 WAT ZIJN DE BASISDIMENSIES?</a:t>
            </a:r>
          </a:p>
        </p:txBody>
      </p:sp>
      <p:sp>
        <p:nvSpPr>
          <p:cNvPr id="4" name="Tijdelijke aanduiding voor dianummer 3">
            <a:extLst>
              <a:ext uri="{FF2B5EF4-FFF2-40B4-BE49-F238E27FC236}">
                <a16:creationId xmlns:a16="http://schemas.microsoft.com/office/drawing/2014/main" id="{72CE9C53-F7DA-024C-969D-3ACF7D409713}"/>
              </a:ext>
            </a:extLst>
          </p:cNvPr>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Tijdelijke aanduiding voor voettekst 4">
            <a:extLst>
              <a:ext uri="{FF2B5EF4-FFF2-40B4-BE49-F238E27FC236}">
                <a16:creationId xmlns:a16="http://schemas.microsoft.com/office/drawing/2014/main" id="{54A2CF56-CBB8-8147-A248-62902711516A}"/>
              </a:ext>
            </a:extLst>
          </p:cNvPr>
          <p:cNvSpPr>
            <a:spLocks noGrp="1"/>
          </p:cNvSpPr>
          <p:nvPr>
            <p:ph type="ftr" sz="quarter" idx="12"/>
          </p:nvPr>
        </p:nvSpPr>
        <p:spPr/>
        <p:txBody>
          <a:bodyPr/>
          <a:lstStyle/>
          <a:p>
            <a:r>
              <a:rPr lang="nl-BE"/>
              <a:t>Gedrag in organisaties. </a:t>
            </a:r>
            <a:endParaRPr lang="nl-BE" dirty="0"/>
          </a:p>
        </p:txBody>
      </p:sp>
      <p:pic>
        <p:nvPicPr>
          <p:cNvPr id="6" name="Afbeelding 5">
            <a:extLst>
              <a:ext uri="{FF2B5EF4-FFF2-40B4-BE49-F238E27FC236}">
                <a16:creationId xmlns:a16="http://schemas.microsoft.com/office/drawing/2014/main" id="{B37189E8-5B0F-9242-8C4E-417FA6F65546}"/>
              </a:ext>
            </a:extLst>
          </p:cNvPr>
          <p:cNvPicPr>
            <a:picLocks noChangeAspect="1"/>
          </p:cNvPicPr>
          <p:nvPr/>
        </p:nvPicPr>
        <p:blipFill rotWithShape="1">
          <a:blip r:embed="rId2">
            <a:extLst>
              <a:ext uri="{28A0092B-C50C-407E-A947-70E740481C1C}">
                <a14:useLocalDpi xmlns:a14="http://schemas.microsoft.com/office/drawing/2010/main" val="0"/>
              </a:ext>
            </a:extLst>
          </a:blip>
          <a:srcRect l="-1" r="591"/>
          <a:stretch/>
        </p:blipFill>
        <p:spPr>
          <a:xfrm>
            <a:off x="5868144" y="1369048"/>
            <a:ext cx="2591777" cy="2602144"/>
          </a:xfrm>
          <a:prstGeom prst="rect">
            <a:avLst/>
          </a:prstGeom>
        </p:spPr>
      </p:pic>
    </p:spTree>
    <p:extLst>
      <p:ext uri="{BB962C8B-B14F-4D97-AF65-F5344CB8AC3E}">
        <p14:creationId xmlns:p14="http://schemas.microsoft.com/office/powerpoint/2010/main" val="145230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F3B7D5-70FE-BB44-B054-F48343C45F62}"/>
              </a:ext>
            </a:extLst>
          </p:cNvPr>
          <p:cNvSpPr>
            <a:spLocks noGrp="1"/>
          </p:cNvSpPr>
          <p:nvPr>
            <p:ph idx="1"/>
          </p:nvPr>
        </p:nvSpPr>
        <p:spPr/>
        <p:txBody>
          <a:bodyPr/>
          <a:lstStyle/>
          <a:p>
            <a:r>
              <a:rPr lang="nl-NL" dirty="0"/>
              <a:t>Fysiologische theorie:</a:t>
            </a:r>
          </a:p>
          <a:p>
            <a:pPr lvl="1"/>
            <a:r>
              <a:rPr lang="nl-NL" dirty="0"/>
              <a:t>Verband tussen bepaalde fysiologische reactie en aard van de emotie</a:t>
            </a:r>
          </a:p>
          <a:p>
            <a:pPr lvl="1"/>
            <a:r>
              <a:rPr lang="nl-NL" dirty="0"/>
              <a:t>Waarneming lichamelijke verandering = basis belevingsaspect </a:t>
            </a:r>
          </a:p>
          <a:p>
            <a:pPr lvl="1"/>
            <a:endParaRPr lang="nl-NL" dirty="0"/>
          </a:p>
          <a:p>
            <a:r>
              <a:rPr lang="nl-NL" dirty="0"/>
              <a:t>Cognitieve theorie: </a:t>
            </a:r>
          </a:p>
          <a:p>
            <a:pPr lvl="1"/>
            <a:r>
              <a:rPr lang="nl-NL" dirty="0"/>
              <a:t>Fysiologische verandering wordt geïnterpreteerd in functie van informatie die men verkrijgt </a:t>
            </a:r>
          </a:p>
        </p:txBody>
      </p:sp>
      <p:sp>
        <p:nvSpPr>
          <p:cNvPr id="3" name="Titel 2">
            <a:extLst>
              <a:ext uri="{FF2B5EF4-FFF2-40B4-BE49-F238E27FC236}">
                <a16:creationId xmlns:a16="http://schemas.microsoft.com/office/drawing/2014/main" id="{46D398BC-7DFB-5145-8410-48B43EB234B6}"/>
              </a:ext>
            </a:extLst>
          </p:cNvPr>
          <p:cNvSpPr>
            <a:spLocks noGrp="1"/>
          </p:cNvSpPr>
          <p:nvPr>
            <p:ph type="title"/>
          </p:nvPr>
        </p:nvSpPr>
        <p:spPr/>
        <p:txBody>
          <a:bodyPr/>
          <a:lstStyle/>
          <a:p>
            <a:r>
              <a:rPr lang="nl-BE" dirty="0"/>
              <a:t>6.1.3 HOE ONTSTAAN EMOTIES? </a:t>
            </a:r>
          </a:p>
        </p:txBody>
      </p:sp>
      <p:sp>
        <p:nvSpPr>
          <p:cNvPr id="4" name="Tijdelijke aanduiding voor dianummer 3">
            <a:extLst>
              <a:ext uri="{FF2B5EF4-FFF2-40B4-BE49-F238E27FC236}">
                <a16:creationId xmlns:a16="http://schemas.microsoft.com/office/drawing/2014/main" id="{49FDBCAD-0909-5B49-965D-F724379A295D}"/>
              </a:ext>
            </a:extLst>
          </p:cNvPr>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Tijdelijke aanduiding voor voettekst 4">
            <a:extLst>
              <a:ext uri="{FF2B5EF4-FFF2-40B4-BE49-F238E27FC236}">
                <a16:creationId xmlns:a16="http://schemas.microsoft.com/office/drawing/2014/main" id="{F91ABB4D-F893-E24C-BA80-3D11E9EE31DC}"/>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33366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2781056"/>
          </a:xfrm>
        </p:spPr>
        <p:txBody>
          <a:bodyPr/>
          <a:lstStyle/>
          <a:p>
            <a:pPr>
              <a:buNone/>
            </a:pPr>
            <a:r>
              <a:rPr lang="nl-BE" dirty="0"/>
              <a:t>Emotie bestaat uit:  </a:t>
            </a:r>
            <a:br>
              <a:rPr lang="nl-BE" dirty="0"/>
            </a:br>
            <a:r>
              <a:rPr lang="nl-BE" dirty="0"/>
              <a:t>fysiologische arousal</a:t>
            </a:r>
            <a:br>
              <a:rPr lang="nl-BE" dirty="0"/>
            </a:br>
            <a:r>
              <a:rPr lang="nl-BE" dirty="0"/>
              <a:t>mentale representatie</a:t>
            </a:r>
            <a:br>
              <a:rPr lang="nl-BE" dirty="0"/>
            </a:br>
            <a:r>
              <a:rPr lang="nl-BE" dirty="0"/>
              <a:t>lichamelijke expressie</a:t>
            </a:r>
          </a:p>
        </p:txBody>
      </p:sp>
      <p:sp>
        <p:nvSpPr>
          <p:cNvPr id="3" name="Title 2"/>
          <p:cNvSpPr>
            <a:spLocks noGrp="1"/>
          </p:cNvSpPr>
          <p:nvPr>
            <p:ph type="title"/>
          </p:nvPr>
        </p:nvSpPr>
        <p:spPr/>
        <p:txBody>
          <a:bodyPr/>
          <a:lstStyle/>
          <a:p>
            <a:r>
              <a:rPr lang="nl-BE" dirty="0"/>
              <a:t>6.1.3 Hoe ontstaan emoties?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5" name="Footer Placeholder 4"/>
          <p:cNvSpPr>
            <a:spLocks noGrp="1"/>
          </p:cNvSpPr>
          <p:nvPr>
            <p:ph type="ftr" sz="quarter" idx="12"/>
          </p:nvPr>
        </p:nvSpPr>
        <p:spPr/>
        <p:txBody>
          <a:bodyPr/>
          <a:lstStyle/>
          <a:p>
            <a:r>
              <a:rPr lang="nl-BE"/>
              <a:t>Gedrag in organisaties. </a:t>
            </a:r>
            <a:endParaRPr lang="nl-BE" dirty="0"/>
          </a:p>
        </p:txBody>
      </p:sp>
      <p:pic>
        <p:nvPicPr>
          <p:cNvPr id="7" name="Afbeelding 6">
            <a:extLst>
              <a:ext uri="{FF2B5EF4-FFF2-40B4-BE49-F238E27FC236}">
                <a16:creationId xmlns:a16="http://schemas.microsoft.com/office/drawing/2014/main" id="{BABFA5BB-C177-47A9-8636-BDE8E13B7DCB}"/>
              </a:ext>
            </a:extLst>
          </p:cNvPr>
          <p:cNvPicPr>
            <a:picLocks noChangeAspect="1"/>
          </p:cNvPicPr>
          <p:nvPr/>
        </p:nvPicPr>
        <p:blipFill>
          <a:blip r:embed="rId2"/>
          <a:stretch>
            <a:fillRect/>
          </a:stretch>
        </p:blipFill>
        <p:spPr>
          <a:xfrm>
            <a:off x="2375756" y="3128429"/>
            <a:ext cx="4392488" cy="28080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533C70D-E6B5-2742-BEC7-9BDDC54ABA25}"/>
              </a:ext>
            </a:extLst>
          </p:cNvPr>
          <p:cNvSpPr>
            <a:spLocks noGrp="1"/>
          </p:cNvSpPr>
          <p:nvPr>
            <p:ph idx="1"/>
          </p:nvPr>
        </p:nvSpPr>
        <p:spPr/>
        <p:txBody>
          <a:bodyPr/>
          <a:lstStyle/>
          <a:p>
            <a:pPr marL="0" indent="0" algn="ctr">
              <a:buNone/>
            </a:pPr>
            <a:r>
              <a:rPr lang="nl-BE" dirty="0"/>
              <a:t>Emoties = 3 componenten </a:t>
            </a:r>
          </a:p>
        </p:txBody>
      </p:sp>
      <p:sp>
        <p:nvSpPr>
          <p:cNvPr id="3" name="Titel 2">
            <a:extLst>
              <a:ext uri="{FF2B5EF4-FFF2-40B4-BE49-F238E27FC236}">
                <a16:creationId xmlns:a16="http://schemas.microsoft.com/office/drawing/2014/main" id="{822D5E66-5EAB-E44E-AFBD-624E2383BE85}"/>
              </a:ext>
            </a:extLst>
          </p:cNvPr>
          <p:cNvSpPr>
            <a:spLocks noGrp="1"/>
          </p:cNvSpPr>
          <p:nvPr>
            <p:ph type="title"/>
          </p:nvPr>
        </p:nvSpPr>
        <p:spPr/>
        <p:txBody>
          <a:bodyPr/>
          <a:lstStyle/>
          <a:p>
            <a:r>
              <a:rPr lang="nl-BE" dirty="0"/>
              <a:t>6.1.3 hoe ontstaan emoties?</a:t>
            </a:r>
          </a:p>
        </p:txBody>
      </p:sp>
      <p:sp>
        <p:nvSpPr>
          <p:cNvPr id="4" name="Tijdelijke aanduiding voor dianummer 3">
            <a:extLst>
              <a:ext uri="{FF2B5EF4-FFF2-40B4-BE49-F238E27FC236}">
                <a16:creationId xmlns:a16="http://schemas.microsoft.com/office/drawing/2014/main" id="{A6053ABE-72E5-EB44-BFB4-B8FCC5859B5C}"/>
              </a:ext>
            </a:extLst>
          </p:cNvPr>
          <p:cNvSpPr>
            <a:spLocks noGrp="1"/>
          </p:cNvSpPr>
          <p:nvPr>
            <p:ph type="sldNum" sz="quarter" idx="11"/>
          </p:nvPr>
        </p:nvSpPr>
        <p:spPr/>
        <p:txBody>
          <a:bodyPr/>
          <a:lstStyle/>
          <a:p>
            <a:fld id="{3B80295F-48CD-49FC-897A-CCEC919B8070}" type="slidenum">
              <a:rPr lang="nl-BE" smtClean="0"/>
              <a:pPr/>
              <a:t>7</a:t>
            </a:fld>
            <a:endParaRPr lang="nl-BE" dirty="0"/>
          </a:p>
        </p:txBody>
      </p:sp>
      <p:sp>
        <p:nvSpPr>
          <p:cNvPr id="5" name="Tijdelijke aanduiding voor voettekst 4">
            <a:extLst>
              <a:ext uri="{FF2B5EF4-FFF2-40B4-BE49-F238E27FC236}">
                <a16:creationId xmlns:a16="http://schemas.microsoft.com/office/drawing/2014/main" id="{1ABBF6FB-1A9F-D348-B90E-71C0ED1CE74C}"/>
              </a:ext>
            </a:extLst>
          </p:cNvPr>
          <p:cNvSpPr>
            <a:spLocks noGrp="1"/>
          </p:cNvSpPr>
          <p:nvPr>
            <p:ph type="ftr" sz="quarter" idx="12"/>
          </p:nvPr>
        </p:nvSpPr>
        <p:spPr/>
        <p:txBody>
          <a:bodyPr/>
          <a:lstStyle/>
          <a:p>
            <a:r>
              <a:rPr lang="nl-BE"/>
              <a:t>Gedrag in organisaties. </a:t>
            </a:r>
            <a:endParaRPr lang="nl-BE" dirty="0"/>
          </a:p>
        </p:txBody>
      </p:sp>
      <p:cxnSp>
        <p:nvCxnSpPr>
          <p:cNvPr id="7" name="Rechte verbindingslijn met pijl 6">
            <a:extLst>
              <a:ext uri="{FF2B5EF4-FFF2-40B4-BE49-F238E27FC236}">
                <a16:creationId xmlns:a16="http://schemas.microsoft.com/office/drawing/2014/main" id="{D1BA962C-AC4C-D247-8DA1-81BE14CAD566}"/>
              </a:ext>
            </a:extLst>
          </p:cNvPr>
          <p:cNvCxnSpPr>
            <a:cxnSpLocks/>
          </p:cNvCxnSpPr>
          <p:nvPr/>
        </p:nvCxnSpPr>
        <p:spPr>
          <a:xfrm flipH="1">
            <a:off x="2133216" y="1897116"/>
            <a:ext cx="1914317" cy="1576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89651D3B-CE08-3C4D-B139-60DDC25F2D9D}"/>
              </a:ext>
            </a:extLst>
          </p:cNvPr>
          <p:cNvCxnSpPr>
            <a:cxnSpLocks/>
          </p:cNvCxnSpPr>
          <p:nvPr/>
        </p:nvCxnSpPr>
        <p:spPr>
          <a:xfrm>
            <a:off x="4575185" y="1936490"/>
            <a:ext cx="0"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8272D763-CE89-A34E-8CF6-4339402670E8}"/>
              </a:ext>
            </a:extLst>
          </p:cNvPr>
          <p:cNvCxnSpPr>
            <a:cxnSpLocks/>
          </p:cNvCxnSpPr>
          <p:nvPr/>
        </p:nvCxnSpPr>
        <p:spPr>
          <a:xfrm>
            <a:off x="4908774" y="1843357"/>
            <a:ext cx="2062755" cy="162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74FB6746-3552-AB4D-BD15-415B05FD6525}"/>
              </a:ext>
            </a:extLst>
          </p:cNvPr>
          <p:cNvSpPr txBox="1"/>
          <p:nvPr/>
        </p:nvSpPr>
        <p:spPr>
          <a:xfrm>
            <a:off x="669337" y="3502329"/>
            <a:ext cx="1808508" cy="553998"/>
          </a:xfrm>
          <a:prstGeom prst="rect">
            <a:avLst/>
          </a:prstGeom>
          <a:noFill/>
        </p:spPr>
        <p:txBody>
          <a:bodyPr wrap="none" rtlCol="0">
            <a:spAutoFit/>
          </a:bodyPr>
          <a:lstStyle/>
          <a:p>
            <a:r>
              <a:rPr lang="nl-BE" sz="3000" dirty="0">
                <a:solidFill>
                  <a:srgbClr val="000000"/>
                </a:solidFill>
                <a:latin typeface="Trebuchet MS" pitchFamily="34" charset="0"/>
              </a:rPr>
              <a:t>Activatie</a:t>
            </a:r>
            <a:r>
              <a:rPr lang="nl-BE" dirty="0"/>
              <a:t> </a:t>
            </a:r>
          </a:p>
        </p:txBody>
      </p:sp>
      <p:sp>
        <p:nvSpPr>
          <p:cNvPr id="15" name="Tekstvak 14">
            <a:extLst>
              <a:ext uri="{FF2B5EF4-FFF2-40B4-BE49-F238E27FC236}">
                <a16:creationId xmlns:a16="http://schemas.microsoft.com/office/drawing/2014/main" id="{ED2A7248-A2E4-0A44-A1F8-9C153544D5DC}"/>
              </a:ext>
            </a:extLst>
          </p:cNvPr>
          <p:cNvSpPr txBox="1"/>
          <p:nvPr/>
        </p:nvSpPr>
        <p:spPr>
          <a:xfrm>
            <a:off x="3707904" y="3502329"/>
            <a:ext cx="1718740" cy="553998"/>
          </a:xfrm>
          <a:prstGeom prst="rect">
            <a:avLst/>
          </a:prstGeom>
          <a:noFill/>
        </p:spPr>
        <p:txBody>
          <a:bodyPr wrap="none" rtlCol="0">
            <a:spAutoFit/>
          </a:bodyPr>
          <a:lstStyle/>
          <a:p>
            <a:r>
              <a:rPr lang="nl-BE" sz="3000" dirty="0">
                <a:solidFill>
                  <a:srgbClr val="000000"/>
                </a:solidFill>
                <a:latin typeface="Trebuchet MS" pitchFamily="34" charset="0"/>
              </a:rPr>
              <a:t>Beleving</a:t>
            </a:r>
            <a:r>
              <a:rPr lang="nl-BE" dirty="0"/>
              <a:t> </a:t>
            </a:r>
          </a:p>
        </p:txBody>
      </p:sp>
      <p:sp>
        <p:nvSpPr>
          <p:cNvPr id="16" name="Tekstvak 15">
            <a:extLst>
              <a:ext uri="{FF2B5EF4-FFF2-40B4-BE49-F238E27FC236}">
                <a16:creationId xmlns:a16="http://schemas.microsoft.com/office/drawing/2014/main" id="{753216B3-8941-7A43-ADFC-60A24E1FA778}"/>
              </a:ext>
            </a:extLst>
          </p:cNvPr>
          <p:cNvSpPr txBox="1"/>
          <p:nvPr/>
        </p:nvSpPr>
        <p:spPr>
          <a:xfrm>
            <a:off x="6572077" y="3502329"/>
            <a:ext cx="1788170" cy="553998"/>
          </a:xfrm>
          <a:prstGeom prst="rect">
            <a:avLst/>
          </a:prstGeom>
          <a:noFill/>
        </p:spPr>
        <p:txBody>
          <a:bodyPr wrap="none" rtlCol="0">
            <a:spAutoFit/>
          </a:bodyPr>
          <a:lstStyle/>
          <a:p>
            <a:r>
              <a:rPr lang="nl-BE" sz="3000" dirty="0">
                <a:solidFill>
                  <a:srgbClr val="000000"/>
                </a:solidFill>
                <a:latin typeface="Trebuchet MS" pitchFamily="34" charset="0"/>
              </a:rPr>
              <a:t>Expressie</a:t>
            </a:r>
            <a:r>
              <a:rPr lang="nl-BE" dirty="0"/>
              <a:t> </a:t>
            </a:r>
          </a:p>
        </p:txBody>
      </p:sp>
      <p:sp>
        <p:nvSpPr>
          <p:cNvPr id="19" name="Tekstvak 18">
            <a:extLst>
              <a:ext uri="{FF2B5EF4-FFF2-40B4-BE49-F238E27FC236}">
                <a16:creationId xmlns:a16="http://schemas.microsoft.com/office/drawing/2014/main" id="{3496EF13-9ABA-5449-9BB6-92CF01CD4DCE}"/>
              </a:ext>
            </a:extLst>
          </p:cNvPr>
          <p:cNvSpPr txBox="1"/>
          <p:nvPr/>
        </p:nvSpPr>
        <p:spPr>
          <a:xfrm>
            <a:off x="317716" y="3997115"/>
            <a:ext cx="2499225" cy="1477328"/>
          </a:xfrm>
          <a:prstGeom prst="rect">
            <a:avLst/>
          </a:prstGeom>
          <a:noFill/>
        </p:spPr>
        <p:txBody>
          <a:bodyPr wrap="square" rtlCol="0">
            <a:spAutoFit/>
          </a:bodyPr>
          <a:lstStyle/>
          <a:p>
            <a:pPr algn="ctr"/>
            <a:r>
              <a:rPr lang="nl-BE" sz="3000" dirty="0">
                <a:solidFill>
                  <a:srgbClr val="000000"/>
                </a:solidFill>
                <a:latin typeface="Trebuchet MS" pitchFamily="34" charset="0"/>
              </a:rPr>
              <a:t>=</a:t>
            </a:r>
            <a:r>
              <a:rPr lang="nl-BE" dirty="0"/>
              <a:t> </a:t>
            </a:r>
          </a:p>
          <a:p>
            <a:pPr algn="ctr"/>
            <a:r>
              <a:rPr lang="nl-BE" sz="3000" dirty="0">
                <a:solidFill>
                  <a:srgbClr val="000000"/>
                </a:solidFill>
                <a:latin typeface="Trebuchet MS" pitchFamily="34" charset="0"/>
              </a:rPr>
              <a:t>Fysiologische</a:t>
            </a:r>
            <a:r>
              <a:rPr lang="nl-BE" dirty="0"/>
              <a:t> </a:t>
            </a:r>
            <a:r>
              <a:rPr lang="nl-BE" sz="3000" dirty="0">
                <a:solidFill>
                  <a:srgbClr val="000000"/>
                </a:solidFill>
                <a:latin typeface="Trebuchet MS" pitchFamily="34" charset="0"/>
              </a:rPr>
              <a:t>arousal</a:t>
            </a:r>
            <a:r>
              <a:rPr lang="nl-BE" dirty="0"/>
              <a:t> </a:t>
            </a:r>
          </a:p>
        </p:txBody>
      </p:sp>
      <p:sp>
        <p:nvSpPr>
          <p:cNvPr id="20" name="Tekstvak 19">
            <a:extLst>
              <a:ext uri="{FF2B5EF4-FFF2-40B4-BE49-F238E27FC236}">
                <a16:creationId xmlns:a16="http://schemas.microsoft.com/office/drawing/2014/main" id="{B1CC84DD-A0B8-BA4A-A689-0E48AF401A0A}"/>
              </a:ext>
            </a:extLst>
          </p:cNvPr>
          <p:cNvSpPr txBox="1"/>
          <p:nvPr/>
        </p:nvSpPr>
        <p:spPr>
          <a:xfrm>
            <a:off x="3431971" y="3998864"/>
            <a:ext cx="2508181" cy="1477328"/>
          </a:xfrm>
          <a:prstGeom prst="rect">
            <a:avLst/>
          </a:prstGeom>
          <a:noFill/>
        </p:spPr>
        <p:txBody>
          <a:bodyPr wrap="square" rtlCol="0">
            <a:spAutoFit/>
          </a:bodyPr>
          <a:lstStyle/>
          <a:p>
            <a:pPr algn="ctr"/>
            <a:r>
              <a:rPr lang="nl-BE" sz="3000" dirty="0">
                <a:solidFill>
                  <a:srgbClr val="000000"/>
                </a:solidFill>
                <a:latin typeface="Trebuchet MS" pitchFamily="34" charset="0"/>
              </a:rPr>
              <a:t>= </a:t>
            </a:r>
          </a:p>
          <a:p>
            <a:pPr algn="ctr"/>
            <a:r>
              <a:rPr lang="nl-BE" sz="3000" dirty="0">
                <a:solidFill>
                  <a:srgbClr val="000000"/>
                </a:solidFill>
                <a:latin typeface="Trebuchet MS" pitchFamily="34" charset="0"/>
              </a:rPr>
              <a:t>Mentale representatie </a:t>
            </a:r>
          </a:p>
        </p:txBody>
      </p:sp>
      <p:sp>
        <p:nvSpPr>
          <p:cNvPr id="21" name="Tekstvak 20">
            <a:extLst>
              <a:ext uri="{FF2B5EF4-FFF2-40B4-BE49-F238E27FC236}">
                <a16:creationId xmlns:a16="http://schemas.microsoft.com/office/drawing/2014/main" id="{2A4B63E3-BB6E-ED41-BB38-025193AFF186}"/>
              </a:ext>
            </a:extLst>
          </p:cNvPr>
          <p:cNvSpPr txBox="1"/>
          <p:nvPr/>
        </p:nvSpPr>
        <p:spPr>
          <a:xfrm>
            <a:off x="6306802" y="3998864"/>
            <a:ext cx="2470548" cy="1477328"/>
          </a:xfrm>
          <a:prstGeom prst="rect">
            <a:avLst/>
          </a:prstGeom>
          <a:noFill/>
        </p:spPr>
        <p:txBody>
          <a:bodyPr wrap="none" rtlCol="0">
            <a:spAutoFit/>
          </a:bodyPr>
          <a:lstStyle/>
          <a:p>
            <a:pPr algn="ctr"/>
            <a:r>
              <a:rPr lang="nl-BE" sz="3000" dirty="0">
                <a:solidFill>
                  <a:srgbClr val="000000"/>
                </a:solidFill>
                <a:latin typeface="Trebuchet MS" pitchFamily="34" charset="0"/>
              </a:rPr>
              <a:t>=</a:t>
            </a:r>
          </a:p>
          <a:p>
            <a:pPr algn="ctr"/>
            <a:r>
              <a:rPr lang="nl-BE" sz="3000" dirty="0">
                <a:solidFill>
                  <a:srgbClr val="000000"/>
                </a:solidFill>
                <a:latin typeface="Trebuchet MS" pitchFamily="34" charset="0"/>
              </a:rPr>
              <a:t>Lichamelijke</a:t>
            </a:r>
            <a:r>
              <a:rPr lang="nl-BE" dirty="0"/>
              <a:t> </a:t>
            </a:r>
            <a:endParaRPr lang="nl-BE" sz="3000" dirty="0">
              <a:solidFill>
                <a:srgbClr val="000000"/>
              </a:solidFill>
              <a:latin typeface="Trebuchet MS" pitchFamily="34" charset="0"/>
            </a:endParaRPr>
          </a:p>
          <a:p>
            <a:pPr algn="ctr"/>
            <a:r>
              <a:rPr lang="nl-BE" sz="3000" dirty="0">
                <a:solidFill>
                  <a:srgbClr val="000000"/>
                </a:solidFill>
                <a:latin typeface="Trebuchet MS" pitchFamily="34" charset="0"/>
              </a:rPr>
              <a:t>expressie</a:t>
            </a:r>
          </a:p>
        </p:txBody>
      </p:sp>
    </p:spTree>
    <p:extLst>
      <p:ext uri="{BB962C8B-B14F-4D97-AF65-F5344CB8AC3E}">
        <p14:creationId xmlns:p14="http://schemas.microsoft.com/office/powerpoint/2010/main" val="713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EFFA26A-24F4-4CA8-8989-FC2A4C7C3307}"/>
              </a:ext>
            </a:extLst>
          </p:cNvPr>
          <p:cNvSpPr>
            <a:spLocks noGrp="1"/>
          </p:cNvSpPr>
          <p:nvPr>
            <p:ph idx="1"/>
          </p:nvPr>
        </p:nvSpPr>
        <p:spPr/>
        <p:txBody>
          <a:bodyPr/>
          <a:lstStyle/>
          <a:p>
            <a:r>
              <a:rPr lang="nl-BE" dirty="0"/>
              <a:t>Gaat om een emotionele respons op bedreigende situaties, bv. Evelyn uit de openingscase ervaart een conflict tussen eisen van het werk en zorg voor de kinderen. </a:t>
            </a:r>
          </a:p>
          <a:p>
            <a:r>
              <a:rPr lang="nl-BE" dirty="0"/>
              <a:t>Onderscheid tussen </a:t>
            </a:r>
            <a:r>
              <a:rPr lang="nl-BE" dirty="0" err="1"/>
              <a:t>eustress</a:t>
            </a:r>
            <a:r>
              <a:rPr lang="nl-BE" dirty="0"/>
              <a:t> en disstress. </a:t>
            </a:r>
          </a:p>
        </p:txBody>
      </p:sp>
      <p:sp>
        <p:nvSpPr>
          <p:cNvPr id="3" name="Titel 2">
            <a:extLst>
              <a:ext uri="{FF2B5EF4-FFF2-40B4-BE49-F238E27FC236}">
                <a16:creationId xmlns:a16="http://schemas.microsoft.com/office/drawing/2014/main" id="{82ECC63F-DD7F-4CE1-8436-189BB2A739D5}"/>
              </a:ext>
            </a:extLst>
          </p:cNvPr>
          <p:cNvSpPr>
            <a:spLocks noGrp="1"/>
          </p:cNvSpPr>
          <p:nvPr>
            <p:ph type="title"/>
          </p:nvPr>
        </p:nvSpPr>
        <p:spPr/>
        <p:txBody>
          <a:bodyPr/>
          <a:lstStyle/>
          <a:p>
            <a:r>
              <a:rPr lang="nl-BE" dirty="0"/>
              <a:t>6.2 HOE KUNNEN WE STRESS OMSCHRIJVEN? </a:t>
            </a:r>
          </a:p>
        </p:txBody>
      </p:sp>
      <p:sp>
        <p:nvSpPr>
          <p:cNvPr id="4" name="Tijdelijke aanduiding voor dianummer 3">
            <a:extLst>
              <a:ext uri="{FF2B5EF4-FFF2-40B4-BE49-F238E27FC236}">
                <a16:creationId xmlns:a16="http://schemas.microsoft.com/office/drawing/2014/main" id="{ABDE0E6B-CD4D-4B49-B42E-2B0C0892C714}"/>
              </a:ext>
            </a:extLst>
          </p:cNvPr>
          <p:cNvSpPr>
            <a:spLocks noGrp="1"/>
          </p:cNvSpPr>
          <p:nvPr>
            <p:ph type="sldNum" sz="quarter" idx="11"/>
          </p:nvPr>
        </p:nvSpPr>
        <p:spPr/>
        <p:txBody>
          <a:bodyPr/>
          <a:lstStyle/>
          <a:p>
            <a:fld id="{3B80295F-48CD-49FC-897A-CCEC919B8070}" type="slidenum">
              <a:rPr lang="nl-BE" smtClean="0"/>
              <a:pPr/>
              <a:t>8</a:t>
            </a:fld>
            <a:endParaRPr lang="nl-BE" dirty="0"/>
          </a:p>
        </p:txBody>
      </p:sp>
      <p:sp>
        <p:nvSpPr>
          <p:cNvPr id="5" name="Tijdelijke aanduiding voor voettekst 4">
            <a:extLst>
              <a:ext uri="{FF2B5EF4-FFF2-40B4-BE49-F238E27FC236}">
                <a16:creationId xmlns:a16="http://schemas.microsoft.com/office/drawing/2014/main" id="{DCD936DE-DC68-4DEC-8C5D-0E8C01E1736F}"/>
              </a:ext>
            </a:extLst>
          </p:cNvPr>
          <p:cNvSpPr>
            <a:spLocks noGrp="1"/>
          </p:cNvSpPr>
          <p:nvPr>
            <p:ph type="ftr" sz="quarter" idx="12"/>
          </p:nvPr>
        </p:nvSpPr>
        <p:spPr/>
        <p:txBody>
          <a:bodyPr/>
          <a:lstStyle/>
          <a:p>
            <a:r>
              <a:rPr lang="nl-BE"/>
              <a:t>Gedrag in organisaties. </a:t>
            </a:r>
            <a:endParaRPr lang="nl-BE" dirty="0"/>
          </a:p>
        </p:txBody>
      </p:sp>
      <p:pic>
        <p:nvPicPr>
          <p:cNvPr id="6" name="Afbeelding 5">
            <a:extLst>
              <a:ext uri="{FF2B5EF4-FFF2-40B4-BE49-F238E27FC236}">
                <a16:creationId xmlns:a16="http://schemas.microsoft.com/office/drawing/2014/main" id="{E7CAFE4A-B292-491B-B555-55BE0373E2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573017"/>
            <a:ext cx="3312368" cy="2304256"/>
          </a:xfrm>
          <a:prstGeom prst="rect">
            <a:avLst/>
          </a:prstGeom>
          <a:noFill/>
          <a:ln>
            <a:noFill/>
          </a:ln>
        </p:spPr>
      </p:pic>
    </p:spTree>
    <p:extLst>
      <p:ext uri="{BB962C8B-B14F-4D97-AF65-F5344CB8AC3E}">
        <p14:creationId xmlns:p14="http://schemas.microsoft.com/office/powerpoint/2010/main" val="12090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3EFFD6-21F1-4B35-9749-9C54AD270DD5}"/>
              </a:ext>
            </a:extLst>
          </p:cNvPr>
          <p:cNvSpPr>
            <a:spLocks noGrp="1"/>
          </p:cNvSpPr>
          <p:nvPr>
            <p:ph idx="1"/>
          </p:nvPr>
        </p:nvSpPr>
        <p:spPr/>
        <p:txBody>
          <a:bodyPr>
            <a:normAutofit lnSpcReduction="10000"/>
          </a:bodyPr>
          <a:lstStyle/>
          <a:p>
            <a:r>
              <a:rPr lang="nl-BE" dirty="0" err="1"/>
              <a:t>Selye</a:t>
            </a:r>
            <a:r>
              <a:rPr lang="nl-BE" dirty="0"/>
              <a:t> deed als eerste onderzoek naar stress reacties. Hij maakte een onderscheid in het ‘algemene aanpassingssyndroom’ in drie fasen: </a:t>
            </a:r>
          </a:p>
          <a:p>
            <a:pPr marL="0" indent="0">
              <a:buNone/>
            </a:pPr>
            <a:r>
              <a:rPr lang="nl-BE" dirty="0"/>
              <a:t>	alarmfase;</a:t>
            </a:r>
          </a:p>
          <a:p>
            <a:pPr marL="0" indent="0">
              <a:buNone/>
            </a:pPr>
            <a:r>
              <a:rPr lang="nl-BE" dirty="0"/>
              <a:t>	verzetsfase; </a:t>
            </a:r>
          </a:p>
          <a:p>
            <a:pPr marL="0" indent="0">
              <a:buNone/>
            </a:pPr>
            <a:r>
              <a:rPr lang="nl-BE" dirty="0"/>
              <a:t>	uitputtingsfase. </a:t>
            </a:r>
          </a:p>
          <a:p>
            <a:pPr marL="0" indent="0">
              <a:buNone/>
            </a:pPr>
            <a:r>
              <a:rPr lang="nl-BE" dirty="0"/>
              <a:t>Deze uitputtingsfase zal door andere auteurs burn-out genoemd worden. </a:t>
            </a:r>
          </a:p>
        </p:txBody>
      </p:sp>
      <p:sp>
        <p:nvSpPr>
          <p:cNvPr id="3" name="Titel 2">
            <a:extLst>
              <a:ext uri="{FF2B5EF4-FFF2-40B4-BE49-F238E27FC236}">
                <a16:creationId xmlns:a16="http://schemas.microsoft.com/office/drawing/2014/main" id="{315B8B8C-F3A0-4ADD-945C-61AC5C426BA0}"/>
              </a:ext>
            </a:extLst>
          </p:cNvPr>
          <p:cNvSpPr>
            <a:spLocks noGrp="1"/>
          </p:cNvSpPr>
          <p:nvPr>
            <p:ph type="title"/>
          </p:nvPr>
        </p:nvSpPr>
        <p:spPr/>
        <p:txBody>
          <a:bodyPr/>
          <a:lstStyle/>
          <a:p>
            <a:r>
              <a:rPr lang="nl-BE" dirty="0"/>
              <a:t>6.3 STRESS IS EEN DYNAMISCHE REACTIE</a:t>
            </a:r>
          </a:p>
        </p:txBody>
      </p:sp>
      <p:sp>
        <p:nvSpPr>
          <p:cNvPr id="4" name="Tijdelijke aanduiding voor dianummer 3">
            <a:extLst>
              <a:ext uri="{FF2B5EF4-FFF2-40B4-BE49-F238E27FC236}">
                <a16:creationId xmlns:a16="http://schemas.microsoft.com/office/drawing/2014/main" id="{07CE7B58-EB6A-4C8F-93B6-F9CA3AD94757}"/>
              </a:ext>
            </a:extLst>
          </p:cNvPr>
          <p:cNvSpPr>
            <a:spLocks noGrp="1"/>
          </p:cNvSpPr>
          <p:nvPr>
            <p:ph type="sldNum" sz="quarter" idx="11"/>
          </p:nvPr>
        </p:nvSpPr>
        <p:spPr/>
        <p:txBody>
          <a:bodyPr/>
          <a:lstStyle/>
          <a:p>
            <a:fld id="{3B80295F-48CD-49FC-897A-CCEC919B8070}" type="slidenum">
              <a:rPr lang="nl-BE" smtClean="0"/>
              <a:pPr/>
              <a:t>9</a:t>
            </a:fld>
            <a:endParaRPr lang="nl-BE" dirty="0"/>
          </a:p>
        </p:txBody>
      </p:sp>
      <p:sp>
        <p:nvSpPr>
          <p:cNvPr id="5" name="Tijdelijke aanduiding voor voettekst 4">
            <a:extLst>
              <a:ext uri="{FF2B5EF4-FFF2-40B4-BE49-F238E27FC236}">
                <a16:creationId xmlns:a16="http://schemas.microsoft.com/office/drawing/2014/main" id="{DED0578A-9310-4F19-909E-FF68DFF813C8}"/>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197922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M_presentatie_nl">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TM_presentatie_nl</Template>
  <TotalTime>1584</TotalTime>
  <Words>2233</Words>
  <Application>Microsoft Office PowerPoint</Application>
  <PresentationFormat>Diavoorstelling (4:3)</PresentationFormat>
  <Paragraphs>263</Paragraphs>
  <Slides>38</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38</vt:i4>
      </vt:variant>
    </vt:vector>
  </HeadingPairs>
  <TitlesOfParts>
    <vt:vector size="46" baseType="lpstr">
      <vt:lpstr>Arial</vt:lpstr>
      <vt:lpstr>Bahnschrift Light</vt:lpstr>
      <vt:lpstr>Calibri</vt:lpstr>
      <vt:lpstr>Times New Roman</vt:lpstr>
      <vt:lpstr>Trebuchet MS</vt:lpstr>
      <vt:lpstr>Verdana</vt:lpstr>
      <vt:lpstr>Wingdings</vt:lpstr>
      <vt:lpstr>TM_presentatie_nl</vt:lpstr>
      <vt:lpstr>Gedrag in organisaties.  Hoofdstuk VI EMOTIES EN STRESS OP DE WERKVLOER </vt:lpstr>
      <vt:lpstr>OVERZICHT</vt:lpstr>
      <vt:lpstr>6.1.1 EEN OMSCHRIJVING VAN EMOTIES</vt:lpstr>
      <vt:lpstr>6.1.2 WAT ZIJN DE BASISDIMENSIES?</vt:lpstr>
      <vt:lpstr>6.1.3 HOE ONTSTAAN EMOTIES? </vt:lpstr>
      <vt:lpstr>6.1.3 Hoe ontstaan emoties? </vt:lpstr>
      <vt:lpstr>6.1.3 hoe ontstaan emoties?</vt:lpstr>
      <vt:lpstr>6.2 HOE KUNNEN WE STRESS OMSCHRIJVEN? </vt:lpstr>
      <vt:lpstr>6.3 STRESS IS EEN DYNAMISCHE REACTIE</vt:lpstr>
      <vt:lpstr>6.4 DE FYSIOLOGISCHE BASIS VAN STRESS</vt:lpstr>
      <vt:lpstr>6.4 DE FYSIOLOGISCHE BASIS VAN STRESS</vt:lpstr>
      <vt:lpstr>6.5 EEN PSYCHOSOCIALE THEORIE OVER HET ONTSTAAN VAN STRESS</vt:lpstr>
      <vt:lpstr>6.5.1 HET PERSON-ENVIRONMENT FIT MODEL </vt:lpstr>
      <vt:lpstr>6.5.2 Het job demand control model van Karasek</vt:lpstr>
      <vt:lpstr>6.5.2 HET JOB DEMAND CONTROL MODEL VAN Karasek </vt:lpstr>
      <vt:lpstr>6.5.2 HET JOB DEMAND CONTROL MODEL VAN KARASEK</vt:lpstr>
      <vt:lpstr>6.5.2 HET JOB DEMAND CONTROL MODEL VAN kARASEK</vt:lpstr>
      <vt:lpstr>6.5.2 HET JOB DEMAND CONTROL MODEL VAN KARASEK</vt:lpstr>
      <vt:lpstr>6.5.3 HET JOB DEMANDS-RESOURCES MODEL</vt:lpstr>
      <vt:lpstr>6.5.3 HET job demands-resources model </vt:lpstr>
      <vt:lpstr>6.5.3 HET Job demands-resources model</vt:lpstr>
      <vt:lpstr>6.5.3 HET JOB DEMANDS-RESOURCES MODEL</vt:lpstr>
      <vt:lpstr>6.7 Hoe omgaan met stress: coping</vt:lpstr>
      <vt:lpstr>6.8  het wordt te veel: burn-out</vt:lpstr>
      <vt:lpstr>6.8 OORSPRONKELIJKE VISIE OP BURN-OUT (Maslach, 1981)</vt:lpstr>
      <vt:lpstr>6.8 HET WORDT TE VEEL: burn-out</vt:lpstr>
      <vt:lpstr>6.8 Nieuwe visie Burn-out (Desart et al., 2017)</vt:lpstr>
      <vt:lpstr>6.8 NIEUWE DEFINITIE BURN-OUT</vt:lpstr>
      <vt:lpstr>6.8 NIEUWE DEFINITIE VAN BURN-OUT</vt:lpstr>
      <vt:lpstr>6.8 NIEUWE DEFINITIE VAN BURN-OUT</vt:lpstr>
      <vt:lpstr>6.9 HOE KAN BURN-OUT GEMETEN? </vt:lpstr>
      <vt:lpstr>6.9 HOE KAN BURN-out gemeten worden? </vt:lpstr>
      <vt:lpstr>6.10 HOE KUNNEN WE HET PROBLEEM STRESS AANPAKKEN? </vt:lpstr>
      <vt:lpstr>6.10 HOE KUNNEN WE HET PROBLEEM STRESS AANPAKKEN,  </vt:lpstr>
      <vt:lpstr>BESLUIT</vt:lpstr>
      <vt:lpstr>Doelstellingen I</vt:lpstr>
      <vt:lpstr>Doelstellingen II</vt:lpstr>
      <vt:lpstr>Gedrag in organisaties.  Hoofdstuk VI EMOTIES EN STRESS OP DE WERKVLOER </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 in organisaties.  Hoofdstuk VI</dc:title>
  <dc:creator>gebruiker</dc:creator>
  <cp:lastModifiedBy>Guido Valkeneers</cp:lastModifiedBy>
  <cp:revision>71</cp:revision>
  <dcterms:created xsi:type="dcterms:W3CDTF">2013-10-03T08:08:14Z</dcterms:created>
  <dcterms:modified xsi:type="dcterms:W3CDTF">2026-02-24T10:04:07Z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2026-02-17T14:16:41Z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40908454-fd39-4f23-959a-e983da9d3ac4</vt:lpwstr>
  </property>
  <property fmtid="{D5CDD505-2E9C-101B-9397-08002B2CF9AE}" pid="8" name="MSIP_Label_c337be75-dfbb-4261-9834-ac247c7dde13_ContentBits">
    <vt:lpwstr>0</vt:lpwstr>
  </property>
  <property fmtid="{D5CDD505-2E9C-101B-9397-08002B2CF9AE}" pid="9" name="MSIP_Label_c337be75-dfbb-4261-9834-ac247c7dde13_Tag">
    <vt:lpwstr>10, 3, 0, 1</vt:lpwstr>
  </property>
</Properties>
</file>