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307" r:id="rId3"/>
    <p:sldId id="262" r:id="rId4"/>
    <p:sldId id="305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306" r:id="rId14"/>
    <p:sldId id="272" r:id="rId15"/>
    <p:sldId id="273" r:id="rId16"/>
    <p:sldId id="274" r:id="rId17"/>
    <p:sldId id="275" r:id="rId18"/>
    <p:sldId id="30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30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59" r:id="rId45"/>
    <p:sldId id="260" r:id="rId46"/>
    <p:sldId id="261" r:id="rId47"/>
    <p:sldId id="301" r:id="rId48"/>
    <p:sldId id="302" r:id="rId49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howGuide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24/02/2026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24/02/2026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NvMOE0CfE" TargetMode="External"/><Relationship Id="rId2" Type="http://schemas.openxmlformats.org/officeDocument/2006/relationships/hyperlink" Target="https://www.youtube.com/watch?v=xXATiPciG8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  <a:br>
              <a:rPr lang="nl-BE" dirty="0"/>
            </a:br>
            <a:r>
              <a:rPr lang="nl-BE" dirty="0"/>
              <a:t>Hoofdstuk V</a:t>
            </a:r>
            <a:br>
              <a:rPr lang="nl-BE" dirty="0"/>
            </a:br>
            <a:r>
              <a:rPr lang="nl-BE" dirty="0"/>
              <a:t>diversiteit in organisaties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  <a:r>
              <a:rPr lang="nl-BE"/>
              <a:t>.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9" name="Picture 2" descr="Gedrag in organisaties">
            <a:extLst>
              <a:ext uri="{FF2B5EF4-FFF2-40B4-BE49-F238E27FC236}">
                <a16:creationId xmlns:a16="http://schemas.microsoft.com/office/drawing/2014/main" id="{2F09555D-1434-47C6-8981-A8FFF23AE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48" y="3850951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5.2.3 Etniciteit</a:t>
            </a:r>
            <a:br>
              <a:rPr lang="nl-BE" dirty="0"/>
            </a:br>
            <a:r>
              <a:rPr lang="nl-BE" dirty="0"/>
              <a:t>- allochtonen ervaren moeilijkheden</a:t>
            </a:r>
            <a:br>
              <a:rPr lang="nl-BE" dirty="0"/>
            </a:br>
            <a:r>
              <a:rPr lang="nl-BE" dirty="0"/>
              <a:t> om werk te vinden; </a:t>
            </a:r>
            <a:br>
              <a:rPr lang="nl-BE" dirty="0"/>
            </a:br>
            <a:r>
              <a:rPr lang="nl-BE" dirty="0"/>
              <a:t>- komen weinig voor in leidinggevende functies; ‘een werkelijk plafond’</a:t>
            </a:r>
          </a:p>
          <a:p>
            <a:pPr>
              <a:buNone/>
            </a:pPr>
            <a:r>
              <a:rPr lang="nl-BE" dirty="0"/>
              <a:t> 	- Maar uit onderzoek komt naar voor dat diversiteit van teamleden aanleiding geeft tot betere prestaties.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</a:t>
            </a:r>
            <a:r>
              <a:rPr lang="nl-BE" sz="3200" dirty="0"/>
              <a:t>Demografische verschillen</a:t>
            </a:r>
            <a:r>
              <a:rPr lang="nl-B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Afbeelding 5" descr="F:\PIC00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12372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BE" dirty="0"/>
              <a:t>5.2.3 Etniciteit</a:t>
            </a:r>
            <a:br>
              <a:rPr lang="nl-BE" dirty="0"/>
            </a:br>
            <a:r>
              <a:rPr lang="nl-BE" dirty="0"/>
              <a:t>Diverse etnische oorspong levert culturele verschillen op. Hofstede toonde aan dat er zes dimensies in nationale cultuur bestaan: </a:t>
            </a:r>
            <a:br>
              <a:rPr lang="nl-BE" dirty="0"/>
            </a:br>
            <a:r>
              <a:rPr lang="nl-BE" dirty="0"/>
              <a:t>	- acceptatie van macht; </a:t>
            </a:r>
            <a:br>
              <a:rPr lang="nl-BE" dirty="0"/>
            </a:br>
            <a:r>
              <a:rPr lang="nl-BE" dirty="0"/>
              <a:t>	- tolerantie van onzekerheid; </a:t>
            </a:r>
            <a:br>
              <a:rPr lang="nl-BE" dirty="0"/>
            </a:br>
            <a:r>
              <a:rPr lang="nl-BE" dirty="0"/>
              <a:t> 	- individualisme versus collectivisme; </a:t>
            </a:r>
            <a:br>
              <a:rPr lang="nl-BE" dirty="0"/>
            </a:br>
            <a:r>
              <a:rPr lang="nl-BE" dirty="0"/>
              <a:t>	- mannelijke versus vrouwelijke cultuur; </a:t>
            </a:r>
            <a:br>
              <a:rPr lang="nl-BE" dirty="0"/>
            </a:br>
            <a:r>
              <a:rPr lang="nl-BE" dirty="0"/>
              <a:t>	- lange versus korte termijn denken; </a:t>
            </a:r>
          </a:p>
          <a:p>
            <a:pPr>
              <a:buNone/>
            </a:pPr>
            <a:r>
              <a:rPr lang="nl-BE" dirty="0"/>
              <a:t>		- terughoudendheid versus toegeeflijkheid.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Demografische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Afbeelding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54766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dirty="0"/>
              <a:t>5.2.4 Werken met handicap</a:t>
            </a:r>
            <a:br>
              <a:rPr lang="nl-BE" dirty="0"/>
            </a:br>
            <a:r>
              <a:rPr lang="nl-BE" dirty="0"/>
              <a:t>Overheden voorzien subsidies om mensen met een handicap te werk te stellen in het NEC. </a:t>
            </a:r>
            <a:br>
              <a:rPr lang="nl-BE" dirty="0"/>
            </a:br>
            <a:r>
              <a:rPr lang="nl-BE" dirty="0"/>
              <a:t>Daarnaast werken er in Vlaanderen ruim 25.000 mensen met een handicap in een maatwerkbedrijf. Door participatiewet (2015) in Nederland komen sociale werkplaatsen in een uitdoofscenario: bedoeling is integratie in NEC.</a:t>
            </a:r>
            <a:br>
              <a:rPr lang="nl-BE" dirty="0"/>
            </a:br>
            <a:r>
              <a:rPr lang="nl-BE" dirty="0"/>
              <a:t> </a:t>
            </a:r>
          </a:p>
          <a:p>
            <a:pPr>
              <a:buNone/>
            </a:pPr>
            <a:r>
              <a:rPr lang="nl-BE" dirty="0"/>
              <a:t>Naast deze demografische verschillen bestaan er ook nog verschillen in intelligentie, persoonlijkheid, </a:t>
            </a:r>
            <a:r>
              <a:rPr lang="nl-BE" dirty="0" err="1"/>
              <a:t>etc</a:t>
            </a:r>
            <a:r>
              <a:rPr lang="nl-BE" dirty="0"/>
              <a:t>….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Demografische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50A237F-E1FC-41EB-9CE6-3A5399C8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dirty="0"/>
              <a:t>5.2.4 Werken met een handicap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	   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		</a:t>
            </a:r>
          </a:p>
          <a:p>
            <a:pPr marL="0" indent="0">
              <a:buNone/>
            </a:pPr>
            <a:r>
              <a:rPr lang="nl-BE" dirty="0"/>
              <a:t>		</a:t>
            </a:r>
            <a:br>
              <a:rPr lang="nl-BE" dirty="0"/>
            </a:br>
            <a:r>
              <a:rPr lang="nl-BE" dirty="0"/>
              <a:t>		De groenafdeling van </a:t>
            </a:r>
            <a:r>
              <a:rPr lang="nl-BE" dirty="0" err="1"/>
              <a:t>Blankedale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br>
              <a:rPr lang="nl-BE" dirty="0"/>
            </a:br>
            <a:r>
              <a:rPr lang="nl-BE" dirty="0"/>
              <a:t>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6FDE4E-8E71-4CDE-B98A-5AE44FD0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DEMOGRAFISCHE VERSCHILLEN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E1C37F-056B-49ED-B376-7B9359812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21DE7E-A3E8-48D0-BC66-3FF022ABBA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7112B3-A379-4EC6-AD24-F27352A7A2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772816"/>
            <a:ext cx="5760720" cy="227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0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5.3 Intellectuele verschillen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7" name="Afbeelding 6" descr="Brieven Einstein geveild voor 210.000 dollar - Jonet.nl">
            <a:extLst>
              <a:ext uri="{FF2B5EF4-FFF2-40B4-BE49-F238E27FC236}">
                <a16:creationId xmlns:a16="http://schemas.microsoft.com/office/drawing/2014/main" id="{E7599D65-82D2-47A7-9931-A693A3EF11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41036"/>
            <a:ext cx="5478172" cy="30479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D0AD97D-6E17-4194-B495-4F6EE9DA5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cann’t</a:t>
            </a:r>
            <a:r>
              <a:rPr lang="nl-BE" dirty="0"/>
              <a:t> </a:t>
            </a:r>
            <a:r>
              <a:rPr lang="nl-BE" dirty="0" err="1"/>
              <a:t>explain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simply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understand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well </a:t>
            </a:r>
            <a:r>
              <a:rPr lang="nl-BE" dirty="0" err="1"/>
              <a:t>enough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Intelligentie is het vermogen om informatie te verwerken, te denken, te redeneren en oplossingen te zoeken voor complexe problemen. </a:t>
            </a:r>
          </a:p>
          <a:p>
            <a:pPr>
              <a:buNone/>
            </a:pPr>
            <a:r>
              <a:rPr lang="nl-BE" dirty="0"/>
              <a:t>Is belangrijker naarmate het werk complexer van aard is. </a:t>
            </a:r>
          </a:p>
          <a:p>
            <a:pPr>
              <a:buNone/>
            </a:pPr>
            <a:r>
              <a:rPr lang="nl-BE" dirty="0" err="1"/>
              <a:t>Persoon-werk</a:t>
            </a:r>
            <a:r>
              <a:rPr lang="nl-BE" dirty="0"/>
              <a:t> fit als de capaciteiten van de medewerker overeenkomen met de eisen van het werk.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5.3 Intellectuele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/>
              <a:t>Het meten van intelligentie </a:t>
            </a:r>
            <a:br>
              <a:rPr lang="nl-BE" dirty="0"/>
            </a:br>
            <a:r>
              <a:rPr lang="nl-BE" dirty="0" err="1"/>
              <a:t>Binet</a:t>
            </a:r>
            <a:r>
              <a:rPr lang="nl-BE" dirty="0"/>
              <a:t> en Simon waren de eersten om intelligentie te meten: IQ. </a:t>
            </a:r>
          </a:p>
          <a:p>
            <a:pPr>
              <a:buNone/>
            </a:pPr>
            <a:r>
              <a:rPr lang="nl-BE" dirty="0"/>
              <a:t>	Welke is de structuur van de intelligentie? </a:t>
            </a:r>
            <a:br>
              <a:rPr lang="nl-BE" dirty="0"/>
            </a:br>
            <a:r>
              <a:rPr lang="nl-BE" dirty="0"/>
              <a:t>Dankzij de factoranalyse op zoek naar de structuur:  </a:t>
            </a:r>
            <a:br>
              <a:rPr lang="nl-BE" dirty="0"/>
            </a:br>
            <a:r>
              <a:rPr lang="nl-BE" dirty="0"/>
              <a:t>- hiërarchische opvatting (Engelse school)</a:t>
            </a:r>
            <a:br>
              <a:rPr lang="nl-BE" dirty="0"/>
            </a:br>
            <a:r>
              <a:rPr lang="nl-BE" dirty="0"/>
              <a:t>- naast elkaar staande factoren (Amerikaanse school). Nederlandse tests sluiten vaak aan bij dit Amerikaans model (bv. DAT).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5.3 Intellectuele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Recent werd het </a:t>
            </a:r>
            <a:r>
              <a:rPr lang="nl-BE" dirty="0" err="1"/>
              <a:t>Catell-Horn-Caroll</a:t>
            </a:r>
            <a:r>
              <a:rPr lang="nl-BE" dirty="0"/>
              <a:t> model voorgesteld. </a:t>
            </a:r>
            <a:br>
              <a:rPr lang="nl-BE" dirty="0"/>
            </a:br>
            <a:r>
              <a:rPr lang="nl-BE" dirty="0"/>
              <a:t>Sluit aan bij de hiërarchische visie</a:t>
            </a:r>
            <a:br>
              <a:rPr lang="nl-BE" dirty="0"/>
            </a:br>
            <a:r>
              <a:rPr lang="nl-BE" dirty="0"/>
              <a:t>- eerste niveau: g-factor</a:t>
            </a:r>
            <a:br>
              <a:rPr lang="nl-BE" dirty="0"/>
            </a:br>
            <a:r>
              <a:rPr lang="nl-BE" dirty="0"/>
              <a:t>- tweede niveau: vloeiende intelligentie, kwantitatieve kennis, …</a:t>
            </a:r>
            <a:br>
              <a:rPr lang="nl-BE" dirty="0"/>
            </a:br>
            <a:r>
              <a:rPr lang="nl-BE" dirty="0"/>
              <a:t>- derde niveau: bijkomende specialisaties.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5.3 Intellectuele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De basis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51751"/>
            <a:ext cx="6660233" cy="69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2420888"/>
            <a:ext cx="224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Het  C-H-C model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Structuur</a:t>
            </a:r>
            <a:br>
              <a:rPr lang="nl-BE" dirty="0"/>
            </a:br>
            <a:r>
              <a:rPr lang="nl-BE" dirty="0"/>
              <a:t>intelligentie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Emotionele intelligentie heeft betrekking op: </a:t>
            </a:r>
            <a:br>
              <a:rPr lang="nl-BE" dirty="0"/>
            </a:br>
            <a:r>
              <a:rPr lang="nl-BE" dirty="0"/>
              <a:t>	- zelfbewustzijn; </a:t>
            </a:r>
            <a:br>
              <a:rPr lang="nl-BE" dirty="0"/>
            </a:br>
            <a:r>
              <a:rPr lang="nl-BE" dirty="0"/>
              <a:t>	- zelfbeheersing; </a:t>
            </a:r>
            <a:br>
              <a:rPr lang="nl-BE" dirty="0"/>
            </a:br>
            <a:r>
              <a:rPr lang="nl-BE" dirty="0"/>
              <a:t>	- zelfmotivatie; </a:t>
            </a:r>
            <a:br>
              <a:rPr lang="nl-BE" dirty="0"/>
            </a:br>
            <a:r>
              <a:rPr lang="nl-BE" dirty="0"/>
              <a:t> 	- empathie; </a:t>
            </a:r>
            <a:br>
              <a:rPr lang="nl-BE" dirty="0"/>
            </a:br>
            <a:r>
              <a:rPr lang="nl-BE" dirty="0"/>
              <a:t> 	- sociale vaardigheden</a:t>
            </a:r>
            <a:br>
              <a:rPr lang="nl-BE" dirty="0"/>
            </a:br>
            <a:r>
              <a:rPr lang="nl-BE" dirty="0"/>
              <a:t>gaat over cognitie, motivatie, emoties, persoonlijkheid, …. </a:t>
            </a:r>
            <a:br>
              <a:rPr lang="nl-BE" dirty="0"/>
            </a:br>
            <a:r>
              <a:rPr lang="nl-BE" dirty="0"/>
              <a:t>Het gaat dus over alles.</a:t>
            </a:r>
            <a:br>
              <a:rPr lang="nl-BE" dirty="0"/>
            </a:br>
            <a:r>
              <a:rPr lang="nl-BE" dirty="0"/>
              <a:t>“Als de competentie … om uitstekende prestaties te leveren” (D. </a:t>
            </a:r>
            <a:r>
              <a:rPr lang="nl-BE" dirty="0" err="1"/>
              <a:t>Coleman</a:t>
            </a:r>
            <a:r>
              <a:rPr lang="nl-BE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5.3 Intellectuele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2FE72D8-A24D-760C-58C7-6868C7E5A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Diversiteit: waar gaat dat over? </a:t>
            </a:r>
          </a:p>
          <a:p>
            <a:r>
              <a:rPr lang="nl-NL" dirty="0"/>
              <a:t>Demografische verschillen</a:t>
            </a:r>
          </a:p>
          <a:p>
            <a:r>
              <a:rPr lang="nl-NL" dirty="0"/>
              <a:t>Intellectuele verschillen</a:t>
            </a:r>
            <a:br>
              <a:rPr lang="nl-NL" dirty="0"/>
            </a:br>
            <a:r>
              <a:rPr lang="nl-NL" sz="1800" dirty="0"/>
              <a:t>Meten van de intelligentie</a:t>
            </a:r>
            <a:br>
              <a:rPr lang="nl-NL" sz="1800" dirty="0"/>
            </a:br>
            <a:r>
              <a:rPr lang="nl-NL" sz="1800" dirty="0"/>
              <a:t>Structuur van de intelligentie</a:t>
            </a:r>
            <a:br>
              <a:rPr lang="nl-NL" sz="1800" dirty="0"/>
            </a:br>
            <a:r>
              <a:rPr lang="nl-NL" sz="1800" dirty="0"/>
              <a:t>Emotionele intelligentie</a:t>
            </a:r>
          </a:p>
          <a:p>
            <a:r>
              <a:rPr lang="nl-NL" dirty="0"/>
              <a:t>Persoonlijkheidsverschillen</a:t>
            </a:r>
            <a:br>
              <a:rPr lang="nl-NL" dirty="0"/>
            </a:br>
            <a:r>
              <a:rPr lang="nl-NL" sz="1900" dirty="0"/>
              <a:t>Persoonlijkheid als typologie</a:t>
            </a:r>
            <a:br>
              <a:rPr lang="nl-NL" sz="1900" dirty="0"/>
            </a:br>
            <a:r>
              <a:rPr lang="nl-NL" sz="1900" dirty="0"/>
              <a:t>Trekkenbenadering</a:t>
            </a:r>
            <a:br>
              <a:rPr lang="nl-NL" sz="1900" dirty="0"/>
            </a:br>
            <a:r>
              <a:rPr lang="nl-NL" sz="1900" dirty="0"/>
              <a:t>De Big Five</a:t>
            </a:r>
            <a:br>
              <a:rPr lang="nl-NL" sz="1900" dirty="0"/>
            </a:br>
            <a:r>
              <a:rPr lang="nl-NL" sz="1900" dirty="0"/>
              <a:t>Twee extra dimensies</a:t>
            </a:r>
          </a:p>
          <a:p>
            <a:r>
              <a:rPr lang="nl-NL" dirty="0"/>
              <a:t>Verschillen in waarden en attitudes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24649A-3BF7-86C9-EB83-F61897D6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E56E-D44E-CCED-9CB4-F3C79A3AD7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045173-EB59-4626-62B5-921187411D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2" descr="Gedrag in organisaties">
            <a:extLst>
              <a:ext uri="{FF2B5EF4-FFF2-40B4-BE49-F238E27FC236}">
                <a16:creationId xmlns:a16="http://schemas.microsoft.com/office/drawing/2014/main" id="{AB647B80-4C7C-1B84-EC0A-3C32D7E0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Emotionele intelligentie. </a:t>
            </a:r>
            <a:br>
              <a:rPr lang="nl-BE" dirty="0"/>
            </a:br>
            <a:r>
              <a:rPr lang="nl-BE" dirty="0"/>
              <a:t>Wat is de waarde van dit begrip? </a:t>
            </a:r>
            <a:br>
              <a:rPr lang="nl-BE" dirty="0"/>
            </a:br>
            <a:r>
              <a:rPr lang="nl-BE" dirty="0"/>
              <a:t>Is dit een intellectuele capaciteit, of behoort het tot de persoonlijkheid? </a:t>
            </a:r>
            <a:br>
              <a:rPr lang="nl-BE" dirty="0"/>
            </a:br>
            <a:r>
              <a:rPr lang="nl-BE" dirty="0"/>
              <a:t>Heeft het een toegevoegde waarde in de verklaring van academisch of werksucces t.o.v. intelligentie en de Big Five? </a:t>
            </a:r>
            <a:br>
              <a:rPr lang="nl-BE" dirty="0"/>
            </a:br>
            <a:r>
              <a:rPr lang="nl-BE" dirty="0"/>
              <a:t>Antwoord is duidelijk negatief.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5.3 Intellectuele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Vanwaar dit begrip?</a:t>
            </a:r>
          </a:p>
          <a:p>
            <a:pPr>
              <a:buNone/>
            </a:pPr>
            <a:r>
              <a:rPr lang="nl-BE" dirty="0"/>
              <a:t>Oorspronkelijke benadering: er zijn typen van mensen; </a:t>
            </a:r>
          </a:p>
          <a:p>
            <a:pPr>
              <a:buNone/>
            </a:pPr>
            <a:r>
              <a:rPr lang="nl-BE" dirty="0"/>
              <a:t>Thans trekkenbenadering: </a:t>
            </a:r>
            <a:br>
              <a:rPr lang="nl-BE" dirty="0"/>
            </a:br>
            <a:r>
              <a:rPr lang="nl-BE" dirty="0"/>
              <a:t>er bestaan dimensies </a:t>
            </a:r>
            <a:br>
              <a:rPr lang="nl-BE" dirty="0"/>
            </a:br>
            <a:r>
              <a:rPr lang="nl-BE" dirty="0"/>
              <a:t>die opgevat dienen te worden</a:t>
            </a:r>
            <a:br>
              <a:rPr lang="nl-BE" dirty="0"/>
            </a:br>
            <a:r>
              <a:rPr lang="nl-BE" dirty="0"/>
              <a:t>als een continuüm.   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564904"/>
            <a:ext cx="2736304" cy="29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dirty="0"/>
              <a:t>5.4.1 De typologie benadering</a:t>
            </a:r>
            <a:br>
              <a:rPr lang="nl-BE" dirty="0"/>
            </a:br>
            <a:r>
              <a:rPr lang="nl-BE" dirty="0"/>
              <a:t>MBTI zelfbeoordelingsvragenlijst</a:t>
            </a:r>
            <a:br>
              <a:rPr lang="nl-BE" dirty="0"/>
            </a:br>
            <a:r>
              <a:rPr lang="nl-BE" dirty="0"/>
              <a:t>- Is de energie Extern/Intern gericht? </a:t>
            </a:r>
            <a:br>
              <a:rPr lang="nl-BE" dirty="0"/>
            </a:br>
            <a:r>
              <a:rPr lang="nl-BE" dirty="0"/>
              <a:t>- Hoe verloopt de perceptie? </a:t>
            </a:r>
            <a:br>
              <a:rPr lang="nl-BE" dirty="0"/>
            </a:br>
            <a:r>
              <a:rPr lang="nl-BE" dirty="0"/>
              <a:t>  Sensitieve of eerder </a:t>
            </a:r>
            <a:r>
              <a:rPr lang="nl-BE" dirty="0" err="1"/>
              <a:t>iNtuïtief</a:t>
            </a:r>
            <a:r>
              <a:rPr lang="nl-BE" dirty="0"/>
              <a:t>? </a:t>
            </a:r>
            <a:br>
              <a:rPr lang="nl-BE" dirty="0"/>
            </a:br>
            <a:r>
              <a:rPr lang="nl-BE" dirty="0"/>
              <a:t>- Hoe komt een oordeel tot stand? </a:t>
            </a:r>
            <a:br>
              <a:rPr lang="nl-BE" dirty="0"/>
            </a:br>
            <a:r>
              <a:rPr lang="nl-BE" dirty="0"/>
              <a:t>  Thinking of Feeling? </a:t>
            </a:r>
            <a:br>
              <a:rPr lang="nl-BE" dirty="0"/>
            </a:br>
            <a:r>
              <a:rPr lang="nl-BE" dirty="0"/>
              <a:t>- Hoe staat de persoon in de wereld? </a:t>
            </a:r>
            <a:br>
              <a:rPr lang="nl-BE"/>
            </a:br>
            <a:r>
              <a:rPr lang="nl-BE"/>
              <a:t>  Judging</a:t>
            </a:r>
            <a:r>
              <a:rPr lang="nl-BE" dirty="0"/>
              <a:t> of </a:t>
            </a:r>
            <a:r>
              <a:rPr lang="nl-BE" dirty="0" err="1"/>
              <a:t>Perceiving</a:t>
            </a:r>
            <a:r>
              <a:rPr lang="nl-BE" dirty="0"/>
              <a:t>? </a:t>
            </a:r>
          </a:p>
          <a:p>
            <a:pPr>
              <a:buNone/>
            </a:pPr>
            <a:br>
              <a:rPr lang="nl-BE" dirty="0"/>
            </a:br>
            <a:r>
              <a:rPr lang="nl-BE" dirty="0"/>
              <a:t>Drie eerste dimensies zijn afkomstig van Jung, het vierde aspect is afkomstig van </a:t>
            </a:r>
            <a:r>
              <a:rPr lang="nl-BE" dirty="0" err="1"/>
              <a:t>Myers</a:t>
            </a:r>
            <a:r>
              <a:rPr lang="nl-BE" dirty="0"/>
              <a:t> </a:t>
            </a:r>
            <a:r>
              <a:rPr lang="nl-BE" dirty="0" err="1"/>
              <a:t>Briggs</a:t>
            </a:r>
            <a:r>
              <a:rPr lang="nl-BE" dirty="0"/>
              <a:t>.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Mensen hebben voorkeuren.</a:t>
            </a:r>
          </a:p>
          <a:p>
            <a:pPr>
              <a:buNone/>
            </a:pPr>
            <a:r>
              <a:rPr lang="nl-BE" dirty="0"/>
              <a:t>Deze voorkeuren hebben betrekking op vier domeinen: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3284984"/>
            <a:ext cx="4495800" cy="1552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latin typeface="Tahoma" charset="0"/>
                <a:cs typeface="Times New Roman" pitchFamily="18" charset="0"/>
              </a:rPr>
              <a:t>1 E-I 	</a:t>
            </a:r>
            <a:r>
              <a:rPr lang="nl-NL" sz="2400" dirty="0" err="1">
                <a:latin typeface="Tahoma" charset="0"/>
                <a:cs typeface="Times New Roman" pitchFamily="18" charset="0"/>
              </a:rPr>
              <a:t>Extraversion-Introversion</a:t>
            </a:r>
            <a:r>
              <a:rPr lang="nl-NL" sz="2400" dirty="0">
                <a:latin typeface="Tahoma" charset="0"/>
                <a:cs typeface="Times New Roman" pitchFamily="18" charset="0"/>
              </a:rPr>
              <a:t> </a:t>
            </a:r>
          </a:p>
          <a:p>
            <a:r>
              <a:rPr lang="nl-NL" sz="2400" dirty="0">
                <a:latin typeface="Tahoma" charset="0"/>
                <a:cs typeface="Times New Roman" pitchFamily="18" charset="0"/>
              </a:rPr>
              <a:t>2 S-N  </a:t>
            </a:r>
            <a:r>
              <a:rPr lang="nl-NL" sz="2400" dirty="0" err="1">
                <a:latin typeface="Tahoma" charset="0"/>
                <a:cs typeface="Times New Roman" pitchFamily="18" charset="0"/>
              </a:rPr>
              <a:t>Sensing-iNtuition</a:t>
            </a:r>
            <a:r>
              <a:rPr lang="nl-NL" sz="2400" dirty="0">
                <a:latin typeface="Tahoma" charset="0"/>
                <a:cs typeface="Times New Roman" pitchFamily="18" charset="0"/>
              </a:rPr>
              <a:t> 	</a:t>
            </a:r>
          </a:p>
          <a:p>
            <a:r>
              <a:rPr lang="nl-NL" sz="2400" dirty="0">
                <a:latin typeface="Tahoma" charset="0"/>
                <a:cs typeface="Times New Roman" pitchFamily="18" charset="0"/>
              </a:rPr>
              <a:t>3 T-F	</a:t>
            </a:r>
            <a:r>
              <a:rPr lang="nl-NL" sz="2400" dirty="0" err="1">
                <a:latin typeface="Tahoma" charset="0"/>
                <a:cs typeface="Times New Roman" pitchFamily="18" charset="0"/>
              </a:rPr>
              <a:t>Thinking-Feeling</a:t>
            </a:r>
            <a:endParaRPr lang="nl-NL" sz="2400" dirty="0">
              <a:latin typeface="Tahoma" charset="0"/>
              <a:cs typeface="Times New Roman" pitchFamily="18" charset="0"/>
            </a:endParaRPr>
          </a:p>
          <a:p>
            <a:r>
              <a:rPr lang="nl-NL" sz="2400" dirty="0">
                <a:latin typeface="Tahoma" charset="0"/>
                <a:cs typeface="Times New Roman" pitchFamily="18" charset="0"/>
              </a:rPr>
              <a:t>4 J-F 	</a:t>
            </a:r>
            <a:r>
              <a:rPr lang="nl-NL" sz="2400" dirty="0" err="1">
                <a:latin typeface="Tahoma" charset="0"/>
                <a:cs typeface="Times New Roman" pitchFamily="18" charset="0"/>
              </a:rPr>
              <a:t>Judging-Perceiving</a:t>
            </a:r>
            <a:endParaRPr lang="nl-NL" sz="2400" dirty="0">
              <a:latin typeface="Tahoma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36096" y="3284984"/>
            <a:ext cx="3505200" cy="1552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latin typeface="Tahoma" charset="0"/>
                <a:cs typeface="Times New Roman" pitchFamily="18" charset="0"/>
              </a:rPr>
              <a:t>Sociale interactie</a:t>
            </a:r>
          </a:p>
          <a:p>
            <a:r>
              <a:rPr lang="nl-NL" sz="2400" dirty="0">
                <a:latin typeface="Tahoma" charset="0"/>
                <a:cs typeface="Times New Roman" pitchFamily="18" charset="0"/>
              </a:rPr>
              <a:t>waarnemen</a:t>
            </a:r>
          </a:p>
          <a:p>
            <a:r>
              <a:rPr lang="nl-NL" sz="2400" dirty="0">
                <a:latin typeface="Tahoma" charset="0"/>
                <a:cs typeface="Times New Roman" pitchFamily="18" charset="0"/>
              </a:rPr>
              <a:t>beslissen</a:t>
            </a:r>
          </a:p>
          <a:p>
            <a:r>
              <a:rPr lang="nl-NL" sz="2400" dirty="0">
                <a:latin typeface="Tahoma" charset="0"/>
                <a:cs typeface="Times New Roman" pitchFamily="18" charset="0"/>
              </a:rPr>
              <a:t>leven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Op basis van zelfbeoordelingen worden mensen ingedeeld in 16 typen: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Afbeelding 5" descr="myersbriggs-colouredtypetab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MBTI is vrij populair in organisaties. </a:t>
            </a:r>
            <a:br>
              <a:rPr lang="nl-BE" dirty="0"/>
            </a:br>
            <a:r>
              <a:rPr lang="nl-BE" dirty="0"/>
              <a:t>Maar … onvoldoende aangetoond dat het om een voldoende betrouwbare meting gaat. </a:t>
            </a:r>
            <a:br>
              <a:rPr lang="nl-BE" dirty="0"/>
            </a:br>
            <a:r>
              <a:rPr lang="nl-BE" dirty="0"/>
              <a:t>Maar… onvoldoende samenhang aangetoond met werkprestaties.</a:t>
            </a:r>
            <a:br>
              <a:rPr lang="nl-BE" dirty="0"/>
            </a:br>
            <a:r>
              <a:rPr lang="nl-BE" dirty="0"/>
              <a:t>Maar … onvoldoende samenhang aangetoond met prestaties in leersituaties. 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Zeker niet te gebruiken in selectiesituaties.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5.4.2 De trekkenbenadering</a:t>
            </a:r>
            <a:br>
              <a:rPr lang="nl-BE" dirty="0"/>
            </a:br>
            <a:r>
              <a:rPr lang="nl-BE" dirty="0"/>
              <a:t>Centrale vraag: hoeveel dimensies zijn er nodig om de verschillen te verklaren?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De voorgeschiedenis: </a:t>
            </a:r>
            <a:br>
              <a:rPr lang="nl-BE" dirty="0"/>
            </a:br>
            <a:r>
              <a:rPr lang="nl-BE" dirty="0"/>
              <a:t>	- </a:t>
            </a:r>
            <a:r>
              <a:rPr lang="nl-BE" dirty="0" err="1"/>
              <a:t>Eysenck</a:t>
            </a:r>
            <a:r>
              <a:rPr lang="nl-BE" dirty="0"/>
              <a:t>: twee factoren;  </a:t>
            </a:r>
            <a:br>
              <a:rPr lang="nl-BE" dirty="0"/>
            </a:br>
            <a:r>
              <a:rPr lang="nl-BE" dirty="0"/>
              <a:t> 	- </a:t>
            </a:r>
            <a:r>
              <a:rPr lang="nl-BE" dirty="0" err="1"/>
              <a:t>Cattell</a:t>
            </a:r>
            <a:r>
              <a:rPr lang="nl-BE" dirty="0"/>
              <a:t>: 16 factoren</a:t>
            </a:r>
            <a:br>
              <a:rPr lang="nl-BE" dirty="0"/>
            </a:br>
            <a:r>
              <a:rPr lang="nl-BE" dirty="0"/>
              <a:t>De Big </a:t>
            </a:r>
            <a:r>
              <a:rPr lang="nl-BE" dirty="0" err="1"/>
              <a:t>Five</a:t>
            </a:r>
            <a:r>
              <a:rPr lang="nl-BE" dirty="0"/>
              <a:t>: vijf factoren volstaan om de verschillen te verklaren.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nl-BE" sz="8600" dirty="0"/>
              <a:t>Big Five: </a:t>
            </a:r>
            <a:br>
              <a:rPr lang="nl-BE" sz="8600" dirty="0"/>
            </a:br>
            <a:br>
              <a:rPr lang="nl-BE" sz="8600" dirty="0"/>
            </a:br>
            <a:r>
              <a:rPr lang="nl-BE" sz="8600" dirty="0"/>
              <a:t>Extraversie</a:t>
            </a:r>
          </a:p>
          <a:p>
            <a:pPr>
              <a:buNone/>
            </a:pPr>
            <a:r>
              <a:rPr lang="nl-BE" sz="8600" dirty="0"/>
              <a:t> 	Altruïsme</a:t>
            </a:r>
          </a:p>
          <a:p>
            <a:pPr>
              <a:buNone/>
            </a:pPr>
            <a:r>
              <a:rPr lang="nl-BE" sz="8600" dirty="0"/>
              <a:t>	Conscencieusheid</a:t>
            </a:r>
          </a:p>
          <a:p>
            <a:pPr>
              <a:buNone/>
            </a:pPr>
            <a:r>
              <a:rPr lang="nl-BE" sz="8600" dirty="0"/>
              <a:t>	Neuroticisme</a:t>
            </a:r>
          </a:p>
          <a:p>
            <a:pPr>
              <a:buNone/>
            </a:pPr>
            <a:r>
              <a:rPr lang="nl-BE" sz="8600" dirty="0"/>
              <a:t>	Openheid</a:t>
            </a:r>
          </a:p>
          <a:p>
            <a:pPr>
              <a:buNone/>
            </a:pPr>
            <a:r>
              <a:rPr lang="nl-BE" dirty="0">
                <a:hlinkClick r:id="rId2"/>
              </a:rPr>
              <a:t>https://www.youtube.com/watch?v=xXATiPciG8o</a:t>
            </a: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Ofwel: </a:t>
            </a:r>
            <a:r>
              <a:rPr lang="nl-BE" dirty="0">
                <a:hlinkClick r:id="rId3"/>
              </a:rPr>
              <a:t>https://www.youtube.com/watch?v=5aNvMOE0CfE</a:t>
            </a: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sz="5900" dirty="0"/>
          </a:p>
          <a:p>
            <a:pPr>
              <a:buNone/>
            </a:pPr>
            <a:r>
              <a:rPr lang="nl-BE" sz="7400" dirty="0"/>
              <a:t>Relatie met werkprestaties en leerprestaties.</a:t>
            </a:r>
            <a:br>
              <a:rPr lang="nl-BE" dirty="0"/>
            </a:b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Afbeelding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80728"/>
            <a:ext cx="30598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80120"/>
          </a:xfrm>
        </p:spPr>
        <p:txBody>
          <a:bodyPr/>
          <a:lstStyle/>
          <a:p>
            <a:r>
              <a:rPr lang="nl-BE" dirty="0"/>
              <a:t>5.4 Persoonlijkheidsverschillen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74954"/>
            <a:ext cx="8280920" cy="55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Twee bijkomende factoren: </a:t>
            </a:r>
            <a:br>
              <a:rPr lang="nl-BE" dirty="0"/>
            </a:br>
            <a:r>
              <a:rPr lang="nl-BE" dirty="0" err="1"/>
              <a:t>Locus</a:t>
            </a:r>
            <a:r>
              <a:rPr lang="nl-BE" dirty="0"/>
              <a:t> of </a:t>
            </a:r>
            <a:r>
              <a:rPr lang="nl-BE" dirty="0" err="1"/>
              <a:t>control</a:t>
            </a:r>
            <a:r>
              <a:rPr lang="nl-BE" dirty="0"/>
              <a:t> (Rotter)</a:t>
            </a:r>
            <a:br>
              <a:rPr lang="nl-BE" dirty="0"/>
            </a:br>
            <a:r>
              <a:rPr lang="nl-BE" dirty="0"/>
              <a:t>In hoeverre voelen we ons verantwoordelijk voor hetgeen er in de wereld gebeurt? Interne versus externe </a:t>
            </a:r>
            <a:r>
              <a:rPr lang="nl-BE" dirty="0" err="1"/>
              <a:t>locus</a:t>
            </a:r>
            <a:r>
              <a:rPr lang="nl-BE" dirty="0"/>
              <a:t> of </a:t>
            </a:r>
            <a:r>
              <a:rPr lang="nl-BE" dirty="0" err="1"/>
              <a:t>control</a:t>
            </a:r>
            <a:r>
              <a:rPr lang="nl-BE" dirty="0"/>
              <a:t>.</a:t>
            </a:r>
          </a:p>
          <a:p>
            <a:pPr>
              <a:buNone/>
            </a:pPr>
            <a:r>
              <a:rPr lang="nl-BE" dirty="0"/>
              <a:t>	</a:t>
            </a:r>
            <a:r>
              <a:rPr lang="nl-BE" dirty="0" err="1"/>
              <a:t>Segers</a:t>
            </a:r>
            <a:r>
              <a:rPr lang="nl-BE" dirty="0"/>
              <a:t> (2007): geen relatie met geslacht, leeftijd en aantal jaren dienst. Wel met functieniveau. Bedienden en management vertonen een interne locus of control en arbeiders een externe locus of control.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 Bestaan er verschillen tussen medewerkers?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6" name="Tijdelijke aanduiding voor inhoud 5" descr="C:\Users\Gebruiker\AppData\Local\Temp\Persoonlijkheid2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Twee bijkomende factoren</a:t>
            </a:r>
            <a:br>
              <a:rPr lang="nl-BE" dirty="0"/>
            </a:br>
            <a:r>
              <a:rPr lang="nl-BE" dirty="0"/>
              <a:t>Mensen met interne </a:t>
            </a:r>
            <a:r>
              <a:rPr lang="nl-BE" dirty="0" err="1"/>
              <a:t>locus</a:t>
            </a:r>
            <a:r>
              <a:rPr lang="nl-BE" dirty="0"/>
              <a:t> of </a:t>
            </a:r>
            <a:r>
              <a:rPr lang="nl-BE" dirty="0" err="1"/>
              <a:t>control</a:t>
            </a:r>
            <a:r>
              <a:rPr lang="nl-BE" dirty="0"/>
              <a:t> betere perceptie, beter leren,…</a:t>
            </a:r>
            <a:br>
              <a:rPr lang="nl-BE" dirty="0"/>
            </a:br>
            <a:r>
              <a:rPr lang="nl-BE" dirty="0"/>
              <a:t>Mensen met externe </a:t>
            </a:r>
            <a:r>
              <a:rPr lang="nl-BE" dirty="0" err="1"/>
              <a:t>locus</a:t>
            </a:r>
            <a:r>
              <a:rPr lang="nl-BE" dirty="0"/>
              <a:t> of </a:t>
            </a:r>
            <a:r>
              <a:rPr lang="nl-BE" dirty="0" err="1"/>
              <a:t>control</a:t>
            </a:r>
            <a:r>
              <a:rPr lang="nl-BE" dirty="0"/>
              <a:t> : ‘Ik heb geen invloed op de gang van zaken...’ In extreme vorm: aangeleerde hulpeloosheid.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Mensen met interne </a:t>
            </a:r>
            <a:r>
              <a:rPr lang="nl-BE" dirty="0" err="1"/>
              <a:t>locus</a:t>
            </a:r>
            <a:r>
              <a:rPr lang="nl-BE" dirty="0"/>
              <a:t> of </a:t>
            </a:r>
            <a:r>
              <a:rPr lang="nl-BE" dirty="0" err="1"/>
              <a:t>control</a:t>
            </a:r>
            <a:r>
              <a:rPr lang="nl-BE" dirty="0"/>
              <a:t> voelen zich goed als ze veel initiatief kunnen nemen.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42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Twee bijkomende factoren: </a:t>
            </a:r>
            <a:br>
              <a:rPr lang="nl-BE" dirty="0"/>
            </a:br>
            <a:r>
              <a:rPr lang="nl-BE" dirty="0"/>
              <a:t>Type A- en type B-gedrag (Friedman en Rosenman)</a:t>
            </a:r>
            <a:br>
              <a:rPr lang="nl-BE" dirty="0"/>
            </a:br>
            <a:r>
              <a:rPr lang="nl-BE" dirty="0"/>
              <a:t>samenhang tussen type A en hart- en vaatziekten.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3429000"/>
            <a:ext cx="8934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573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dirty="0"/>
              <a:t>Type A gedrag: </a:t>
            </a:r>
            <a:br>
              <a:rPr lang="nl-BE" dirty="0"/>
            </a:br>
            <a:r>
              <a:rPr lang="nl-BE" dirty="0"/>
              <a:t>- sterke motivatie</a:t>
            </a:r>
            <a:br>
              <a:rPr lang="nl-BE" dirty="0"/>
            </a:br>
            <a:r>
              <a:rPr lang="nl-BE" dirty="0"/>
              <a:t>- competitieve instelling</a:t>
            </a:r>
            <a:br>
              <a:rPr lang="nl-BE" dirty="0"/>
            </a:br>
            <a:r>
              <a:rPr lang="nl-BE" dirty="0"/>
              <a:t>- continu bezig met veelheid van taken</a:t>
            </a:r>
            <a:br>
              <a:rPr lang="nl-BE" dirty="0"/>
            </a:br>
            <a:r>
              <a:rPr lang="nl-BE" dirty="0"/>
              <a:t>- tendens om alles snel af te </a:t>
            </a:r>
            <a:br>
              <a:rPr lang="nl-BE" dirty="0"/>
            </a:br>
            <a:r>
              <a:rPr lang="nl-BE" dirty="0"/>
              <a:t>  handelen</a:t>
            </a:r>
            <a:br>
              <a:rPr lang="nl-BE" dirty="0"/>
            </a:br>
            <a:r>
              <a:rPr lang="nl-BE" dirty="0"/>
              <a:t>- mentale alertheid ten opzichte </a:t>
            </a:r>
            <a:br>
              <a:rPr lang="nl-BE" dirty="0"/>
            </a:br>
            <a:r>
              <a:rPr lang="nl-BE" dirty="0"/>
              <a:t>  van prikkels</a:t>
            </a:r>
            <a:br>
              <a:rPr lang="nl-BE" dirty="0"/>
            </a:br>
            <a:r>
              <a:rPr lang="nl-BE" dirty="0"/>
              <a:t>- hebben probleem met ‘vrije tijd’</a:t>
            </a:r>
            <a:br>
              <a:rPr lang="nl-BE" dirty="0"/>
            </a:br>
            <a:r>
              <a:rPr lang="nl-BE" dirty="0"/>
              <a:t>- 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575317"/>
            <a:ext cx="2699792" cy="428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Type B gedrag</a:t>
            </a:r>
            <a:br>
              <a:rPr lang="nl-BE" dirty="0"/>
            </a:br>
            <a:r>
              <a:rPr lang="nl-BE" dirty="0"/>
              <a:t>- is niet gehaast</a:t>
            </a:r>
            <a:br>
              <a:rPr lang="nl-BE" dirty="0"/>
            </a:br>
            <a:r>
              <a:rPr lang="nl-BE" dirty="0"/>
              <a:t>- geen competitie t.o.v. collega’s</a:t>
            </a:r>
            <a:br>
              <a:rPr lang="nl-BE" dirty="0"/>
            </a:br>
            <a:r>
              <a:rPr lang="nl-BE" dirty="0"/>
              <a:t>- geen extra alertheid</a:t>
            </a:r>
            <a:br>
              <a:rPr lang="nl-BE" dirty="0"/>
            </a:br>
            <a:r>
              <a:rPr lang="nl-BE" dirty="0"/>
              <a:t>- … kortom het tegenovergestelde van type A</a:t>
            </a:r>
            <a:br>
              <a:rPr lang="nl-BE" dirty="0"/>
            </a:br>
            <a:r>
              <a:rPr lang="nl-BE" dirty="0"/>
              <a:t>Typische uitdrukking: </a:t>
            </a:r>
            <a:br>
              <a:rPr lang="nl-BE" dirty="0"/>
            </a:br>
            <a:r>
              <a:rPr lang="nl-BE" dirty="0"/>
              <a:t>‘Dat is niks, dat komt nog wel’.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Type A gedrag heeft de neiging om steeds meer te doen in steeds minder tijd.</a:t>
            </a:r>
            <a:br>
              <a:rPr lang="nl-BE" dirty="0"/>
            </a:br>
            <a:r>
              <a:rPr lang="nl-BE" dirty="0"/>
              <a:t>Type van de harde werker; </a:t>
            </a:r>
            <a:br>
              <a:rPr lang="nl-BE" dirty="0"/>
            </a:br>
            <a:r>
              <a:rPr lang="nl-BE" dirty="0"/>
              <a:t>maar de kwaliteit van werk? </a:t>
            </a:r>
            <a:br>
              <a:rPr lang="nl-BE" dirty="0"/>
            </a:br>
            <a:r>
              <a:rPr lang="nl-BE" dirty="0"/>
              <a:t>Zevenmaal meer kans op hart-</a:t>
            </a:r>
            <a:br>
              <a:rPr lang="nl-BE" dirty="0"/>
            </a:br>
            <a:r>
              <a:rPr lang="nl-BE" dirty="0"/>
              <a:t>en vaatziekten. </a:t>
            </a:r>
          </a:p>
          <a:p>
            <a:pPr>
              <a:buNone/>
            </a:pPr>
            <a:r>
              <a:rPr lang="nl-BE" dirty="0"/>
              <a:t>Wat zijn de gevolgen? </a:t>
            </a:r>
            <a:br>
              <a:rPr lang="nl-BE" dirty="0"/>
            </a:br>
            <a:r>
              <a:rPr lang="nl-BE" dirty="0"/>
              <a:t>Stress en burnout, </a:t>
            </a:r>
            <a:br>
              <a:rPr lang="nl-BE" dirty="0"/>
            </a:br>
            <a:r>
              <a:rPr lang="nl-BE" dirty="0"/>
              <a:t>Karoshi (</a:t>
            </a:r>
            <a:r>
              <a:rPr lang="zh-TW" altLang="nl-BE" dirty="0"/>
              <a:t>過労死 </a:t>
            </a:r>
            <a:r>
              <a:rPr lang="nl-BE" altLang="zh-TW" dirty="0"/>
              <a:t>)</a:t>
            </a:r>
            <a:r>
              <a:rPr lang="nl-BE" dirty="0"/>
              <a:t>= dood door </a:t>
            </a:r>
            <a:br>
              <a:rPr lang="nl-BE" dirty="0"/>
            </a:br>
            <a:r>
              <a:rPr lang="nl-BE" dirty="0"/>
              <a:t>overwerk in Japan.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 Persoonlijkheidsverschillen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Picture 4" descr="pe0768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0888"/>
            <a:ext cx="2487633" cy="31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Waarden zijn criteria om doelstellingen te kiezen, ons gedrag te richten en zijn relatief stabiel in de tijd. </a:t>
            </a:r>
          </a:p>
          <a:p>
            <a:pPr>
              <a:buNone/>
            </a:pPr>
            <a:r>
              <a:rPr lang="nl-BE" dirty="0"/>
              <a:t>Zijn verworven op basis van cultuur, samenleving, persoonlijke ervaring</a:t>
            </a:r>
          </a:p>
          <a:p>
            <a:pPr>
              <a:buNone/>
            </a:pPr>
            <a:r>
              <a:rPr lang="nl-BE" dirty="0"/>
              <a:t>Sommige staan centraal andere aan de periferie: een waardesysteem. </a:t>
            </a:r>
          </a:p>
          <a:p>
            <a:pPr>
              <a:buNone/>
            </a:pPr>
            <a:r>
              <a:rPr lang="nl-BE" dirty="0" err="1"/>
              <a:t>Rocheach</a:t>
            </a:r>
            <a:r>
              <a:rPr lang="nl-BE" dirty="0"/>
              <a:t> ontwikkelde </a:t>
            </a:r>
            <a:r>
              <a:rPr lang="nl-BE" dirty="0" err="1"/>
              <a:t>Rocheach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Survey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instrumentele versus eindwaarden &amp; </a:t>
            </a:r>
            <a:br>
              <a:rPr lang="nl-BE" dirty="0"/>
            </a:br>
            <a:r>
              <a:rPr lang="nl-BE" dirty="0"/>
              <a:t>individuele en sociale waarden.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Werkwaarden</a:t>
            </a:r>
            <a:br>
              <a:rPr lang="nl-BE" dirty="0"/>
            </a:br>
            <a:r>
              <a:rPr lang="nl-BE" dirty="0"/>
              <a:t>Op basis van factoranalyse: </a:t>
            </a:r>
            <a:br>
              <a:rPr lang="nl-BE" dirty="0"/>
            </a:br>
            <a:r>
              <a:rPr lang="nl-BE" dirty="0"/>
              <a:t>- intrinsieke </a:t>
            </a:r>
            <a:br>
              <a:rPr lang="nl-BE" dirty="0"/>
            </a:br>
            <a:r>
              <a:rPr lang="nl-BE" dirty="0"/>
              <a:t>- extrinsieke</a:t>
            </a:r>
            <a:br>
              <a:rPr lang="nl-BE" dirty="0"/>
            </a:br>
            <a:r>
              <a:rPr lang="nl-BE" dirty="0"/>
              <a:t>- sociale</a:t>
            </a:r>
            <a:br>
              <a:rPr lang="nl-BE" dirty="0"/>
            </a:br>
            <a:r>
              <a:rPr lang="nl-BE" dirty="0"/>
              <a:t>- prestige waarden. 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Vormen een basis voor attitudes. Attitude is een vooringenomenheid t.o.v. een concreet object, persoon of gebeurtenis.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Attitudes: </a:t>
            </a:r>
            <a:br>
              <a:rPr lang="nl-BE" dirty="0"/>
            </a:br>
            <a:r>
              <a:rPr lang="nl-BE" dirty="0"/>
              <a:t>ABC component: </a:t>
            </a:r>
            <a:br>
              <a:rPr lang="nl-BE" dirty="0"/>
            </a:br>
            <a:r>
              <a:rPr lang="nl-BE" dirty="0"/>
              <a:t>Affectief aspect</a:t>
            </a:r>
            <a:br>
              <a:rPr lang="nl-BE" dirty="0"/>
            </a:br>
            <a:r>
              <a:rPr lang="nl-BE" dirty="0" err="1"/>
              <a:t>gedrags</a:t>
            </a:r>
            <a:r>
              <a:rPr lang="nl-BE" dirty="0"/>
              <a:t> (</a:t>
            </a:r>
            <a:r>
              <a:rPr lang="nl-BE" dirty="0" err="1"/>
              <a:t>Behavior</a:t>
            </a:r>
            <a:r>
              <a:rPr lang="nl-BE" dirty="0"/>
              <a:t>) aspect</a:t>
            </a:r>
            <a:br>
              <a:rPr lang="nl-BE" dirty="0"/>
            </a:br>
            <a:r>
              <a:rPr lang="nl-BE" dirty="0"/>
              <a:t>Cognitief aspect</a:t>
            </a:r>
            <a:br>
              <a:rPr lang="nl-BE" dirty="0"/>
            </a:br>
            <a:r>
              <a:rPr lang="nl-BE" dirty="0"/>
              <a:t>Bv. Ik houd van mijn werk</a:t>
            </a:r>
            <a:br>
              <a:rPr lang="nl-BE" dirty="0"/>
            </a:br>
            <a:r>
              <a:rPr lang="nl-BE" dirty="0"/>
              <a:t>	Ik doe het werk graag</a:t>
            </a:r>
            <a:br>
              <a:rPr lang="nl-BE" dirty="0"/>
            </a:br>
            <a:r>
              <a:rPr lang="nl-BE" dirty="0"/>
              <a:t>	Ik denk positief over het werk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/>
              <a:t>Gebrek aan samenhang: cognitieve dissonantie </a:t>
            </a:r>
            <a:br>
              <a:rPr lang="nl-BE" dirty="0"/>
            </a:br>
            <a:r>
              <a:rPr lang="nl-BE" dirty="0"/>
              <a:t>(</a:t>
            </a:r>
            <a:r>
              <a:rPr lang="nl-BE" dirty="0" err="1"/>
              <a:t>Festinger</a:t>
            </a:r>
            <a:r>
              <a:rPr lang="nl-BE" dirty="0"/>
              <a:t>). In dit geval kan gedrag moeilijk veranderd worden, maar attitude des te makkelijker. 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Attitudes ontstaan vooral door leerprocessen. Zeer beperkt aantal zijn aangeboren. </a:t>
            </a:r>
          </a:p>
          <a:p>
            <a:pPr>
              <a:buNone/>
            </a:pPr>
            <a:r>
              <a:rPr lang="nl-BE" dirty="0"/>
              <a:t>Medewerkers vertonen diversiteit van attitudes, gezien hun persoonlijke voorgeschiedenis. </a:t>
            </a:r>
          </a:p>
          <a:p>
            <a:pPr>
              <a:buNone/>
            </a:pPr>
            <a:r>
              <a:rPr lang="nl-BE" dirty="0"/>
              <a:t>Welke zijn relevant?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Attitudes: </a:t>
            </a:r>
            <a:br>
              <a:rPr lang="nl-BE" dirty="0"/>
            </a:br>
            <a:r>
              <a:rPr lang="nl-BE" dirty="0"/>
              <a:t>- Betrokkenheid van de medewerkers</a:t>
            </a:r>
            <a:br>
              <a:rPr lang="nl-BE" dirty="0"/>
            </a:br>
            <a:r>
              <a:rPr lang="nl-BE" dirty="0"/>
              <a:t>	bij de organisatie;</a:t>
            </a:r>
            <a:br>
              <a:rPr lang="nl-BE" dirty="0"/>
            </a:br>
            <a:r>
              <a:rPr lang="nl-BE" dirty="0"/>
              <a:t>	bij het werk; </a:t>
            </a:r>
            <a:br>
              <a:rPr lang="nl-BE" dirty="0"/>
            </a:br>
            <a:r>
              <a:rPr lang="nl-BE" dirty="0"/>
              <a:t>	bevlogenheid; </a:t>
            </a:r>
            <a:br>
              <a:rPr lang="nl-BE" dirty="0"/>
            </a:br>
            <a:r>
              <a:rPr lang="nl-BE" dirty="0"/>
              <a:t>	flow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Medewerkerstevredenheid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FD8007F-5784-4BEF-BFCE-9782BB33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Diversiteit gaat over verschillen tussen medewerkers. We onderscheiden: </a:t>
            </a:r>
            <a:br>
              <a:rPr lang="nl-BE" dirty="0"/>
            </a:br>
            <a:r>
              <a:rPr lang="nl-BE" dirty="0"/>
              <a:t>verschillen aan de oppervlakte (bv. gender)</a:t>
            </a:r>
            <a:br>
              <a:rPr lang="nl-BE" dirty="0"/>
            </a:br>
            <a:r>
              <a:rPr lang="nl-BE" dirty="0"/>
              <a:t>verschillen in de diepte (bv. persoonlijkheid, attitudes, waardenbesef, etc.)</a:t>
            </a:r>
          </a:p>
          <a:p>
            <a:r>
              <a:rPr lang="nl-BE" dirty="0"/>
              <a:t>Discriminatie wil zeggen dat medewerkers minder kansen krijgen omdat ze tot een bepaalde groep behoren. Gewoonlijk gebaseerd op vooringenomenheid. </a:t>
            </a:r>
          </a:p>
          <a:p>
            <a:r>
              <a:rPr lang="nl-BE" dirty="0"/>
              <a:t>Rol voor management: inclusiebeleid d.w.z. dat iedereen in de organisatie zich goed voelt en niet gediscrimineerd wordt.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5010BC-0624-436B-B9D6-637DDD75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5.1 WAAR GAAT HET OVER?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CB6CDF-B5BC-4692-8FA4-F0C769140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AE3590-D61D-41BB-9331-9C0D1DCD46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27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nl-BE" sz="6600" dirty="0"/>
              <a:t>Attitudes: </a:t>
            </a:r>
          </a:p>
          <a:p>
            <a:pPr>
              <a:buNone/>
            </a:pPr>
            <a:r>
              <a:rPr lang="nl-BE" sz="6600" dirty="0"/>
              <a:t>- Betrokkenheid bij de organisatie</a:t>
            </a:r>
            <a:br>
              <a:rPr lang="nl-BE" sz="6600" dirty="0"/>
            </a:br>
            <a:r>
              <a:rPr lang="nl-BE" sz="6600" dirty="0"/>
              <a:t>d.i. psychologische identificatie met de organisatie. </a:t>
            </a:r>
          </a:p>
          <a:p>
            <a:pPr>
              <a:buNone/>
            </a:pPr>
            <a:r>
              <a:rPr lang="nl-BE" sz="6600" dirty="0"/>
              <a:t> 	(samenhang met tevredenheid en productiviteit)</a:t>
            </a:r>
            <a:br>
              <a:rPr lang="nl-BE" sz="6600" dirty="0"/>
            </a:br>
            <a:r>
              <a:rPr lang="nl-BE" sz="6600" dirty="0"/>
              <a:t>Heeft aan belang ingeboet. </a:t>
            </a:r>
            <a:br>
              <a:rPr lang="nl-BE" sz="6600" dirty="0"/>
            </a:br>
            <a:endParaRPr lang="nl-BE" sz="6600" dirty="0"/>
          </a:p>
          <a:p>
            <a:pPr>
              <a:buFontTx/>
              <a:buChar char="-"/>
            </a:pPr>
            <a:r>
              <a:rPr lang="nl-BE" sz="6600" dirty="0"/>
              <a:t>Betrokkenheid bij het werk</a:t>
            </a:r>
            <a:br>
              <a:rPr lang="nl-BE" sz="6600" dirty="0"/>
            </a:br>
            <a:r>
              <a:rPr lang="nl-BE" sz="6600" dirty="0"/>
              <a:t>d.i. psychologische identificatie met het werk; </a:t>
            </a:r>
            <a:br>
              <a:rPr lang="nl-BE" sz="6600" dirty="0"/>
            </a:br>
            <a:r>
              <a:rPr lang="nl-BE" sz="6600" dirty="0"/>
              <a:t>succes/mislukking heeft impact op selfesteem</a:t>
            </a:r>
            <a:br>
              <a:rPr lang="nl-BE" sz="6600" dirty="0"/>
            </a:br>
            <a:r>
              <a:rPr lang="nl-BE" sz="6600" dirty="0"/>
              <a:t>(samenhang met tevredenheid, prestaties en lagere uitstroom)</a:t>
            </a:r>
            <a:br>
              <a:rPr lang="nl-BE" sz="6600" dirty="0"/>
            </a:br>
            <a:r>
              <a:rPr lang="nl-BE" sz="6600" dirty="0"/>
              <a:t>Risico?  </a:t>
            </a:r>
          </a:p>
          <a:p>
            <a:pPr>
              <a:buFontTx/>
              <a:buChar char="-"/>
            </a:pPr>
            <a:endParaRPr lang="nl-BE" sz="6600" dirty="0"/>
          </a:p>
          <a:p>
            <a:pPr>
              <a:buFontTx/>
              <a:buChar char="-"/>
            </a:pPr>
            <a:r>
              <a:rPr lang="nl-BE" sz="6600" dirty="0"/>
              <a:t>Bevlogenheid</a:t>
            </a:r>
            <a:br>
              <a:rPr lang="nl-BE" sz="6600" dirty="0"/>
            </a:br>
            <a:r>
              <a:rPr lang="nl-BE" sz="6600" dirty="0"/>
              <a:t>vitaliteit, toewijding en absorptie.</a:t>
            </a:r>
          </a:p>
          <a:p>
            <a:pPr>
              <a:buFontTx/>
              <a:buChar char="-"/>
            </a:pPr>
            <a:endParaRPr lang="nl-BE" sz="6600" dirty="0"/>
          </a:p>
          <a:p>
            <a:pPr>
              <a:buFontTx/>
              <a:buChar char="-"/>
            </a:pPr>
            <a:r>
              <a:rPr lang="nl-BE" sz="6600" dirty="0"/>
              <a:t>Flow</a:t>
            </a:r>
            <a:br>
              <a:rPr lang="nl-BE" sz="6600" dirty="0"/>
            </a:br>
            <a:r>
              <a:rPr lang="nl-BE" sz="6600" dirty="0"/>
              <a:t>energieke focus op een plezierige activiteit</a:t>
            </a:r>
            <a:br>
              <a:rPr lang="nl-BE" sz="4000" dirty="0"/>
            </a:br>
            <a:br>
              <a:rPr lang="nl-BE" sz="4000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4145426"/>
            <a:ext cx="3240360" cy="27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Medewerkers tevredenheid</a:t>
            </a:r>
            <a:br>
              <a:rPr lang="nl-BE" dirty="0"/>
            </a:br>
            <a:r>
              <a:rPr lang="nl-BE" dirty="0"/>
              <a:t>- verband met prestaties?</a:t>
            </a:r>
          </a:p>
          <a:p>
            <a:pPr>
              <a:buNone/>
            </a:pPr>
            <a:r>
              <a:rPr lang="nl-BE" dirty="0"/>
              <a:t>	- Meten van tevredenheid wordt steeds belangrijker</a:t>
            </a:r>
            <a:br>
              <a:rPr lang="nl-BE" dirty="0"/>
            </a:br>
            <a:r>
              <a:rPr lang="nl-BE" dirty="0"/>
              <a:t>  	- alle medewerkers nemen deel</a:t>
            </a:r>
            <a:br>
              <a:rPr lang="nl-BE" dirty="0"/>
            </a:br>
            <a:r>
              <a:rPr lang="nl-BE" dirty="0"/>
              <a:t>	- bevraging algemene tevredenheid</a:t>
            </a:r>
            <a:br>
              <a:rPr lang="nl-BE" dirty="0"/>
            </a:br>
            <a:r>
              <a:rPr lang="nl-BE" dirty="0"/>
              <a:t> 	- bevraging van deelaspecten</a:t>
            </a:r>
            <a:br>
              <a:rPr lang="nl-BE" dirty="0"/>
            </a:br>
            <a:r>
              <a:rPr lang="nl-BE" dirty="0"/>
              <a:t> 	- belang van de deelaspecten</a:t>
            </a:r>
            <a:br>
              <a:rPr lang="nl-BE" dirty="0"/>
            </a:br>
            <a:r>
              <a:rPr lang="nl-BE" dirty="0"/>
              <a:t> 			- rechtstreeks bevragen</a:t>
            </a:r>
            <a:br>
              <a:rPr lang="nl-BE" dirty="0"/>
            </a:br>
            <a:r>
              <a:rPr lang="nl-BE" dirty="0"/>
              <a:t>			- via multiple regressie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err="1"/>
              <a:t>Medewerkerstevredenheid</a:t>
            </a:r>
            <a:r>
              <a:rPr lang="nl-BE" dirty="0"/>
              <a:t> in relatie tot vier A’s</a:t>
            </a:r>
            <a:br>
              <a:rPr lang="nl-BE" dirty="0"/>
            </a:br>
            <a:r>
              <a:rPr lang="nl-BE" dirty="0"/>
              <a:t>Arbeidsinhoud</a:t>
            </a:r>
            <a:br>
              <a:rPr lang="nl-BE" dirty="0"/>
            </a:br>
            <a:r>
              <a:rPr lang="nl-BE" dirty="0"/>
              <a:t>Arbeidsvoorwaarden</a:t>
            </a:r>
            <a:br>
              <a:rPr lang="nl-BE" dirty="0"/>
            </a:br>
            <a:r>
              <a:rPr lang="nl-BE" dirty="0"/>
              <a:t>Arbeidsomstandigheden</a:t>
            </a:r>
          </a:p>
          <a:p>
            <a:pPr>
              <a:buNone/>
            </a:pPr>
            <a:r>
              <a:rPr lang="nl-BE" dirty="0"/>
              <a:t>	Arbeidsverhoudingen</a:t>
            </a:r>
          </a:p>
          <a:p>
            <a:pPr>
              <a:buNone/>
            </a:pPr>
            <a:r>
              <a:rPr lang="nl-BE" dirty="0"/>
              <a:t>Via multiple regressie blijkt dat vooral arbeidsinhoud verband houdt met tevredenheid (De Witte et al., 2010).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Medewerkerstevredenheid</a:t>
            </a:r>
          </a:p>
          <a:p>
            <a:pPr>
              <a:buNone/>
            </a:pPr>
            <a:r>
              <a:rPr lang="nl-BE" dirty="0"/>
              <a:t>Kritische bemerking van Kuipers et al. (2018)</a:t>
            </a:r>
            <a:br>
              <a:rPr lang="nl-BE" dirty="0"/>
            </a:br>
            <a:r>
              <a:rPr lang="nl-BE" dirty="0"/>
              <a:t>altijd komt naar voren dat 70 à 80% van de medewerkers tevreden is. Hoe komt dat?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Dat is dus geen indicatie voor de kwaliteit van arbeid.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 Waarden en attitudes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300"/>
              <a:t>Na de studie van dit hoofdstuk ben </a:t>
            </a:r>
            <a:br>
              <a:rPr lang="nl-BE" sz="2300"/>
            </a:br>
            <a:r>
              <a:rPr lang="nl-BE" sz="2300"/>
              <a:t>je in staat: </a:t>
            </a:r>
            <a:br>
              <a:rPr lang="nl-BE" sz="2300"/>
            </a:br>
            <a:r>
              <a:rPr lang="nl-BE" sz="2300"/>
              <a:t>- aan te tonen dat demografische </a:t>
            </a:r>
            <a:br>
              <a:rPr lang="nl-BE" sz="2300"/>
            </a:br>
            <a:r>
              <a:rPr lang="nl-BE" sz="2300"/>
              <a:t>verschillen een impact hebben op </a:t>
            </a:r>
            <a:br>
              <a:rPr lang="nl-BE" sz="2300"/>
            </a:br>
            <a:r>
              <a:rPr lang="nl-BE" sz="2300"/>
              <a:t>organisaties;</a:t>
            </a:r>
            <a:br>
              <a:rPr lang="nl-BE" sz="2300"/>
            </a:br>
            <a:r>
              <a:rPr lang="nl-BE" sz="2300"/>
              <a:t>- een bespreking te geven van de wijze waarop intellectuele mogelijkheden gemeten kunnen worden;</a:t>
            </a:r>
            <a:br>
              <a:rPr lang="nl-BE" sz="2300"/>
            </a:br>
            <a:r>
              <a:rPr lang="nl-BE" sz="2300"/>
              <a:t>- de draagwijdte van het begrip EI te bespreken;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dirty="0"/>
              <a:t>Doelstellingen 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33C7AA-2D50-4EF7-99F9-36EB9D1D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77829"/>
            <a:ext cx="3428992" cy="44823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44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Gedrag in organisaties.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5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sz="2100" dirty="0"/>
              <a:t>Na de studie van dit hoofdstuk ben je</a:t>
            </a:r>
            <a:br>
              <a:rPr lang="nl-BE" sz="2100" dirty="0"/>
            </a:br>
            <a:r>
              <a:rPr lang="nl-BE" sz="2100" dirty="0"/>
              <a:t>in staat om: </a:t>
            </a:r>
            <a:br>
              <a:rPr lang="nl-BE" sz="2100" dirty="0"/>
            </a:br>
            <a:r>
              <a:rPr lang="nl-BE" sz="2100" dirty="0"/>
              <a:t>- aan te duiden wat het verschil is </a:t>
            </a:r>
            <a:br>
              <a:rPr lang="nl-BE" sz="2100" dirty="0"/>
            </a:br>
            <a:r>
              <a:rPr lang="nl-BE" sz="2100" dirty="0"/>
              <a:t>tussen de typen opvatting over de ph </a:t>
            </a:r>
            <a:br>
              <a:rPr lang="nl-BE" sz="2100" dirty="0"/>
            </a:br>
            <a:r>
              <a:rPr lang="nl-BE" sz="2100" dirty="0"/>
              <a:t>en de trekkenbenadering; </a:t>
            </a:r>
            <a:br>
              <a:rPr lang="nl-BE" sz="2100" dirty="0"/>
            </a:br>
            <a:r>
              <a:rPr lang="nl-BE" sz="2100" dirty="0"/>
              <a:t>- aan te tonen wat de waarde is van de MBTI;</a:t>
            </a:r>
            <a:br>
              <a:rPr lang="nl-BE" sz="2100" dirty="0"/>
            </a:br>
            <a:r>
              <a:rPr lang="nl-BE" sz="2100" dirty="0"/>
              <a:t>- een bespreking te geven van de Big Five;</a:t>
            </a:r>
            <a:br>
              <a:rPr lang="nl-BE" sz="2100" dirty="0"/>
            </a:br>
            <a:r>
              <a:rPr lang="nl-BE" sz="2100" dirty="0"/>
              <a:t>- het verband te bespreken tussen Big Five en werkprestaties en leerprestaties; </a:t>
            </a:r>
            <a:br>
              <a:rPr lang="nl-BE" sz="2100" dirty="0"/>
            </a:br>
            <a:r>
              <a:rPr lang="nl-BE" sz="2100" dirty="0"/>
              <a:t>- toelichting te geven bij de locus of control en type A-en B-persoonlijkheid; </a:t>
            </a:r>
            <a:br>
              <a:rPr lang="nl-BE" sz="2100" dirty="0"/>
            </a:br>
            <a:endParaRPr lang="nl-BE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dirty="0"/>
              <a:t>Doelstellingen II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D264F5-2F57-4D99-A0F0-F276BCA7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77829"/>
            <a:ext cx="3428992" cy="44823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45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Gedrag in organisaties.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36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100"/>
              <a:t>Na de studie van dit hoofdstuk ben je </a:t>
            </a:r>
            <a:br>
              <a:rPr lang="nl-BE" sz="2100"/>
            </a:br>
            <a:r>
              <a:rPr lang="nl-BE" sz="2100"/>
              <a:t>in staat om:</a:t>
            </a:r>
            <a:br>
              <a:rPr lang="nl-BE" sz="2100"/>
            </a:br>
            <a:r>
              <a:rPr lang="nl-BE" sz="2100"/>
              <a:t>- aan te geven hoe waarden een basis</a:t>
            </a:r>
            <a:br>
              <a:rPr lang="nl-BE" sz="2100"/>
            </a:br>
            <a:r>
              <a:rPr lang="nl-BE" sz="2100"/>
              <a:t>vormen voor ontstaan van attitudes; </a:t>
            </a:r>
            <a:br>
              <a:rPr lang="nl-BE" sz="2100"/>
            </a:br>
            <a:r>
              <a:rPr lang="nl-BE" sz="2100"/>
              <a:t>- aan te geven welke attitudes een rol spelen in organisaties; </a:t>
            </a:r>
            <a:br>
              <a:rPr lang="nl-BE" sz="2100"/>
            </a:br>
            <a:r>
              <a:rPr lang="nl-BE" sz="2100"/>
              <a:t>- het belang van tevredenheidsmeting te begrijpen en aan te geven hoe dergelijke bevraging opgezet kan worden; </a:t>
            </a:r>
            <a:br>
              <a:rPr lang="nl-BE" sz="2100"/>
            </a:br>
            <a:r>
              <a:rPr lang="nl-BE" sz="2100"/>
              <a:t>- de relatie te begrijpen tussen medewerkers tevredenheid en arbeidsinhoud.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dirty="0"/>
              <a:t>Doelstellingen III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F4259D-AF43-498C-9302-077997C38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77829"/>
            <a:ext cx="3428992" cy="44823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46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Gedrag in organisaties.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46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bestaan er verschillen tussen medewerkers?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Tijdelijke aanduiding voor inhoud 5" descr="C:\Users\Gebruiker\AppData\Local\Temp\Persoonlijkheid2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4316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  <a:br>
              <a:rPr lang="nl-BE" dirty="0"/>
            </a:br>
            <a:r>
              <a:rPr lang="nl-BE" dirty="0"/>
              <a:t>Hoofdstuk 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48</a:t>
            </a:fld>
            <a:endParaRPr lang="nl-BE" dirty="0"/>
          </a:p>
        </p:txBody>
      </p:sp>
      <p:pic>
        <p:nvPicPr>
          <p:cNvPr id="8" name="Picture 2" descr="Gedrag in organisaties">
            <a:extLst>
              <a:ext uri="{FF2B5EF4-FFF2-40B4-BE49-F238E27FC236}">
                <a16:creationId xmlns:a16="http://schemas.microsoft.com/office/drawing/2014/main" id="{DEDF4139-67EB-4A33-AB58-1CE43E0A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78" y="3850951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5.2.1. Geslacht</a:t>
            </a: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5.2.2. Leeftijd</a:t>
            </a: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5.2.3. Etniciteit</a:t>
            </a: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5.2.4. Handicap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Demografische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FC19CE-3EB8-47BE-83C2-CC274E7C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646984"/>
            <a:ext cx="2476946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5.2.1. Geslacht</a:t>
            </a:r>
            <a:br>
              <a:rPr lang="nl-BE" dirty="0"/>
            </a:br>
            <a:r>
              <a:rPr lang="nl-BE" dirty="0"/>
              <a:t>- er bestaan geen psychologische verschillen         	tussen mannen en vrouwen die relevant 	zijn voor organisaties; </a:t>
            </a:r>
            <a:br>
              <a:rPr lang="nl-BE" dirty="0"/>
            </a:br>
            <a:r>
              <a:rPr lang="nl-BE" dirty="0"/>
              <a:t>- Maar er bestaat een glazen plafond effect: </a:t>
            </a:r>
            <a:br>
              <a:rPr lang="nl-BE" dirty="0"/>
            </a:br>
            <a:r>
              <a:rPr lang="nl-BE" dirty="0"/>
              <a:t>  	minder vrouwen in directiefuncties; </a:t>
            </a:r>
          </a:p>
          <a:p>
            <a:pPr>
              <a:buNone/>
            </a:pPr>
            <a:r>
              <a:rPr lang="nl-BE" dirty="0"/>
              <a:t>	- Er bestaat een loonkloof: </a:t>
            </a:r>
            <a:br>
              <a:rPr lang="nl-BE" dirty="0"/>
            </a:br>
            <a:r>
              <a:rPr lang="nl-BE" dirty="0"/>
              <a:t> 	vrouwen verdienen vaak minder.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Demografische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41169"/>
            <a:ext cx="2555776" cy="180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5.2.2 Leeftijd</a:t>
            </a:r>
            <a:br>
              <a:rPr lang="nl-BE" dirty="0"/>
            </a:br>
            <a:r>
              <a:rPr lang="nl-BE" dirty="0"/>
              <a:t>Cohortentheorie	babyboomers</a:t>
            </a:r>
            <a:br>
              <a:rPr lang="nl-BE" dirty="0"/>
            </a:br>
            <a:r>
              <a:rPr lang="nl-BE" dirty="0"/>
              <a:t>				</a:t>
            </a:r>
            <a:r>
              <a:rPr lang="nl-BE" dirty="0" err="1"/>
              <a:t>busters</a:t>
            </a:r>
            <a:r>
              <a:rPr lang="nl-BE" dirty="0"/>
              <a:t>/generatie X</a:t>
            </a:r>
            <a:br>
              <a:rPr lang="nl-BE" dirty="0"/>
            </a:br>
            <a:r>
              <a:rPr lang="nl-BE" dirty="0"/>
              <a:t>				generatie Y</a:t>
            </a:r>
            <a:br>
              <a:rPr lang="nl-BE" dirty="0"/>
            </a:br>
            <a:r>
              <a:rPr lang="nl-BE" dirty="0"/>
              <a:t>				generatie Z</a:t>
            </a:r>
          </a:p>
          <a:p>
            <a:pPr>
              <a:buNone/>
            </a:pPr>
            <a:r>
              <a:rPr lang="nl-BE" dirty="0"/>
              <a:t> 	bestaan er verschillen op de werkvloer?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De levenscyclus: mensen veranderen in functie van de leeftijd. Geeft aanleiding tot stereotypen.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Demografische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5.2.2. Leeftijd</a:t>
            </a:r>
            <a:br>
              <a:rPr lang="nl-BE" dirty="0"/>
            </a:br>
            <a:r>
              <a:rPr lang="nl-BE" dirty="0"/>
              <a:t>Vijftig- en zestigplussers worden in veel organisaties als niet gewenst beschouwd. </a:t>
            </a:r>
            <a:br>
              <a:rPr lang="nl-BE" dirty="0"/>
            </a:br>
            <a:r>
              <a:rPr lang="nl-BE" dirty="0"/>
              <a:t>Deze groep wordt vaak als kansengroep aangeduid. </a:t>
            </a:r>
            <a:br>
              <a:rPr lang="nl-BE" dirty="0"/>
            </a:br>
            <a:r>
              <a:rPr lang="nl-BE" dirty="0"/>
              <a:t>Maar…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Demografische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140968"/>
            <a:ext cx="430415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5589240"/>
            <a:ext cx="499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Ondanks het protest is de aow leeftijd 67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dirty="0"/>
              <a:t>5.2.2 Leeftijd</a:t>
            </a:r>
            <a:br>
              <a:rPr lang="nl-BE" dirty="0"/>
            </a:br>
            <a:r>
              <a:rPr lang="nl-BE" dirty="0"/>
              <a:t>- De werkzaamheidsgraad van 55-64 jarigen is uitzonderlijk laag: in België heeft in 2023 slechts 58% van deze leeftijdsgroep een betaalde baan. In Nederland is dat 81% !!!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Werkloze vijftigplussers </a:t>
            </a:r>
            <a:br>
              <a:rPr lang="nl-BE" dirty="0"/>
            </a:br>
            <a:r>
              <a:rPr lang="nl-BE" dirty="0"/>
              <a:t>geraken moeilijk aan werk.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	- Diversiteit op vlak van leeftijd geeft aanleiding tot diversiteit van wensen bv. m.b.t. uurregelingen, etc.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 Demografische verschillen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5146553"/>
            <a:ext cx="2699792" cy="17799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132</TotalTime>
  <Words>2559</Words>
  <Application>Microsoft Office PowerPoint</Application>
  <PresentationFormat>Diavoorstelling (4:3)</PresentationFormat>
  <Paragraphs>259</Paragraphs>
  <Slides>48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4" baseType="lpstr">
      <vt:lpstr>Arial</vt:lpstr>
      <vt:lpstr>Calibri</vt:lpstr>
      <vt:lpstr>Tahoma</vt:lpstr>
      <vt:lpstr>Trebuchet MS</vt:lpstr>
      <vt:lpstr>Verdana</vt:lpstr>
      <vt:lpstr>TM_presentatie_nl</vt:lpstr>
      <vt:lpstr>Gedrag in organisaties. Hoofdstuk V diversiteit in organisaties</vt:lpstr>
      <vt:lpstr>overzicht</vt:lpstr>
      <vt:lpstr>5. Bestaan er verschillen tussen medewerkers?</vt:lpstr>
      <vt:lpstr>5.1 WAAR GAAT HET OVER?</vt:lpstr>
      <vt:lpstr>5.2 Demografische verschillen </vt:lpstr>
      <vt:lpstr>5.2 Demografische verschillen </vt:lpstr>
      <vt:lpstr>5.2 Demografische verschillen </vt:lpstr>
      <vt:lpstr>5.2 Demografische verschillen </vt:lpstr>
      <vt:lpstr>5.2 Demografische verschillen </vt:lpstr>
      <vt:lpstr>5.2 Demografische verschillen </vt:lpstr>
      <vt:lpstr>5.2 Demografische verschillen </vt:lpstr>
      <vt:lpstr>5.2 Demografische verschillen </vt:lpstr>
      <vt:lpstr>5.2 DEMOGRAFISCHE VERSCHILLEN</vt:lpstr>
      <vt:lpstr>5.3 Intellectuele verschillen </vt:lpstr>
      <vt:lpstr>5.3 Intellectuele verschillen </vt:lpstr>
      <vt:lpstr>5.3 Intellectuele verschillen </vt:lpstr>
      <vt:lpstr>5.3 Intellectuele verschillen </vt:lpstr>
      <vt:lpstr>Structuur intelligentie</vt:lpstr>
      <vt:lpstr>5.3 Intellectuele verschillen </vt:lpstr>
      <vt:lpstr>5.3 Intellectuele verschillen </vt:lpstr>
      <vt:lpstr>5.4 Persoonlijkheidsverschillen </vt:lpstr>
      <vt:lpstr>5.4 Persoonlijkheidsverschillen </vt:lpstr>
      <vt:lpstr>5.4 Persoonlijkheidsverschillen </vt:lpstr>
      <vt:lpstr>5.4 Persoonlijkheidsverschillen </vt:lpstr>
      <vt:lpstr>5.4 Persoonlijkheidsverschillen </vt:lpstr>
      <vt:lpstr>5.4 Persoonlijkheidsverschillen </vt:lpstr>
      <vt:lpstr>5.4 Persoonlijkheidsverschillen </vt:lpstr>
      <vt:lpstr>5.4 Persoonlijkheidsverschillen</vt:lpstr>
      <vt:lpstr>5.4 Persoonlijkheidsverschillen </vt:lpstr>
      <vt:lpstr>5.4 Persoonlijkheidsverschillen </vt:lpstr>
      <vt:lpstr>5.4 Persoonlijkheidsverschillen </vt:lpstr>
      <vt:lpstr>5.4 Persoonlijkheidsverschillen </vt:lpstr>
      <vt:lpstr>5.4 Persoonlijkheidsverschillen </vt:lpstr>
      <vt:lpstr>5.4 Persoonlijkheidsverschillen </vt:lpstr>
      <vt:lpstr>5.5 Waarden en attitudes </vt:lpstr>
      <vt:lpstr>5.5 Waarden en attitudes </vt:lpstr>
      <vt:lpstr>5.5 Waarden en attitudes </vt:lpstr>
      <vt:lpstr>5.5 Waarden en attitudes </vt:lpstr>
      <vt:lpstr>5.5 Waarden en attitudes </vt:lpstr>
      <vt:lpstr>5.5 Waarden en attitudes </vt:lpstr>
      <vt:lpstr>5.5 Waarden en attitudes </vt:lpstr>
      <vt:lpstr>5.5 Waarden en attitudes </vt:lpstr>
      <vt:lpstr>5.5 Waarden en attitudes </vt:lpstr>
      <vt:lpstr>Doelstellingen I</vt:lpstr>
      <vt:lpstr>Doelstellingen II</vt:lpstr>
      <vt:lpstr>Doelstellingen III </vt:lpstr>
      <vt:lpstr>bestaan er verschillen tussen medewerkers?</vt:lpstr>
      <vt:lpstr>Gedrag in organisaties. Hoofdstuk V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in organisaties. Hoofdstuk V</dc:title>
  <dc:creator>gebruiker</dc:creator>
  <cp:lastModifiedBy>Guido Valkeneers</cp:lastModifiedBy>
  <cp:revision>37</cp:revision>
  <dcterms:created xsi:type="dcterms:W3CDTF">2013-10-03T08:02:25Z</dcterms:created>
  <dcterms:modified xsi:type="dcterms:W3CDTF">2026-02-24T09:51:48Z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2026-02-17T14:01:29Z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caed1c28-f3b8-485e-903f-b91444c5c129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