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8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8" r:id="rId28"/>
    <p:sldId id="290" r:id="rId29"/>
    <p:sldId id="291" r:id="rId30"/>
    <p:sldId id="292" r:id="rId31"/>
    <p:sldId id="287" r:id="rId32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E"/>
    <a:srgbClr val="EC4B2F"/>
    <a:srgbClr val="000000"/>
    <a:srgbClr val="4B2B4B"/>
    <a:srgbClr val="50C6DD"/>
    <a:srgbClr val="D1CAD2"/>
    <a:srgbClr val="B7A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 showGuides="1"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1A4A96-82D9-489B-915B-218BDB102403}" type="datetimeFigureOut">
              <a:rPr lang="nl-BE" smtClean="0"/>
              <a:pPr/>
              <a:t>24/02/2026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17EFB8-940B-4475-A4F4-BBE959E163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25427-6E8A-463A-9752-7D22F5CAF14A}" type="datetimeFigureOut">
              <a:rPr lang="nl-BE" smtClean="0"/>
              <a:pPr/>
              <a:t>24/02/2026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D9555-764A-4B78-873A-3D7406AAEA2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A0AE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428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50C6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A0AE"/>
                </a:solidFill>
                <a:latin typeface="Trebuchet MS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EC4B2F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000" y="965917"/>
            <a:ext cx="9144000" cy="2928934"/>
          </a:xfrm>
        </p:spPr>
        <p:txBody>
          <a:bodyPr/>
          <a:lstStyle/>
          <a:p>
            <a:r>
              <a:rPr lang="nl-BE" dirty="0"/>
              <a:t>Gedrag in organisaties. </a:t>
            </a:r>
            <a:br>
              <a:rPr lang="nl-BE" dirty="0"/>
            </a:br>
            <a:r>
              <a:rPr lang="nl-BE" dirty="0"/>
              <a:t>Hoofdstuk IV</a:t>
            </a:r>
            <a:br>
              <a:rPr lang="nl-BE" dirty="0"/>
            </a:br>
            <a:r>
              <a:rPr lang="nl-BE" dirty="0"/>
              <a:t>MOTIVATIE VAN THEORIE NAAR PRAKTIJK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Gedrag</a:t>
            </a:r>
            <a:r>
              <a:rPr lang="en-US" dirty="0"/>
              <a:t> in </a:t>
            </a:r>
            <a:r>
              <a:rPr lang="en-US" dirty="0" err="1"/>
              <a:t>organisaties</a:t>
            </a:r>
            <a:r>
              <a:rPr lang="en-US" dirty="0"/>
              <a:t>.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8" name="Picture 2" descr="Gedrag in organisaties">
            <a:extLst>
              <a:ext uri="{FF2B5EF4-FFF2-40B4-BE49-F238E27FC236}">
                <a16:creationId xmlns:a16="http://schemas.microsoft.com/office/drawing/2014/main" id="{9961930E-1A1C-4CB7-9661-B04A6DEFE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70" y="3774125"/>
            <a:ext cx="2172530" cy="30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BE" dirty="0"/>
              <a:t>Taakverrijking</a:t>
            </a:r>
            <a:br>
              <a:rPr lang="nl-BE" dirty="0"/>
            </a:br>
            <a:r>
              <a:rPr lang="nl-BE" dirty="0"/>
              <a:t>- combineren van deeltaken;</a:t>
            </a:r>
            <a:br>
              <a:rPr lang="nl-BE" dirty="0"/>
            </a:br>
            <a:r>
              <a:rPr lang="nl-BE" dirty="0"/>
              <a:t>- opbouwen van klantenrelaties; </a:t>
            </a:r>
            <a:br>
              <a:rPr lang="nl-BE" dirty="0"/>
            </a:br>
            <a:r>
              <a:rPr lang="nl-BE" dirty="0"/>
              <a:t>- verlenen van feedback aan de medewerkers; </a:t>
            </a:r>
            <a:br>
              <a:rPr lang="nl-BE" dirty="0"/>
            </a:br>
            <a:r>
              <a:rPr lang="nl-BE" dirty="0"/>
              <a:t>- toekennen van verantwoordelijkheden en bevoegdheden aan de werkvloer; </a:t>
            </a:r>
            <a:br>
              <a:rPr lang="nl-BE" dirty="0"/>
            </a:br>
            <a:r>
              <a:rPr lang="nl-BE" dirty="0"/>
              <a:t>- beperking van controle door management. </a:t>
            </a:r>
          </a:p>
          <a:p>
            <a:pPr>
              <a:buNone/>
            </a:pPr>
            <a:r>
              <a:rPr lang="nl-BE" dirty="0"/>
              <a:t>Resultaten: </a:t>
            </a:r>
            <a:br>
              <a:rPr lang="nl-BE" dirty="0"/>
            </a:br>
            <a:r>
              <a:rPr lang="nl-BE" dirty="0"/>
              <a:t>minder arbeidsverloop</a:t>
            </a:r>
            <a:br>
              <a:rPr lang="nl-BE" dirty="0"/>
            </a:br>
            <a:r>
              <a:rPr lang="nl-BE" dirty="0"/>
              <a:t>verbetering van kwaliteit van producten en klantentevredenheid. 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 Herontwerp van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Het taakkenmerken model</a:t>
            </a:r>
            <a:br>
              <a:rPr lang="nl-BE" dirty="0"/>
            </a:br>
            <a:r>
              <a:rPr lang="nl-BE" dirty="0"/>
              <a:t>Hackman en </a:t>
            </a:r>
            <a:r>
              <a:rPr lang="nl-BE" dirty="0" err="1"/>
              <a:t>Oldham</a:t>
            </a:r>
            <a:r>
              <a:rPr lang="nl-BE" dirty="0"/>
              <a:t> ontwikkelden het JCM. Elke job kan beschreven worden op basis van vijf dimensies:</a:t>
            </a:r>
            <a:br>
              <a:rPr lang="nl-BE" dirty="0"/>
            </a:br>
            <a:r>
              <a:rPr lang="nl-BE" dirty="0"/>
              <a:t>	- variatie in vaardigheden</a:t>
            </a:r>
            <a:br>
              <a:rPr lang="nl-BE" dirty="0"/>
            </a:br>
            <a:r>
              <a:rPr lang="nl-BE" dirty="0"/>
              <a:t>	- taakidentiteit </a:t>
            </a:r>
            <a:br>
              <a:rPr lang="nl-BE" dirty="0"/>
            </a:br>
            <a:r>
              <a:rPr lang="nl-BE" dirty="0"/>
              <a:t>	- taakbelang</a:t>
            </a:r>
            <a:br>
              <a:rPr lang="nl-BE" dirty="0"/>
            </a:br>
            <a:r>
              <a:rPr lang="nl-BE" dirty="0"/>
              <a:t>	- autonomie</a:t>
            </a:r>
            <a:br>
              <a:rPr lang="nl-BE" dirty="0"/>
            </a:br>
            <a:r>
              <a:rPr lang="nl-BE" dirty="0"/>
              <a:t>	- feedback</a:t>
            </a:r>
            <a:endParaRPr lang="en-US" dirty="0"/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 Herontwerp van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 Herontwerp van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336704" cy="434201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Taakkenmerken model</a:t>
            </a:r>
          </a:p>
          <a:p>
            <a:pPr>
              <a:buNone/>
            </a:pPr>
            <a:r>
              <a:rPr lang="nl-BE" dirty="0"/>
              <a:t>	Kenmerken van de taak hebben impact op psychologische perceptie van het werk. </a:t>
            </a:r>
            <a:br>
              <a:rPr lang="nl-BE" dirty="0"/>
            </a:br>
            <a:r>
              <a:rPr lang="nl-BE" dirty="0"/>
              <a:t>	- zinvolheid</a:t>
            </a:r>
            <a:br>
              <a:rPr lang="nl-BE" dirty="0"/>
            </a:br>
            <a:r>
              <a:rPr lang="nl-BE" dirty="0"/>
              <a:t>	- verantwoordelijkheid</a:t>
            </a:r>
            <a:br>
              <a:rPr lang="nl-BE" dirty="0"/>
            </a:br>
            <a:r>
              <a:rPr lang="nl-BE" dirty="0"/>
              <a:t>	- kennis van de resultaten</a:t>
            </a:r>
            <a:br>
              <a:rPr lang="nl-BE" dirty="0"/>
            </a:br>
            <a:endParaRPr lang="en-US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 Herontwerp van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BE" dirty="0"/>
              <a:t>Taakkenmerken model</a:t>
            </a:r>
            <a:br>
              <a:rPr lang="nl-BE" dirty="0"/>
            </a:br>
            <a:r>
              <a:rPr lang="nl-BE" dirty="0"/>
              <a:t>De kritische psychologische condities hebben impact op persoonlijk resultaat: </a:t>
            </a:r>
            <a:br>
              <a:rPr lang="nl-BE" dirty="0"/>
            </a:br>
            <a:r>
              <a:rPr lang="nl-BE" dirty="0"/>
              <a:t>	intrinsieke motivatie;</a:t>
            </a:r>
            <a:br>
              <a:rPr lang="nl-BE" dirty="0"/>
            </a:br>
            <a:r>
              <a:rPr lang="nl-BE" dirty="0"/>
              <a:t> 	prestaties;</a:t>
            </a:r>
            <a:br>
              <a:rPr lang="nl-BE" dirty="0"/>
            </a:br>
            <a:r>
              <a:rPr lang="nl-BE" dirty="0"/>
              <a:t>	tevredenheid;</a:t>
            </a:r>
            <a:br>
              <a:rPr lang="nl-BE" dirty="0"/>
            </a:br>
            <a:r>
              <a:rPr lang="nl-BE" dirty="0"/>
              <a:t>	geringer verloop en verzuim.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Modererende factoren (behoefte aan groei…) hebben een impact op het verband tussen taakkenmerken en afhankelijke variabelen. </a:t>
            </a:r>
            <a:br>
              <a:rPr lang="nl-BE" dirty="0"/>
            </a:br>
            <a:endParaRPr lang="en-US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 Herontwerp van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Diagnostiek via Job </a:t>
            </a:r>
            <a:r>
              <a:rPr lang="nl-BE" dirty="0" err="1"/>
              <a:t>Diagnostic</a:t>
            </a:r>
            <a:r>
              <a:rPr lang="nl-BE" dirty="0"/>
              <a:t> </a:t>
            </a:r>
            <a:r>
              <a:rPr lang="nl-BE" dirty="0" err="1"/>
              <a:t>Survey</a:t>
            </a:r>
            <a:r>
              <a:rPr lang="nl-BE" dirty="0"/>
              <a:t> (JDS)</a:t>
            </a:r>
            <a:br>
              <a:rPr lang="nl-BE" dirty="0"/>
            </a:br>
            <a:r>
              <a:rPr lang="nl-BE" dirty="0"/>
              <a:t>Motiverende potentieel score: Welk is de motiverende potentie van een job? 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 </a:t>
            </a:r>
            <a:br>
              <a:rPr lang="nl-BE" dirty="0"/>
            </a:br>
            <a:endParaRPr lang="en-US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 Herontwerp van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212976"/>
            <a:ext cx="8101013" cy="163988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8610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 Herontwerp van taken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07" y="1196752"/>
            <a:ext cx="877113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BE" dirty="0"/>
              <a:t>Vereenvoudigd model door Boonzaaier </a:t>
            </a:r>
            <a:br>
              <a:rPr lang="nl-BE" dirty="0"/>
            </a:br>
            <a:r>
              <a:rPr lang="nl-BE" dirty="0"/>
              <a:t>Vijf kenmerken van taken hebben impact op 	intrinsieke motivatie</a:t>
            </a:r>
            <a:br>
              <a:rPr lang="nl-BE" dirty="0"/>
            </a:br>
            <a:r>
              <a:rPr lang="nl-BE" dirty="0"/>
              <a:t>	arbeidstevredenheid</a:t>
            </a:r>
            <a:br>
              <a:rPr lang="nl-BE" dirty="0"/>
            </a:br>
            <a:r>
              <a:rPr lang="nl-BE" dirty="0"/>
              <a:t>	tevredenheid over groeikansen.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- geen psychologische tussenliggende variabelen;</a:t>
            </a:r>
            <a:br>
              <a:rPr lang="nl-BE" dirty="0"/>
            </a:br>
            <a:r>
              <a:rPr lang="nl-BE" dirty="0"/>
              <a:t>- geen modererende variabelen;</a:t>
            </a:r>
            <a:br>
              <a:rPr lang="nl-BE" dirty="0"/>
            </a:br>
            <a:r>
              <a:rPr lang="nl-BE" dirty="0"/>
              <a:t>- beperking van de afhankelijke variabelen;</a:t>
            </a:r>
            <a:br>
              <a:rPr lang="nl-BE" dirty="0"/>
            </a:br>
            <a:r>
              <a:rPr lang="nl-BE" dirty="0"/>
              <a:t>- diagnostiek via de R-JDS.</a:t>
            </a:r>
            <a:br>
              <a:rPr lang="nl-BE" dirty="0"/>
            </a:br>
            <a:r>
              <a:rPr lang="nl-BE" dirty="0"/>
              <a:t>- additieve methode voor de motiverende score te berekenen. 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Toets van het model via regressieanalyse.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 Herontwerp van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nl-BE" dirty="0"/>
            </a:br>
            <a:br>
              <a:rPr lang="nl-BE" dirty="0"/>
            </a:br>
            <a:endParaRPr lang="en-US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r>
              <a:rPr lang="nl-BE" dirty="0"/>
              <a:t>4.2 Herontwerp van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2204864"/>
            <a:ext cx="6697240" cy="370699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22872"/>
            <a:ext cx="9144000" cy="553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Evaluatie van het model</a:t>
            </a:r>
            <a:br>
              <a:rPr lang="nl-BE" dirty="0"/>
            </a:br>
            <a:r>
              <a:rPr lang="nl-BE" dirty="0"/>
              <a:t>- taakverrijking levert een verbetering van de kwaliteit van de arbeid op;</a:t>
            </a:r>
          </a:p>
          <a:p>
            <a:pPr>
              <a:buNone/>
            </a:pPr>
            <a:r>
              <a:rPr lang="nl-BE" dirty="0"/>
              <a:t>	- medewerkers blijken meer tevreden te zijn;</a:t>
            </a:r>
            <a:br>
              <a:rPr lang="nl-BE" dirty="0"/>
            </a:br>
            <a:r>
              <a:rPr lang="nl-BE" dirty="0"/>
              <a:t>- verbetering van productiviteit: soms;</a:t>
            </a:r>
            <a:br>
              <a:rPr lang="nl-BE" dirty="0"/>
            </a:br>
            <a:r>
              <a:rPr lang="nl-BE" dirty="0"/>
              <a:t>- enkel oog voor de individuele activiteiten. </a:t>
            </a:r>
            <a:br>
              <a:rPr lang="nl-BE" dirty="0"/>
            </a:br>
            <a:r>
              <a:rPr lang="nl-BE" dirty="0"/>
              <a:t> </a:t>
            </a:r>
            <a:br>
              <a:rPr lang="nl-BE" dirty="0"/>
            </a:br>
            <a:br>
              <a:rPr lang="nl-BE" dirty="0"/>
            </a:br>
            <a:endParaRPr lang="en-US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 Herontwerp van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C3D020B-2DCE-5B16-9F64-83A0BF267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Management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objectives</a:t>
            </a:r>
            <a:endParaRPr lang="nl-NL" dirty="0"/>
          </a:p>
          <a:p>
            <a:r>
              <a:rPr lang="nl-NL" dirty="0"/>
              <a:t>Herontwerp van taken</a:t>
            </a:r>
            <a:br>
              <a:rPr lang="nl-NL" dirty="0"/>
            </a:br>
            <a:r>
              <a:rPr lang="nl-NL" sz="1800" dirty="0"/>
              <a:t>Van vereenvoudiging naar herontwerp</a:t>
            </a:r>
            <a:br>
              <a:rPr lang="nl-NL" sz="1800" dirty="0"/>
            </a:br>
            <a:r>
              <a:rPr lang="nl-NL" sz="1800" dirty="0"/>
              <a:t>Taakroulatie en taakverbreding</a:t>
            </a:r>
            <a:br>
              <a:rPr lang="nl-NL" sz="1800" dirty="0"/>
            </a:br>
            <a:r>
              <a:rPr lang="nl-NL" sz="1800" dirty="0"/>
              <a:t>Taakverrijking</a:t>
            </a:r>
            <a:br>
              <a:rPr lang="nl-NL" sz="1800" dirty="0"/>
            </a:br>
            <a:r>
              <a:rPr lang="nl-NL" sz="1800" dirty="0"/>
              <a:t>Taakkenmerken model</a:t>
            </a:r>
            <a:br>
              <a:rPr lang="nl-NL" sz="1800" dirty="0"/>
            </a:br>
            <a:r>
              <a:rPr lang="nl-NL" sz="1800" dirty="0"/>
              <a:t>De sociotechniek</a:t>
            </a:r>
          </a:p>
          <a:p>
            <a:r>
              <a:rPr lang="nl-NL" dirty="0"/>
              <a:t>Flexibele werkregelingen</a:t>
            </a:r>
            <a:br>
              <a:rPr lang="nl-NL" dirty="0"/>
            </a:br>
            <a:r>
              <a:rPr lang="nl-NL" sz="1800" dirty="0"/>
              <a:t>duobanen, deeltijdswerken, flexibele werktijden, thuiswerken</a:t>
            </a:r>
          </a:p>
          <a:p>
            <a:r>
              <a:rPr lang="nl-NL" dirty="0"/>
              <a:t>Bevorderen van werknemersbetrokkenheid</a:t>
            </a:r>
            <a:br>
              <a:rPr lang="nl-NL" dirty="0"/>
            </a:br>
            <a:r>
              <a:rPr lang="nl-NL" sz="1900" dirty="0"/>
              <a:t>Participatief leiderschap</a:t>
            </a:r>
            <a:br>
              <a:rPr lang="nl-NL" sz="1900" dirty="0"/>
            </a:br>
            <a:r>
              <a:rPr lang="nl-NL" sz="1900" dirty="0"/>
              <a:t>Autonome werkgroepen</a:t>
            </a:r>
            <a:br>
              <a:rPr lang="nl-NL" sz="1900" dirty="0"/>
            </a:br>
            <a:r>
              <a:rPr lang="nl-NL" sz="1900" dirty="0"/>
              <a:t>Medezeggenschap</a:t>
            </a:r>
            <a:br>
              <a:rPr lang="nl-NL" sz="1900" dirty="0"/>
            </a:br>
            <a:r>
              <a:rPr lang="nl-NL" sz="1900" dirty="0" err="1"/>
              <a:t>Jobcrafting</a:t>
            </a:r>
            <a:endParaRPr lang="nl-BE" sz="19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069BF3-361F-3E5F-9AA0-CD79D6EF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B1514C-86A7-2728-8387-CAC9E6BD4A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CF5627-67B3-AF43-3943-3F1411E5FE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2" descr="Gedrag in organisaties">
            <a:extLst>
              <a:ext uri="{FF2B5EF4-FFF2-40B4-BE49-F238E27FC236}">
                <a16:creationId xmlns:a16="http://schemas.microsoft.com/office/drawing/2014/main" id="{DE110532-498D-E36C-C51B-DF4738E47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171400"/>
            <a:ext cx="2676586" cy="37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BE" dirty="0"/>
              <a:t>De </a:t>
            </a:r>
            <a:r>
              <a:rPr lang="nl-BE" dirty="0" err="1"/>
              <a:t>sociotechniek</a:t>
            </a:r>
            <a:r>
              <a:rPr lang="nl-BE" dirty="0"/>
              <a:t>: mens is geen verlengstuk van de machine. Relatie tussen sociaal en technische systeem is van belang.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De Durham case</a:t>
            </a:r>
            <a:br>
              <a:rPr lang="nl-BE" dirty="0"/>
            </a:br>
            <a:r>
              <a:rPr lang="nl-BE" dirty="0"/>
              <a:t>- oorspronkelijke kolenwinning: op ambachtelijke wijze (groepswerk)</a:t>
            </a:r>
            <a:br>
              <a:rPr lang="nl-BE" dirty="0"/>
            </a:br>
            <a:r>
              <a:rPr lang="nl-BE" dirty="0"/>
              <a:t>- invoering van Longwall techniek (verbeterde technologie – taakverdeling)</a:t>
            </a:r>
            <a:br>
              <a:rPr lang="nl-BE" dirty="0"/>
            </a:br>
            <a:r>
              <a:rPr lang="nl-BE" dirty="0"/>
              <a:t>deze invoering leidde tot een beperking van de speelruimte van de mijnwerkers; ondanks verbeterde technologie achteruitgang van de productie,</a:t>
            </a:r>
            <a:br>
              <a:rPr lang="nl-BE" dirty="0"/>
            </a:br>
            <a:r>
              <a:rPr lang="nl-BE" dirty="0"/>
              <a:t>- Composite Longwall techniek gebruik </a:t>
            </a:r>
            <a:br>
              <a:rPr lang="nl-BE" dirty="0"/>
            </a:br>
            <a:r>
              <a:rPr lang="nl-BE" dirty="0"/>
              <a:t>makend  van de technologie maar </a:t>
            </a:r>
            <a:br>
              <a:rPr lang="nl-BE" dirty="0"/>
            </a:br>
            <a:r>
              <a:rPr lang="nl-BE" dirty="0"/>
              <a:t>met gebruik van teams. </a:t>
            </a:r>
            <a:br>
              <a:rPr lang="nl-BE" dirty="0"/>
            </a:br>
            <a:br>
              <a:rPr lang="nl-BE" dirty="0"/>
            </a:br>
            <a:endParaRPr lang="en-US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 Herontwerp van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  <p:pic>
        <p:nvPicPr>
          <p:cNvPr id="8194" name="Picture 2" descr="http://vindingrijk-1947.kxcdn.com/wp-content/uploads/2014/08/P1080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14192"/>
            <a:ext cx="2843808" cy="28438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De </a:t>
            </a:r>
            <a:r>
              <a:rPr lang="nl-BE" dirty="0" err="1"/>
              <a:t>Durham</a:t>
            </a:r>
            <a:r>
              <a:rPr lang="nl-BE" dirty="0"/>
              <a:t> case</a:t>
            </a:r>
          </a:p>
          <a:p>
            <a:pPr>
              <a:buNone/>
            </a:pPr>
            <a:r>
              <a:rPr lang="nl-BE" dirty="0"/>
              <a:t> 	Optimalisering van organisatie door interactie te bekijken tussen technologisch en sociaal systeem. </a:t>
            </a:r>
            <a:br>
              <a:rPr lang="nl-BE" dirty="0"/>
            </a:br>
            <a:r>
              <a:rPr lang="nl-BE" dirty="0"/>
              <a:t>Organisatie is een open systeem in nauwe interactie met de omgeving. </a:t>
            </a:r>
            <a:br>
              <a:rPr lang="nl-BE" dirty="0"/>
            </a:br>
            <a:r>
              <a:rPr lang="nl-BE" dirty="0"/>
              <a:t>Inzichten overgebracht naar de andere mijnen. </a:t>
            </a:r>
            <a:br>
              <a:rPr lang="nl-BE"/>
            </a:br>
            <a:r>
              <a:rPr lang="nl-BE"/>
              <a:t>		</a:t>
            </a:r>
            <a:r>
              <a:rPr lang="nl-BE" dirty="0"/>
              <a:t>KWALITEIT VAN DE ARBEID</a:t>
            </a:r>
            <a:endParaRPr lang="en-US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 Herontwerp van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645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BE" dirty="0" err="1"/>
              <a:t>Socio-techniek</a:t>
            </a:r>
            <a:r>
              <a:rPr lang="nl-BE" dirty="0"/>
              <a:t>:</a:t>
            </a:r>
          </a:p>
          <a:p>
            <a:pPr>
              <a:buNone/>
            </a:pPr>
            <a:r>
              <a:rPr lang="nl-BE" dirty="0"/>
              <a:t>	Kwaliteit van de arbeid:</a:t>
            </a:r>
            <a:br>
              <a:rPr lang="nl-BE" dirty="0"/>
            </a:br>
            <a:r>
              <a:rPr lang="nl-BE" dirty="0"/>
              <a:t>regelmogelijkheden van de medewerkers bevordert de intrinsieke motivatie.</a:t>
            </a:r>
          </a:p>
          <a:p>
            <a:pPr>
              <a:buNone/>
            </a:pPr>
            <a:br>
              <a:rPr lang="nl-BE" dirty="0"/>
            </a:br>
            <a:r>
              <a:rPr lang="nl-BE" dirty="0"/>
              <a:t>Autonome werkgroepen: </a:t>
            </a:r>
            <a:br>
              <a:rPr lang="nl-BE" dirty="0"/>
            </a:br>
            <a:r>
              <a:rPr lang="nl-BE" dirty="0"/>
              <a:t>de werkgroep kan zelf het werk verdelen</a:t>
            </a:r>
            <a:br>
              <a:rPr lang="nl-BE" dirty="0"/>
            </a:br>
            <a:br>
              <a:rPr lang="nl-BE" dirty="0"/>
            </a:br>
            <a:r>
              <a:rPr lang="nl-BE" dirty="0"/>
              <a:t>Toepassing in de hedendaagse autoassemblage</a:t>
            </a:r>
            <a:r>
              <a:rPr lang="nl-BE"/>
              <a:t>, bv. Volvo </a:t>
            </a:r>
            <a:r>
              <a:rPr lang="nl-BE" dirty="0"/>
              <a:t>Gent.   </a:t>
            </a:r>
            <a:br>
              <a:rPr lang="nl-BE" dirty="0"/>
            </a:br>
            <a:endParaRPr lang="en-US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 Herontwerp van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  <p:sp>
        <p:nvSpPr>
          <p:cNvPr id="8194" name="AutoShape 2" descr="data:image/jpeg;base64,/9j/4AAQSkZJRgABAQAAAQABAAD/2wCEAAkGBxMTEhUTExMWFhUVFxsaGBgYGB0dFxoZGBcYFxcaGBcYHSggGB0lHRgXITEhJSkrLi4uFx8zODMtNygtLisBCgoKDg0OGhAQGyslHyUtLS0tLS4tLS0xKzItLSstLSstLS0tLS0tLS0tLy0tLS0tLy0tLS0rLS0tLS0tLS0tLf/AABEIALcBEwMBIgACEQEDEQH/xAAbAAABBQEBAAAAAAAAAAAAAAAFAgMEBgcAAf/EAEsQAAIABAMDBwYKBwgCAwEAAAECAAMEERIhMQVBUQYTImFxgZEykqHB0fAHFCNCUlNisdLhFTNDY4KT0xYkRFRyouLxF8I0g7LD/8QAGgEBAAMBAQEAAAAAAAAAAAAAAAECAwQFBv/EADIRAAICAQMBBAkDBQEAAAAAAAABAhEDBBIhMQUTQVEiMnGBkaGx0fBhweEGFEJD8TP/2gAMAwEAAhEDEQA/ANEmVHaeyPOcimzeW8kAkhsQNsNs9db6RFquX8sW5tC2eYOWW6xz+6MLZrsL5zse87Gb/wDkRrn5FbbhiN+829US5HwhSz5cph/pYH7wIm2RsL7zke85Gdn4QlxyroyqWYPazXGBip3W6QHjBOv5ayVS8s42I0NxbLK+Wee6JtkbC485Hc5FJoeXcp5QcqQ2BSBpckZjqz7YkSOW1O2odTwtf0gw3Ed2W8TI9DwBXbqN5Ad/9K+trCJdPX4hcoy9Rt6iYb0O7YVDx7zkD1quq0JatQZFgO02id5HdsI87Hc9A41yfSXxEJlV6NmrA9hiN47thTno7noFPVW4+EKSqvDeT3TCfOx3OwONRFJ+EflDU0ySjImYMbkE4VOinLpA9vcIlTt0R3TNH52A+3OUIkFVADE5sL6Dd3mK5yP25U1VMsyaRZiyll6J6LEXy00hja+zFUFsbE8GFyc+MQ580Wji8QxK5bjF0pVl6muR4jOJ219vyjTM0ubZmFlt5QOV8tRlcXjNZrWMMmaYkbEHZe36hchPmW62J++LLsblimFUnlsQyL6g8CQMxw3xnDTo9E+JJcUzTqnllKWYqqMSfOfS3YN9oNUu0EmrilsGHV6xqO+MYE+JVHtJpbBkYgjfDkjYjYudjwzYzORyyM1xhmjCLYgu7cTe2Y3w5U7XmSmLJNuHsb5EntFz1iK2ye7NH5yPedjKv0/NxM4chm1tp4d0T5PKHnUZJ0xkyFmGd9xBHvvhbGw0NqtQLlgBxuLQw+2JIBPOL0dc89L5cYyXaVcJYY4sSrfTt3CBtLthJt8JII45euJpsbUa7ScradrhmwEGwxbxuI/OEbY5Uy5SdBgzXGQO7j1iMYnbcUPhsxIa18rXvbjBQVrWCk3Ubjpnw4Q2kpI0JOWzEXEtPPj2M3Lx0TtJHZ215DScQp+ncrgsb9EkEq+G2inLjllBDZkyiZVZpZBNwQVYkEZG4UW3Xy4xnM3ac23N42KI7FVLGwLNc2scrxKquUk5lRVJTDcnCSMRJvuzA74o8T8CyyrxNNkyaCabKqE261++0EJey6dchLX7/SYxOur5k44pjFiMhfUDW3ZE2XXVSFV591xhSPlujZvJuQ1l7DYxV4ZeZKyq+hqHKiXJlyVc2QJNlksqAsFLhXsvzuiWy32iP+kaPmVmYJbYrfNz4nEgzFrHPT7oA7T2lNn0qy1decxLkJgtfBZrNcAXsM72ioytsP0FdUdE1UqOkLW6RtrvvxN4iONtFpzUWaNybn0wDymCEoxOEgX5ssebIJyYFQp1+cOyDWx6qmnKWlqllYi4Gh6wQCIymk2kMSs1OhlS8OMhBiwluiS2WeYz32i1bOraN8Uya0oswUnER5WdwMVsOVsgLX7YicH+pbHJPyNGQgWt/wBQ6s4RjNLylaRiMqVIUYrgqRfDw8u98xn2x20uUuPE6zJoLORgDZBDLwtoddCOBBy3xVYZWHkhRtHOCG5spGN2UGMWpOULS3dRUzjKIupHlFrLuYGw1HtgvI+ECeAqYUfMk3azYVXPPJbnj9nTOJ7qfgFkh4mmGgk/Vr4Q7KppYyWWO4Rje0eVFVNYz0ZpaghMKzMhfEw6N8yQDna2XZDsvlZN6BM+ZiGEEZBSMZvc3t5Nhe0O6n5kd7A0idyjRa1KTm/KQsXuLDolgLdgOcHEnLYEWsdCNO6MHqtqu00zw9mPRFyWYdAKxOK46QY6ZC5sALQR2byknLLCCqMvAuFVw3UqJZw57swBrqbxMsLrgiOWN8m1CfGe/C5U3WnTrdvAKP8A2gZsflBOExkasVkGEh2AIJJVSAWsd/oMROWu1xOEkYkZgGLFd1z0QDfhqOKjgIjHCSmrLZHFwbRCouUVXIkS1lTQksM9gMOIm4ZsYNzbPK4tmdY0TZXKJZlB8YnEO8pS0xUte6kgXW+RIF9wzjHzB/k7VLKk1JmIzLMRVAscLG7ZEqQQN1wdSI1yQTRhinTC2zeUkqdO+Wl80tmZmDlrWF9MNzcxA5U7YlMyfFHbDgIe6kG98vKGtuEAlnc27mXmCrqMQF8DgrnbRrHUb/CIkqcBfNh2d1r56fd1xZQV2VeRtUXDkXRy5izWnTSmErYswF7hic27IKcpaKTTSWYTSZhtgW63bMAkDeBnnGfU9QoN3xWBBAW2ZBHHTK+djuyieu00f4urr0ZCkHK+Ili1rE5jQbt/aYlF3dlllSg1XJY9jVVK8nHPnc24YgrqbbiFAvax16jCOUFVJkiWZTc6JgY4gwsMJAIsBrnFQ58NmxsQLKAuR6V7ZWsOkTfPS3Y/XVksrKSXjIQHEWsOmxBcLa/RFhYnPiInbzdjvPRoLciKUTKnAxIHNsbjiCvti4tsyQX5pZ64xqlwXGhzF/VFL5I7RlyKgzWNlwuoFixGIrhuQAOOfFdMxAj9JzJbky2scePFYFsVnF7nqdu3LhESjJy4ZaM4RirV8mmNyd/e69X5xSp+2cLuuG4UsAQdbEgdgNoCy9s1Cm4nzdb+WTnroYiM5OZOpPb2nx9Bi0ISXVlZ5Yv1VQSqtpu4IOQO4aW4ZxDMRw5j0uY0oxcrJImAFbka3PHde513ae2LJR18lw7F+bCBT0rFmJvfCAc7W0ioExwg0IyoO1G1RiOCYMN8rob2joB4THQobmHDyRrmJIpZuZOq239doUORdef8K/8AtH3mNzdJIJu63/1GE3kDWYvnRTcy21GGnkXXj/CzP9vth2XyHr7i9K9t4xIDbfmTl4Rt+OR9NfE+yOMyR9InzvZDcy2xGMf+P68k4aYqpOQabLLAcCRYE93dCxyCq8/7q4vkAZ8q40vey5jXhr1Z7LjkcT6YUJ0jifAxG5jajG6j4Pq0kBJBAGpecjXtpYhVsLboWPg5rSoBlJcb+eQejDfxJjXxXU+lz4GFiskfa7hC2NqMZHwdV9rYJdr/AFib7DXuhJ+DivubS5eWX61L6RtJr5H2vNhP6QkYgDj6QuOhvFvTY/7TC2NqMcX4Na3O6y77vllsM9+WeXZHD4Na3eJXdOX05Rswrqb7XmGEtX03BvMMNzG1GOL8HFYNRKvutOUePRN4T/43reMn+aPZGx/Hqf6t/Mjx6+m+g3mwtjajIB8G9Vv5onqnDuywQn/xzV/utPrhrv8Am6dXpjWm2zTfVsexPaYUNs0/+XmduAD/ANoWxtRkH/jqs4yP5n/GHJXwf1Aa7c0y8BOse9sHqEa+NqyD/hpvmD8Uc+0ZVv8A40zzfYYWxtRkK8g5/Suso3Bw3mnonOx6KDFbLwj1eQs+6kpIsFsQZsyzNbyrgXB6hllGrttGXupZh/h/5Q3+k5W+kmDtH/KFk0jKf7DVFlGGRdWuSZj9IZdEgCwHWtjnrDb8iKi7fqAG0HOP0M72GWeWXSvl15xrJ2lKtlTnvBhp9qqP8MD4+yJsjajLByNqAwbDTWC2w45mFjhK4zvxfOyIFxpuhteR1SFAtIuGvixNiOQGE5Ww5X0vmc41ZdsL/lj3XhQ2sv1B8P8AlCxtMtncmKoljgpgGvZQWAS+9d9x1kjPSIkzkjUlQLShYnpYmub2yOVrC2VgNTrGtNtlb/8Ax29/4ocXainWncfw3/8AaFijIRyVqAScErMGyhnspOhG826yR2xAncnKq5+SJtvBFu0Zxtnx+Wf2Td6/8o5q5R+xHh+cLG1GMytgTQq4qeYT0ybEZ5WQa5AHO+/Fa2WcedsCcPJlzCOtQPuYxtEzaqD9ig7cXshDbQTP5EdgxfhibI2GK/oSo3SX8PzhTbGn4QPi7A55jMnSwIvYW6hvjXZm2pYP6j0kQ2Nry/qNe+JsbEZCdkVH1L+bDs3Zc7GxFOwBJsACQt9LG9zbrJ741Ztqyx+w9Bho7ZkjWSAO+FjYjK/0ZP8AqX82PY1ddsU/1R8w+2OgNpYl2YL+QPOh1NngfMXxgIm2BoJi+J9sSF2nb56+IHrjMbkGFpbaS09+6Fint8xPGBK7Y+0vnfnCm2gfrJY7TeBO5BTmR9FPGPCqbxL77QMFeL/rZd++CU+sNPhBTnql1xS5CnCFS9udnsfIS+QuMyMgTpMVbKyyKKsekysXkqp7B7IdalIHzB229t4r21a6vKsz1EqVYXCypQYjqxzcV/AQB2PU1k9S5q51sRCWWULgGxJvLtrcd0bLEvE5XqZPlV8y/wDNcWkjuPqWGKqhV8OGdJDK4bySRbRhYWzKlh2kGKyVrl0qEmdU2VLPdeXgIhtdqKzCVWShJZjZZqsTKJOgJNmlX3HMdcXWPH42THO/8vl/JdeYl/Wr5n5x6Ul/XDzPzjMOVRm0TDHMbAxIUm5sdcJt1adhgD/az7Tnu9piduG6aZ7EdLilBTWaNP4/A2wSZf148wR58UQ/4geFvuEYwvK1twY94/OCQ2vUhFmc30WFx8oCbH7I6Xoie7w/qYTx4Y/7V8H9jV0oBunIe/8AKEzdmtuwsOor9xMZXK5Rz9yjzv8AqJ9Dt6oZsAADdZtbrzIg8OLzZhKeNdJ37mXybQ4cymHrI9ekRpthlhv2Ae2IEjadUmsyWeyYp9GKCdFWid5agE/OUZX61BzjKWFf4uzN54rqNpMUfNPo9sJGHUC0EJtJh8rIHQ3OE9hv+cRm5vfNH83L74waaNFOLVpjZmKN1/4T6hCGnjh4IfZDqmUNZqH/AOy/rjznpA1myvOHtirstuRHU9X+0D1QtRxtbsX2Q6Zsj62T3MvthInSfrZXcy+2HJO6Il5ltwPcscjNrkPfqhwtKt5cvz19sN4pAt8pLH8Y9UORuj5nnxw72tDDVQ3zG7L/AJQ+Xk75yD+MQ2WptDPl+cIcjdEaeqO5j3ZwzMqT1+ESb026bLP8UeXpfrU86HIuJAaqU8fCGZk1eB9MFG+LjPnE7zDYaQcjMledE8i4+YLlzV3qx7Y9xSteZ9F/XBBxS/WyfOhsTqQftpXn+2AteZAM9Pq7dx9sdBMVVH9fJ8Y6Fi0UmQ08G/xaZ5p9kShOnm392meB9kK5qX9BfAQtZY+iPCLUctHkudPuf7vM8D7IcE+f/lpnmn2R3Mj6Pog1sTYquDMdQVBsF+kd97bh98WjDc6RMYuTpD2wf7vJatqZJsGCU0k+XOnHJAAd1/uY6LmT2c2DG09sc+awafMGmIjoqBqqKOio4C+pMCOUbVDzJE1GRfiylZUspeULixawYENhsL7h3xAflRUKflqcMNCZZBuOxrEemOjuZR8CcmkztcRtfoT+W74ZFkzZzYdpIVbd5HhEugpFkSlQg2UBRb7I18YrL7XlVFTTrcqA+Jlfo5y1LLk1rnFbThFzqHBCjq+8wTODJFx4B9ZOGGy3BPoiuVtNjBVukDqDmM9Ysk+TAufJMW4KpsdpqX4/s+bSzDedIsoY6lbYqeYc7nQoTvwNxjHJpbG2MWcMQw0sQbEW3WMa/sOoMirlOfIm/ITOFphHNN3TAo7HaKh8LexDT1nOqLJPF/8A7FsH8RhPeYzkdOJ815lWpyLi+m+2tt8EGqTMcu2p0G4DcB1AQKpyTlE4U/XBF5Fl2Dt34uG+SV72zOo3a8IsOya4TJoYS0D2LKSNAciBl1mKGiD33eMT6KueWVwnNb2PUdfXEmTRpUqU30U9+6JcqQ48lUHfb1RSJXKGafnAW1w5X7zeDmzdvkeVdh1nMd++K7CHJl5pJ7BcM0BlOu8fl2wA5TbEmIpm0y84h1X5yk6ZWziVRbYRt9u32wVoqvDmCCp1Got6xEtWVjLazO2ap/yzeB9kMTZdSf8ADtfsPsi77f2DYiokIryz+slHdf5ykWPd69a/UU8oN8mQykA5WNidRiGRtxEZONKzu7t92sipr6e0FgVP+Wa/Yfwx4y1OvxZvA/hgg0scBCTLHVFTMY52p/yren2Qy3xk5fFn14Hj/piWZYjuZXhAEOYtT/lm8D+GGJlNU3BFO1x1N+GCiyxwjuaHCBIMMuq/y7X7D+GEczU3B+Lt4H8MFmkjhCDIHCABzpUn/Dt/u/DEd6SqJH93bLqP4YLNJHAQkyhwHhAUBZtDVH/Dt4N+GIrbLqr3EhvBvwxZOaHVCOaHAQBXTs2q/wAu3g34Y6LF8WXgI8gB4U9N9bO/kr/WhzmKf62b/JX+tA+/bCx2RJBMnpLH6tnY/aQL9zteGJUqYTOqLzZahiFKseiq7iNDbTMbo4dEYmGQ1hup5VpMp2Ui7Ww3Ugrc6k2tbPdF8dLlnrdlwk26XWkTf0lPXJjLnDr6DjtZbrfuEMz66UfLV5RP0x0e51upioSZGIHpRIpJ86UfKbDw8oacDF46mS9nxPd/toJ8cP4FgqNmq65YXU9hEDxTTJX6qY8vqBuvmG6+iIkiuRfLUhjnjldBhfcyiykwTk1ZbyJyTPszBgfuI1i6z459ev5+cWWyYFJVkipL9V+//CDtDbxYCXNnsrDXCAFa+l8JvpbqiJTmnJv8aVT1q332glXS0ItOksnWRiTzhATaGwkZC0kKx+zGU8Ck9yfPvv4HPHJm0uNxwwjt8q/fmw9t/aI/R8yakxXJITEpzxYwLjeDYFh2RZuVkn9KbGSqQXmCWJuWfyksETVFuxwB2Rla7NQjpJY8N4NrH0/fFy5J8qJlDTmnWWsyWXLDGTdcQF1Ft1xfvMYrUxba8jy5dgaqSWSEVzzV1V+HJmdLOF76b4N0lRTgXclmO69gPTnCm2VKxMQtgzEhdygm9hcaCH5NBJGssH0fdaEdTjbqzR/05q3zwvf9kNzq2nI6IKncQT6RneGRWS/pHw9sHKWmkDSUnfn/APq8E5LS1/ZIP4B7I64RT5szf9P5lw2is09em4Oe6CtLUzfm081v4W9SxYJO0QNLDsiSm0zxjZYk/Ezl2JNdWQKT42fJp2H+rL/9WgxSU1brglqf9Q9TGELtHrh1No9cadyvMwl2VXUseyHqk8t5dt4Bv/6w5UcnZTtilsJQNyQFuMRNyRYjU5wAl7SPGJcnaxG+KS06Zn/Y7Og5X7CEvNmnFfpJJVl77TbjvtAsy6f66b/JX+tFhpttwqpkyJ2ZUYuIybxHrvGEtO10M5YZIrZl0/103+Sv9aIeKC8/YFyRJe7fVvYP/CfJb0QGnKyMVdSrDUEWMc8ouPUykmuootHuKGcUeF4qQEJKySBimTA28CUCB2EzBfwhzBT/AFs3+Sv9WBavHuKJAQZKf62b/JX+tCDLp/rZv8lf60QC0ILRAJzS6f66b/JX+tCcFP8AXTf5K/1oHs0JxQJCVqf66b/JX+tHQLv75R0CB4yW+ifAx7LltfRvAwY/tbUfu/NPqMejlfU/u/NP4okgqHLOcy0pABBZgtyCNTnr1QIHJ1qWUk3Et3W7IDmVsGYcCyqQxA03Xs1rfyn2lOrFlS2wnDORgFW2enE8YD7FRCRIntZqWek6183UElkBHFXcfwReK4NlkcNri+Vz82D6UWy4nLstlD5J4xFGFWZFN1R2VTxUHoHvXDC3zF7EA6XBAPYdIy9Xg+whPvoxyLxQ4wvqAYYemXrEdHmOKyp9TWEmhynqZ8ryHNuF7jzTDo2opPyshSfpJdH7TbWI+Mx4xvFeV0f7mqcX1QRWfKbyJ1j9Gcv/APRYdm0T2uZdx9JCGHcNfRAXBnlkd0GOTVSxnlTYBgcgAoxAZHCoAvkY0x5JOSjLx/PH+Czbh6UX0IM2T/0cj4HOGCtosm1gRe4uOBFx6YCEqTmLdnsP5Q1OkjZ16fUynG6Ioh6VUMuh9nhDkyjNrqQfQffviEKhblbi4NiDkb98cLjmwu+To73DLhte8JJVqfKFuseww8CdVNx6fCBcKVo6Meub9YiWmXgE1qiIeSrgXz9/Kz698di4R2w1V9Gc0tLF9UG0qofSqgEk2JEuaY6Iaizmnooh2XVxLk15G+AEuZEmW0dEciZw5dDAsq7RDCzbtDvB4gwRk1CVC8zPFzboTBkw7Dx6tDFSltBLZrksO2LShGS5PL1GjUYsj7V2bMkOUa7DVWAyYHQ/lEEym3A+EXjb225siVTzJRQiazqSRcGwxLaxH0ZmfVAQ8t6rhL80/ijyppJtHgtKwFzbfRbwMdhb6LeBg7/beq/d+afxR4eWlV+78z/lFSAFhb6LeBhJRvonwMHf7a1X7vzf+UJPLeqH1fmn8UAA2lt9EjuhBlngfAwe/tvU/u/MP4oT/beq/d+afxQAD5tvonzY6Df9tqr915h/FHRAAWYyMeYhwv79UMCaTpaFCdbcPT64EEmgmBZsptLTZZ6h0xcnugnygp5sqe9NNMudKSUhVgCjtzrECWrEthJ5u3UCeMVauqciO3Twglyiqp1XTSqiUVYiYhmi/wCreXhJDZdFb9IE5W9OkHwQ+WioSpmGcyWw9CXYXvbDLSwvvyOvVBakr2TyTkdVOantEVfbW1i9XOnywAGdiotlhOSi3ZaJVJtdH8voNx3ePtirVO0e9oNTBY1jk6a6FtRaeb+4fxlnuOnoiLW7LmS8yt1+kua9+8d8DWDAX1B0I97GJNDtaZL8hsvonTw3Q9F9ePZ9j1o5WvW5/PMavCbwTaqp53lDmXPzlzQn7Q/67YiVVE6DEbMh0dc1PsjKUWufD8+B0wp9BqXqIYrqtJJxFjc6Aa93th+Wd8VqchnTjqRiwqFF2Y3sAoGpJ++JirOLW6x6eFrq+EFJXKYk2Jmd5xDvBgnKmh8xbjloeyE1vI5qVFasZKYMAQpWZMcXvbnDLUqpNibYr9QiFTUZQGZJmS50oZs0om6bsTypgV0HFrYeuLyhxwcfZ/bU45EsvR+PkH6bhEijpZSzrzQAkwWLWuEYeSxG8DK44X3xHopoNmA19B3xKqhjBU5A8NRwsT7I1i+D1+0sMdTicPevb+cBGn5LypzTFf8Au02W45wplJ5rAzYxnzdnOEKQBfF4V3lDsiokVExEQFFwDPPpFFLgOLBgHLAZaCCOzOUXNIKerkmciHoOHaW6DM/JzkzUZk4ScicrRfaH4RKVZWGVLZSBcB3Gu+8wksTlrYxlKEG+Uj5SGo1ml9FSlGvDn/hkjyalfKpZnaAfuIEc81kzmSZ8scXlMB42i9VvK+unsekMG5JWJR3vcYvG3VERtq1GVhMUrcjDNUC5FswSCfGIWKC6HpYu1u0/Jy9sftRVKaqlvmrX7j6xBibTy5RKzpyqwyZESZMZTwbAuBT1F7w/sTZtp6zpsxXdpwmTCTqxbEb33RQ6xwJjiaQXBOK4JdWvZr42HSve+W7SNY8HT2h2pqcUIJUpNW+On6K795bX25SoD0Zz24mVLHgGmt6I48o2P6qivbCb2nzei2QYYeZUi+XXFOWeheWxQzFVlZlw5MAQSvRAGYuO+LTQ7VkqrPNmpi+O89LJYm0sqqsWRLshRAQqkDNsgbRbezwsmu1M/Wm/p9B99t1mV8Eq+KwRacEhL3KnBMmEC2dmNiDwMQZu1a1mVxUzckxETJh5kgZPjSacL62wqDcm0eVm2pBMrm1N5TVDS7S8gJzNzUslmXyMWIkXvcAHfAin2bObpYHVbqGmNdUGJgAzc2vXuaIbbOVtt22aZXVL1NPS1GEogXE6j5rq7qQL6DFjysT2ZxDfWHqXbDSKZaZ1DuyuC2iqGnTRpmQRmLX9kRJ5sTnGbds69Rg2YoZKq/mdgjmhImR6GHvpFTiOyhAWOMIDQB44hEdfjCSwgDu4x0diMdAHioOPo9cIaUOJMeEXj0rw+/2QIGnkr16d0C67Zga9mwnfbQ7xcQYa4zv3wxMmcM++JJKjN2Mw3+j84YbZ9tYuqywfK9WUNz6NCMgBlvPqhZO4qNNUTJR6DEDeDmp7VORglK2tKfKamA/STNfNOa9x7ofq9ng6QLn0BG6FnTh1WTH6r93gGBTkjFLYTF4qb27d47xHkirdD0WK/ce0aGK4uJDiUlSN4NjBGVt1tJqB/tDov37m7xBx8j1cHaUH66r6BQTNevPq8IY2Q7U0n4yhtNLYZTb0C5u462Y4b8FcfOhMqfKf9XMsfoNke6+R7j3RZaXkw9Ts+n5rDiZXwhmVRfnGxXZiLZndfuhjjRh2tnU1B3a5/YLpPG2aOYGI56YAV+zPljoqOAI6I+y8UjkVRLLrQ8wTP7s4ZsJAxDMYdMr53F8xcG14smxORe0qETJjSlw3UllmYrANboqoOI9Ik6ZCFcp6GqWZNYIjTJimexl2zlg2LkDeotit2789Dxk10TG9rT6aXVTPi5+QcBlWxvLb5yW8bbrW4QNnV8wm6KQOy94rWzmOM4jcuL94/IwaXaT5jF5OXDs0jnm2nV0j7Ps7Msmnju69Ph/HI78ea+YH3RJl7WA/Z/7vyiL+kW32I6xHo2jL3oh9H3GMXJ+EvkelaSp/UnjbY4Nnrp7YS+1EP0h3D2xE+OyD+xXzm/FClqpH1Q89vbDvMnmvz3EpR/KJcjaKKb3J7BFc5VTA08zVJHOKGOVji8liSBc3IJ13waaopz+zsOpmJ/3G0BdvqrS7peytlfWzCx061WNseSTaUmvceR2zhU8G9dYv5Pj7Fn5OfB6tQuOZPYD5MZLiN5l7eU1rC2cWXZXIWg5tpyB5iiXiUu4lgvglsqsgF1Hylid1iIr+y/hCp6eQssLOLDmiSmBQebxEqxmBrA4gLhb5ZHfEaf8ACpMF/i9LJlg5ksWmG4w5/NW91BOWsdeZR3eg+OPor+Z8dDe4+l1v9/saGNm0kgK0qVIRXlynTIM7F0nNhPOXBxMspQAL563YWa5XV7CkYT5RkyzguHZbgrXIXAlIwLDmxiH2UyOZMZDV8uK+Zf8AvDJcAWlBZfRAsq/IqDYCwAJiHsaUKifabMmZgkuDdgMrlmNzYC567Ab4zNVBt0i5bQ26JE1CZYmOJSBVYYxiZcbdEAYjeYRnaJFTMZmZmJuTcnr35iJvJPY7T6pJz0xVWDMs8sSFa5KBJeQyysSCMsoGOcJK38kkX3G2UUqlfmdmtzSlWJqlDj21xYpH4wpXhrnPf2w4rqd0QcI4Jt4QXhskboSp9+uAHGMJhCtHuKAFC/XHRwbr9/CPYASZghfOrrA6awNuEc1t3/ecASHqSSLWhaKRqLeB+6G5coDMnP38YkymtmRlAHry11J7ojvmOrwh13JPqhorf39+uAI8xffdEKdTi2Q9+qCLLCHEAA51HA6bS9UWmZL7fZ2xCnUt98LLWViZJjWuQEx6jZUyVLKc5STC/SvfC92FlGoJMwajyYz6qoTnE7kXyhbZ9SJpBaU4wTk+lLbUj7Q1HeMrxeLD5RMoOU1XOqfi0+bMCvilhJRKAP8ANJtmR2kjO8HOVlbJkVj0jMzyZiorEkjC3NoSoIOl7HqLW0iYnJ9TXS6unHPSnRmltLGK5NhmBowBI7uqKVy9eZ8fmYkNrrYMu/Coa1xrcAHsi7tGcakyVO5FzEJnymx08sMWLWDJ0CVB+lcgC4G8ZQIvaaR9JQfDKDlbtmdT0HxWbcPPdHKny1kpY9MbixAsNbA33RXxWSmYNisQLcBn2xz5U7uj3+y8ke72uSTUk+XX6P5DW1n8lb23n7h64ObB5PUT0xnz6koSxCoBeYbEAtYi1s79gMB58mXMOLnVGVtR649WiAFhOFuF1I8DFYZYxVP6MtrdDn1GaU4U14ekunxIddICsQLamx+ay36LLfjDATrTxgjM2eGN2nXPWRpuHUI8Gy0+s9Kxbv4fiZzLsjVeS+K+43smUMZvMRctLMx7sK2v2kQTq5IdWRSbMLAsLZggjIE2FwN8IpZkuRcq4UnUhrsfDOEVPKRjkjMPtYQW7sRy9MU/9JblxX55noxhj0mnePPku0/RjT6+679rogryfqPq7DiXQDtyNz3R7+ipa/ramWOpAXPqt4RGn1hfNgznjMct6MoSJzbuj/pAHpGfpjptHgNwXRP3/n7hJZVOuYlTZvXMYInaLW9N4mSNrOuUvmJQJ0SWGOWYuW6JPWIAhScznEmUhg5BZZRdx49n36l1oeVVUP25J44V9kREm2gRTg5ZQRlEeMUcm+rMpScupLxQuW8NLlpCwp4+/qiChISZHjPEZpltR39kK52/vn4QA4W03GGixhV7x42mvv1+++BJ7i7I6PAffKPIEEZpwvkNdPyh+mXD75wqXTgXNs+23XDgUcN0Aeod5hd+GfjCC3V7iOHE37vVADqsN4jmUHsjxLWMeTG/KAOeTll90J5kwodkeuD3QAzMXq9kNFN/CJLH8h7iEYL9vh/3Akitb2RBqKEP+UFWl2vDBHvv9kAQtjbSrqFi1LOKgm7LkUbtRst1rix64kbS5c1rsXMqSk05Gakm8wdhYsB4bzDk0Dshgy+oxZSaDp9Sqz3mTGLNiZmN2Zrkk77k6w18XaLY8m+739xCJlKN8LJ3FVNOeEec1FlbZ14TM2eo01iLJ3Fd5mPTJgyaI30jw0XVE2LBCyocEgwUWj6oflUhG6IsWCUpTwiTJpeIgtLkjeO7uh1eFoWRYOWk6okyKZd8PRyCFkDiyAuhEOKOP/fpj2W+gv1Q4s09UQQcL3yFx7+uHRM74aR92Xv7++kOq+Xvw6oAUXhGXD1R7iHCPFFtM+uAPb2jwNnCS3v+cJvrwgSOAXzt6PyjyEX6z6I6AJWK3h98Iabwjo6BAjGcrR5jzz199I8joEjzHcO6FhiN3vaPI6BAoNbP3zyj0zM+P/do8joA5x46wlmsd3vkY6OgDncdh4+/ZHFBrfTq4GOjoATzQOgzMKCbvf7o6OgQdh/Lwz3dRhNzkLfdv7RHR0CRSIAO3QbsuPfDTyhf39zujo6AOah6u2I7U+dha46t+6OjoAcl0wsePv798eTktuyGsdHQIGHlH34R4E7x7iOjoEi+bHqsYUlPn2+++OjoA9SXaE4DbI/lHR0CRQf3+6Fg5Zx7HQIFYfy9+6E4b7tI6OgBJPEQpff33R0dAkSyiOjo6AP/2Q=="/>
          <p:cNvSpPr>
            <a:spLocks noChangeAspect="1" noChangeArrowheads="1"/>
          </p:cNvSpPr>
          <p:nvPr/>
        </p:nvSpPr>
        <p:spPr bwMode="auto">
          <a:xfrm>
            <a:off x="155575" y="-2362200"/>
            <a:ext cx="7391400" cy="493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2EDD969-73A7-F00E-486C-03C02BDEA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03" y="4005064"/>
            <a:ext cx="4934497" cy="28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/>
              <a:t>Duobanen</a:t>
            </a:r>
            <a:br>
              <a:rPr lang="nl-BE" dirty="0"/>
            </a:br>
            <a:endParaRPr lang="nl-BE" dirty="0"/>
          </a:p>
          <a:p>
            <a:pPr>
              <a:buNone/>
            </a:pPr>
            <a:r>
              <a:rPr lang="nl-BE" dirty="0"/>
              <a:t>Deeltijds werken</a:t>
            </a:r>
            <a:br>
              <a:rPr lang="nl-BE" dirty="0"/>
            </a:br>
            <a:endParaRPr lang="nl-BE" dirty="0"/>
          </a:p>
          <a:p>
            <a:pPr>
              <a:buNone/>
            </a:pPr>
            <a:r>
              <a:rPr lang="nl-BE" dirty="0"/>
              <a:t>Flexibele werktijden</a:t>
            </a:r>
            <a:br>
              <a:rPr lang="nl-BE" dirty="0"/>
            </a:br>
            <a:endParaRPr lang="nl-BE" dirty="0"/>
          </a:p>
          <a:p>
            <a:pPr>
              <a:buNone/>
            </a:pPr>
            <a:r>
              <a:rPr lang="nl-BE" dirty="0"/>
              <a:t>Thuiswerken</a:t>
            </a:r>
          </a:p>
          <a:p>
            <a:pPr>
              <a:buNone/>
            </a:pPr>
            <a:br>
              <a:rPr lang="nl-BE" dirty="0"/>
            </a:br>
            <a:endParaRPr lang="en-US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4.3 Flexibele werkregelingen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9959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4.3 Flexibele werkregelingen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70925" y="1367786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Trebuchet MS" pitchFamily="34" charset="0"/>
              </a:rPr>
              <a:t>Thuiswerken biedt tal van  voordelen voor werknemer en voor werkgever</a:t>
            </a:r>
            <a:br>
              <a:rPr lang="nl-BE" sz="2400" dirty="0">
                <a:latin typeface="Trebuchet MS" pitchFamily="34" charset="0"/>
              </a:rPr>
            </a:br>
            <a:endParaRPr lang="nl-BE" sz="2400" dirty="0">
              <a:latin typeface="Trebuchet MS" pitchFamily="34" charset="0"/>
            </a:endParaRPr>
          </a:p>
          <a:p>
            <a:r>
              <a:rPr lang="nl-BE" sz="2400" dirty="0">
                <a:latin typeface="Trebuchet MS" pitchFamily="34" charset="0"/>
              </a:rPr>
              <a:t>Zijn er ook nadelen?</a:t>
            </a:r>
            <a:br>
              <a:rPr lang="nl-BE" sz="2400" dirty="0">
                <a:latin typeface="Trebuchet MS" pitchFamily="34" charset="0"/>
              </a:rPr>
            </a:br>
            <a:r>
              <a:rPr lang="nl-BE" sz="2400" dirty="0">
                <a:latin typeface="Trebuchet MS" pitchFamily="34" charset="0"/>
              </a:rPr>
              <a:t> </a:t>
            </a:r>
            <a:br>
              <a:rPr lang="nl-BE" sz="2400" dirty="0">
                <a:latin typeface="Trebuchet MS" pitchFamily="34" charset="0"/>
              </a:rPr>
            </a:br>
            <a:r>
              <a:rPr lang="nl-BE" sz="2400" dirty="0">
                <a:latin typeface="Trebuchet MS" pitchFamily="34" charset="0"/>
              </a:rPr>
              <a:t>Is dat voor alle functies mogelijk?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1723" y="3789041"/>
            <a:ext cx="432227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BE" dirty="0"/>
              <a:t>Betrokkenheid </a:t>
            </a:r>
            <a:br>
              <a:rPr lang="nl-BE" dirty="0"/>
            </a:br>
            <a:r>
              <a:rPr lang="nl-BE" dirty="0"/>
              <a:t>= psychologische identificatie met het werk en succes/mislukking in het werk heeft een impact op eigenwaarde. </a:t>
            </a:r>
          </a:p>
          <a:p>
            <a:pPr>
              <a:buNone/>
            </a:pPr>
            <a:br>
              <a:rPr lang="nl-BE" dirty="0"/>
            </a:br>
            <a:r>
              <a:rPr lang="nl-BE" dirty="0"/>
              <a:t>- participatief leiderschap;</a:t>
            </a:r>
            <a:br>
              <a:rPr lang="nl-BE" dirty="0"/>
            </a:br>
            <a:r>
              <a:rPr lang="nl-BE" dirty="0"/>
              <a:t>- empowerment;  </a:t>
            </a:r>
            <a:br>
              <a:rPr lang="nl-BE" dirty="0"/>
            </a:br>
            <a:r>
              <a:rPr lang="nl-BE" dirty="0"/>
              <a:t>- autonome werkgroepen; </a:t>
            </a:r>
            <a:br>
              <a:rPr lang="nl-BE" dirty="0"/>
            </a:br>
            <a:r>
              <a:rPr lang="nl-BE" dirty="0"/>
              <a:t>- medezeggenschap; </a:t>
            </a:r>
            <a:br>
              <a:rPr lang="nl-BE" dirty="0"/>
            </a:br>
            <a:r>
              <a:rPr lang="nl-BE" dirty="0"/>
              <a:t>- jobcrafting.</a:t>
            </a:r>
            <a:br>
              <a:rPr lang="nl-BE" dirty="0"/>
            </a:br>
            <a:r>
              <a:rPr lang="nl-BE" dirty="0"/>
              <a:t>	</a:t>
            </a:r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4.4 Bevorderen van betrokkenheid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/>
              <a:t>Medezeggenschap</a:t>
            </a:r>
            <a:br>
              <a:rPr lang="nl-BE" dirty="0"/>
            </a:br>
            <a:r>
              <a:rPr lang="nl-BE" dirty="0"/>
              <a:t>Is wettelijk geregeld via Ondernemingsraad (OR): </a:t>
            </a:r>
            <a:br>
              <a:rPr lang="nl-BE" dirty="0"/>
            </a:br>
            <a:r>
              <a:rPr lang="nl-BE" dirty="0"/>
              <a:t>	Informatierecht; </a:t>
            </a:r>
            <a:br>
              <a:rPr lang="nl-BE" dirty="0"/>
            </a:br>
            <a:r>
              <a:rPr lang="nl-BE" dirty="0"/>
              <a:t>	Adviesrecht; </a:t>
            </a:r>
            <a:br>
              <a:rPr lang="nl-BE" dirty="0"/>
            </a:br>
            <a:r>
              <a:rPr lang="nl-BE" dirty="0"/>
              <a:t>	Instemmingsrecht. </a:t>
            </a:r>
            <a:br>
              <a:rPr lang="nl-BE" dirty="0"/>
            </a:br>
            <a:r>
              <a:rPr lang="nl-BE" dirty="0"/>
              <a:t>- OR heeft weinig impact op beleid;</a:t>
            </a:r>
            <a:br>
              <a:rPr lang="nl-BE" dirty="0"/>
            </a:br>
            <a:r>
              <a:rPr lang="nl-BE" dirty="0"/>
              <a:t>- kan voor behoorlijke vertraging zorgen bij reorganisaties. </a:t>
            </a:r>
            <a:br>
              <a:rPr lang="nl-BE" dirty="0"/>
            </a:br>
            <a:endParaRPr lang="en-US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4.4 Bevorderen van betrokkenheid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Jobcrafting</a:t>
            </a:r>
            <a:br>
              <a:rPr lang="nl-BE" dirty="0"/>
            </a:br>
            <a:r>
              <a:rPr lang="nl-BE" dirty="0"/>
              <a:t>De medewerker geeft vorm aan zijn werk overeenkomstig zijn belangstelling/capaciteiten, etc…</a:t>
            </a:r>
            <a:br>
              <a:rPr lang="nl-BE" dirty="0"/>
            </a:br>
            <a:r>
              <a:rPr lang="nl-BE" dirty="0"/>
              <a:t>is een sterke stimulans voor betrokkenheid en motivatie.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4.4 Bevorderen van betrokkenheid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625410"/>
            <a:ext cx="2232248" cy="323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78E78-B913-5647-EF61-CEAF50FFB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A50037-6503-579A-69C4-38DD411FC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100" dirty="0"/>
              <a:t>Na de studie van dit hoofdstuk ben je </a:t>
            </a:r>
            <a:br>
              <a:rPr lang="nl-BE" sz="2100" dirty="0"/>
            </a:br>
            <a:r>
              <a:rPr lang="nl-BE" sz="2100" dirty="0"/>
              <a:t>in staat: </a:t>
            </a:r>
            <a:br>
              <a:rPr lang="nl-BE" sz="2100" dirty="0"/>
            </a:br>
            <a:r>
              <a:rPr lang="nl-BE" sz="2100" dirty="0"/>
              <a:t>- een toelichting te geven op het MBO, </a:t>
            </a:r>
            <a:br>
              <a:rPr lang="nl-BE" sz="2100" dirty="0"/>
            </a:br>
            <a:r>
              <a:rPr lang="nl-BE" sz="2100" dirty="0"/>
              <a:t>als toepassing van de doelstellingen theorie; </a:t>
            </a:r>
            <a:br>
              <a:rPr lang="nl-BE" sz="2100" dirty="0"/>
            </a:br>
            <a:r>
              <a:rPr lang="nl-BE" sz="2100" dirty="0"/>
              <a:t>- uit te leggen hoe de Durham case de aanzet van de sociotechniek vormde; </a:t>
            </a:r>
            <a:br>
              <a:rPr lang="nl-BE" sz="2100" dirty="0"/>
            </a:br>
            <a:r>
              <a:rPr lang="nl-BE" sz="2100" dirty="0"/>
              <a:t>- een bespreking te geven van de belangrijkste inzichten van de sociotechniek; </a:t>
            </a:r>
            <a:br>
              <a:rPr lang="nl-BE" sz="2100" dirty="0"/>
            </a:br>
            <a:r>
              <a:rPr lang="nl-BE" sz="2100" dirty="0"/>
              <a:t>- uit te leggen welke vormen van herontwerp van taken mogelijk zijn en hierbij een korte toelichting te geven;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18916-5E5B-1636-C3F0-D7F1BC84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 anchor="ctr">
            <a:normAutofit/>
          </a:bodyPr>
          <a:lstStyle/>
          <a:p>
            <a:r>
              <a:rPr lang="nl-BE" dirty="0"/>
              <a:t>Doelstellingen I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C9C16C1-4995-9178-BECE-B0FF50F26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77829"/>
            <a:ext cx="3428992" cy="448234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D912D-1EB9-4403-63D8-451E747C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084000"/>
            <a:ext cx="360000" cy="667148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80295F-48CD-49FC-897A-CCEC919B8070}" type="slidenum">
              <a:rPr lang="nl-BE" smtClean="0"/>
              <a:pPr>
                <a:spcAft>
                  <a:spcPts val="600"/>
                </a:spcAft>
              </a:pPr>
              <a:t>28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D2167-76D7-731C-8959-945F1FBD22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55576" y="6084000"/>
            <a:ext cx="4032424" cy="43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 dirty="0"/>
              <a:t>Gedrag in organisaties.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06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80532-96AF-381F-BCE1-BD0E7EEFB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CF76D8-CAD0-1A28-4322-1AAF6398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100"/>
              <a:t>Na de studie van dit hoofdstuk ben je</a:t>
            </a:r>
            <a:br>
              <a:rPr lang="nl-BE" sz="2100"/>
            </a:br>
            <a:r>
              <a:rPr lang="nl-BE" sz="2100"/>
              <a:t> in staat: </a:t>
            </a:r>
            <a:br>
              <a:rPr lang="nl-BE" sz="2100"/>
            </a:br>
            <a:r>
              <a:rPr lang="nl-BE" sz="2100"/>
              <a:t>- een bespreking te geven van het                    JCM van Hackman &amp; </a:t>
            </a:r>
            <a:r>
              <a:rPr lang="nl-BE" sz="2100" err="1"/>
              <a:t>Oldham</a:t>
            </a:r>
            <a:r>
              <a:rPr lang="nl-BE" sz="2100"/>
              <a:t>; </a:t>
            </a:r>
            <a:br>
              <a:rPr lang="nl-BE" sz="2100"/>
            </a:br>
            <a:r>
              <a:rPr lang="nl-BE" sz="2100"/>
              <a:t>- een bespreking te geven van de vernieuwde opvatting van het taakkenmerken model; </a:t>
            </a:r>
            <a:br>
              <a:rPr lang="nl-BE" sz="2100"/>
            </a:br>
            <a:r>
              <a:rPr lang="nl-BE" sz="2100"/>
              <a:t>- diverse vormen van werkherstructurering te bespreken, als toepassing van het JCM; </a:t>
            </a:r>
            <a:br>
              <a:rPr lang="nl-BE" sz="2100"/>
            </a:br>
            <a:r>
              <a:rPr lang="nl-BE" sz="2100"/>
              <a:t>- de mogelijkheden uit te leggen van duobanen, deeltijds werken, flexibele werktijden en telewerken;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D7A76D-3E7F-D669-4A10-A222F9E9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 anchor="ctr">
            <a:normAutofit/>
          </a:bodyPr>
          <a:lstStyle/>
          <a:p>
            <a:r>
              <a:rPr lang="nl-BE" dirty="0"/>
              <a:t>Doelstellingen II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61EB88A-138C-EBDB-ABE9-6A9FBFD6B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77829"/>
            <a:ext cx="3428992" cy="448234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54E76-9D8F-B31B-5450-FB612097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084000"/>
            <a:ext cx="360000" cy="667148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80295F-48CD-49FC-897A-CCEC919B8070}" type="slidenum">
              <a:rPr lang="nl-BE" smtClean="0"/>
              <a:pPr>
                <a:spcAft>
                  <a:spcPts val="600"/>
                </a:spcAft>
              </a:pPr>
              <a:t>29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781B2-30CD-01AC-B0B0-2C96DB9F636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55576" y="6084000"/>
            <a:ext cx="4032424" cy="43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 dirty="0"/>
              <a:t>Gedrag in organisaties.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88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Motivatie van theorie naar praktijk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  <p:pic>
        <p:nvPicPr>
          <p:cNvPr id="6" name="Tijdelijke aanduiding voor inhoud 5" descr="C:\Users\Gebruiker\AppData\Local\Temp\Motivatie2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46085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A0E35-1F2A-5C9C-07A8-66530841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BC18A0-2DFB-F4B1-FD45-C1372BE4D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300"/>
              <a:t>Na de studie van dit hoofdstuk ben je</a:t>
            </a:r>
            <a:br>
              <a:rPr lang="nl-BE" sz="2300"/>
            </a:br>
            <a:r>
              <a:rPr lang="nl-BE" sz="2300"/>
              <a:t>in staat: </a:t>
            </a:r>
            <a:br>
              <a:rPr lang="nl-BE" sz="2300"/>
            </a:br>
            <a:r>
              <a:rPr lang="nl-BE" sz="2300"/>
              <a:t>- enkele technieken te bespreken </a:t>
            </a:r>
            <a:br>
              <a:rPr lang="nl-BE" sz="2300"/>
            </a:br>
            <a:r>
              <a:rPr lang="nl-BE" sz="2300"/>
              <a:t>waardoor de betrokkenheid van  </a:t>
            </a:r>
            <a:br>
              <a:rPr lang="nl-BE" sz="2300"/>
            </a:br>
            <a:r>
              <a:rPr lang="nl-BE" sz="2300"/>
              <a:t>medewerkers kan toenemen; </a:t>
            </a:r>
            <a:br>
              <a:rPr lang="nl-BE" sz="2300"/>
            </a:br>
            <a:r>
              <a:rPr lang="nl-BE" sz="2300"/>
              <a:t>- toelichting te geven bij de rechten van de ondernemingsraad (OR); </a:t>
            </a:r>
            <a:br>
              <a:rPr lang="nl-BE" sz="2300"/>
            </a:br>
            <a:r>
              <a:rPr lang="nl-BE" sz="2300"/>
              <a:t>- een bespreking te geven van de rol van de OR in organisaties en een vergelijking te maken tussen België en Nederland. </a:t>
            </a:r>
            <a:br>
              <a:rPr lang="nl-BE" sz="2300"/>
            </a:br>
            <a:endParaRPr lang="nl-BE" sz="23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5C965A-A5C1-F186-DE91-AC75A6F6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 anchor="ctr">
            <a:normAutofit/>
          </a:bodyPr>
          <a:lstStyle/>
          <a:p>
            <a:r>
              <a:rPr lang="nl-BE" dirty="0"/>
              <a:t>Doelstellingen III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7DA967E-AE85-C739-12D4-A288171D1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77829"/>
            <a:ext cx="3428992" cy="448234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64630-AC1F-CDF2-AF48-79C60B05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084000"/>
            <a:ext cx="360000" cy="667148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80295F-48CD-49FC-897A-CCEC919B8070}" type="slidenum">
              <a:rPr lang="nl-BE" smtClean="0"/>
              <a:pPr>
                <a:spcAft>
                  <a:spcPts val="600"/>
                </a:spcAft>
              </a:pPr>
              <a:t>30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F7164-AB6C-3557-997E-60E96D8A38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55576" y="6084000"/>
            <a:ext cx="4032424" cy="43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 dirty="0"/>
              <a:t>Gedrag in organisaties.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35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8934"/>
          </a:xfrm>
        </p:spPr>
        <p:txBody>
          <a:bodyPr/>
          <a:lstStyle/>
          <a:p>
            <a:r>
              <a:rPr lang="nl-BE" dirty="0"/>
              <a:t>Gedrag in organisaties. </a:t>
            </a:r>
            <a:br>
              <a:rPr lang="nl-BE" dirty="0"/>
            </a:br>
            <a:r>
              <a:rPr lang="nl-BE" dirty="0"/>
              <a:t>Hoofdstuk IV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Gedrag</a:t>
            </a:r>
            <a:r>
              <a:rPr lang="en-US" dirty="0"/>
              <a:t> in </a:t>
            </a:r>
            <a:r>
              <a:rPr lang="en-US" dirty="0" err="1"/>
              <a:t>organisaties</a:t>
            </a:r>
            <a:r>
              <a:rPr lang="en-US" dirty="0"/>
              <a:t>.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31</a:t>
            </a:fld>
            <a:endParaRPr lang="nl-BE" dirty="0"/>
          </a:p>
        </p:txBody>
      </p:sp>
      <p:pic>
        <p:nvPicPr>
          <p:cNvPr id="8" name="Picture 2" descr="Gedrag in organisaties">
            <a:extLst>
              <a:ext uri="{FF2B5EF4-FFF2-40B4-BE49-F238E27FC236}">
                <a16:creationId xmlns:a16="http://schemas.microsoft.com/office/drawing/2014/main" id="{6676CDE2-C0C1-4DEC-870A-A8261C9B6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04" y="3763841"/>
            <a:ext cx="2172530" cy="30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P. </a:t>
            </a:r>
            <a:r>
              <a:rPr lang="nl-BE" dirty="0" err="1"/>
              <a:t>Drucker</a:t>
            </a:r>
            <a:r>
              <a:rPr lang="nl-BE" dirty="0"/>
              <a:t>: ‘management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objectives</a:t>
            </a:r>
            <a:r>
              <a:rPr lang="nl-BE" dirty="0"/>
              <a:t>’</a:t>
            </a:r>
            <a:br>
              <a:rPr lang="nl-BE" dirty="0"/>
            </a:br>
            <a:r>
              <a:rPr lang="nl-BE" dirty="0"/>
              <a:t>- in het verlengde van doelstellingen theorie, worden objectieven – in overleg – vastgesteld.</a:t>
            </a:r>
            <a:br>
              <a:rPr lang="nl-BE" dirty="0"/>
            </a:br>
            <a:r>
              <a:rPr lang="nl-BE" dirty="0"/>
              <a:t>Deze doelstellingen zijn SMART geformuleerd: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4.1 Management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objectives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15616" y="3140968"/>
            <a:ext cx="7344816" cy="27330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nl-BE" sz="2400" dirty="0"/>
              <a:t>- specifieke/concrete doelstellingen (S)</a:t>
            </a:r>
            <a:br>
              <a:rPr lang="nl-BE" sz="2400" dirty="0"/>
            </a:br>
            <a:r>
              <a:rPr lang="nl-BE" sz="2400" dirty="0"/>
              <a:t>- meetbare doelstellingen (M)</a:t>
            </a:r>
            <a:br>
              <a:rPr lang="nl-BE" sz="2400" dirty="0"/>
            </a:br>
            <a:r>
              <a:rPr lang="nl-BE" sz="2400" dirty="0"/>
              <a:t>- acceptabel (A)</a:t>
            </a:r>
            <a:br>
              <a:rPr lang="nl-BE" sz="2400" dirty="0"/>
            </a:br>
            <a:r>
              <a:rPr lang="nl-BE" sz="2400" dirty="0"/>
              <a:t>- realistische doelen (R) </a:t>
            </a:r>
            <a:br>
              <a:rPr lang="nl-BE" sz="2400" dirty="0"/>
            </a:br>
            <a:r>
              <a:rPr lang="nl-BE" sz="2400" dirty="0"/>
              <a:t>- binnen bepaalde tijdsperiode (T)</a:t>
            </a:r>
            <a:br>
              <a:rPr lang="nl-BE" sz="2400" dirty="0"/>
            </a:br>
            <a:r>
              <a:rPr lang="nl-BE" sz="2400" dirty="0"/>
              <a:t>- continue feedback</a:t>
            </a:r>
            <a:endParaRPr lang="nl-NL" sz="2400" dirty="0"/>
          </a:p>
          <a:p>
            <a:pPr>
              <a:spcBef>
                <a:spcPct val="50000"/>
              </a:spcBef>
            </a:pPr>
            <a:endParaRPr lang="nl-N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MBO</a:t>
            </a:r>
            <a:br>
              <a:rPr lang="nl-BE" dirty="0"/>
            </a:br>
            <a:r>
              <a:rPr lang="nl-BE" dirty="0"/>
              <a:t>Doelstellingstheorie zegt dat doelen een uitdaging dienen in te houden, concreet van aard dienen te zijn en dat feedback leidt tot betere prestaties.</a:t>
            </a:r>
            <a:br>
              <a:rPr lang="nl-BE" dirty="0"/>
            </a:br>
            <a:r>
              <a:rPr lang="nl-BE" dirty="0"/>
              <a:t>MBO bepleit concrete doelen en feedback</a:t>
            </a:r>
            <a:br>
              <a:rPr lang="nl-BE" dirty="0"/>
            </a:br>
            <a:r>
              <a:rPr lang="nl-BE" dirty="0"/>
              <a:t>extra bij MBO: participatief karakter bij het vaststellen van de doelen 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4.1 Management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objectives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MBO</a:t>
            </a:r>
            <a:br>
              <a:rPr lang="nl-BE" dirty="0"/>
            </a:br>
            <a:r>
              <a:rPr lang="nl-BE" dirty="0"/>
              <a:t>operationaliseert de ondernemingsdoelen naar concrete doelstellingen per afdeling, per individu. </a:t>
            </a:r>
            <a:br>
              <a:rPr lang="nl-BE" dirty="0"/>
            </a:br>
            <a:r>
              <a:rPr lang="nl-BE" dirty="0"/>
              <a:t>Werkt dus top down </a:t>
            </a:r>
          </a:p>
          <a:p>
            <a:pPr>
              <a:buNone/>
            </a:pPr>
            <a:r>
              <a:rPr lang="nl-BE" dirty="0"/>
              <a:t>	en </a:t>
            </a:r>
            <a:r>
              <a:rPr lang="nl-BE" dirty="0" err="1"/>
              <a:t>bottom</a:t>
            </a:r>
            <a:r>
              <a:rPr lang="nl-BE" dirty="0"/>
              <a:t> up: vanaf de basis naar de top. De medewerker heeft ook een bijdrage bij de vaststelling van de doelen.</a:t>
            </a:r>
            <a:endParaRPr lang="nl-NL" dirty="0"/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4.1 Management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objectives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MBO</a:t>
            </a:r>
            <a:br>
              <a:rPr lang="nl-BE" dirty="0"/>
            </a:br>
            <a:r>
              <a:rPr lang="nl-BE" dirty="0"/>
              <a:t>Veel praktijk studies; weinig theorievorming.</a:t>
            </a:r>
          </a:p>
          <a:p>
            <a:pPr>
              <a:buNone/>
            </a:pPr>
            <a:r>
              <a:rPr lang="nl-BE" dirty="0"/>
              <a:t>	Moeilijkheidsgraad van de doelstelling? </a:t>
            </a:r>
          </a:p>
          <a:p>
            <a:pPr>
              <a:buNone/>
            </a:pPr>
            <a:r>
              <a:rPr lang="nl-BE" dirty="0"/>
              <a:t>	Vooral in het kader van </a:t>
            </a:r>
            <a:r>
              <a:rPr lang="nl-BE" dirty="0" err="1"/>
              <a:t>coaching</a:t>
            </a:r>
            <a:r>
              <a:rPr lang="nl-BE" dirty="0"/>
              <a:t> van medewerkers populaire techniek</a:t>
            </a:r>
            <a:endParaRPr lang="nl-NL" dirty="0"/>
          </a:p>
          <a:p>
            <a:pPr>
              <a:buNone/>
            </a:pPr>
            <a:r>
              <a:rPr lang="nl-BE" dirty="0"/>
              <a:t>	In alle culturen van toepassing?</a:t>
            </a:r>
            <a:br>
              <a:rPr lang="nl-BE" dirty="0"/>
            </a:br>
            <a:r>
              <a:rPr lang="nl-BE" dirty="0"/>
              <a:t>D. Pink formuleert risico’s. 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4.1 Management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objectives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4.2.1 Vereenvoudiging van taken had tal van voordelen. Gevolgen voor de medewerkers: vervreemding</a:t>
            </a:r>
            <a:br>
              <a:rPr lang="nl-BE" dirty="0"/>
            </a:br>
            <a:endParaRPr lang="nl-BE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 Herontwerp van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  <p:pic>
        <p:nvPicPr>
          <p:cNvPr id="22530" name="Picture 2" descr="http://deredactie.be/polopoly_fs/1.1465725%21image/4225715037.jpg_gen/derivatives/landscape670/4225715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5013598" cy="28136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/>
              <a:t>Taakroulatie</a:t>
            </a:r>
            <a:br>
              <a:rPr lang="nl-BE" dirty="0"/>
            </a:br>
            <a:r>
              <a:rPr lang="nl-BE" dirty="0"/>
              <a:t>d.i. periodiek wisselen van taak, bv. elke halve dag een andere taak</a:t>
            </a:r>
          </a:p>
          <a:p>
            <a:pPr>
              <a:buNone/>
            </a:pPr>
            <a:r>
              <a:rPr lang="nl-BE" dirty="0"/>
              <a:t>Taakverbreding</a:t>
            </a:r>
            <a:br>
              <a:rPr lang="nl-BE" dirty="0"/>
            </a:br>
            <a:r>
              <a:rPr lang="nl-BE" dirty="0"/>
              <a:t>d.i. het samenvoegen van deeltaken tot een breder geheel</a:t>
            </a:r>
          </a:p>
          <a:p>
            <a:pPr>
              <a:buNone/>
            </a:pPr>
            <a:r>
              <a:rPr lang="nl-BE" dirty="0"/>
              <a:t>Taakverrijking</a:t>
            </a:r>
            <a:br>
              <a:rPr lang="nl-BE" dirty="0"/>
            </a:br>
            <a:r>
              <a:rPr lang="nl-BE" dirty="0"/>
              <a:t>meer verantwoordelijkheden en bevoegdheden voor de werkvloer: meer speelruimte om zelf te beslissen.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 Herontwerp van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Gedrag in organisaties.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M_presentatie_nl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TM_presentatie_nl</Template>
  <TotalTime>47</TotalTime>
  <Words>1483</Words>
  <Application>Microsoft Office PowerPoint</Application>
  <PresentationFormat>Diavoorstelling (4:3)</PresentationFormat>
  <Paragraphs>142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7" baseType="lpstr">
      <vt:lpstr>Arial</vt:lpstr>
      <vt:lpstr>Calibri</vt:lpstr>
      <vt:lpstr>Trebuchet MS</vt:lpstr>
      <vt:lpstr>Verdana</vt:lpstr>
      <vt:lpstr>Wingdings</vt:lpstr>
      <vt:lpstr>TM_presentatie_nl</vt:lpstr>
      <vt:lpstr>Gedrag in organisaties.  Hoofdstuk IV MOTIVATIE VAN THEORIE NAAR PRAKTIJK</vt:lpstr>
      <vt:lpstr>Overzicht</vt:lpstr>
      <vt:lpstr>Motivatie van theorie naar praktijk</vt:lpstr>
      <vt:lpstr>4.1 Management by objectives</vt:lpstr>
      <vt:lpstr>4.1 Management by objectives</vt:lpstr>
      <vt:lpstr>4.1 Management by objectives</vt:lpstr>
      <vt:lpstr>4.1 Management by objectives</vt:lpstr>
      <vt:lpstr>4.2 Herontwerp van taken</vt:lpstr>
      <vt:lpstr>4.2 Herontwerp van taken</vt:lpstr>
      <vt:lpstr>4.2 Herontwerp van taken</vt:lpstr>
      <vt:lpstr>4.2 Herontwerp van taken</vt:lpstr>
      <vt:lpstr>4.2 Herontwerp van taken</vt:lpstr>
      <vt:lpstr>4.2 Herontwerp van taken</vt:lpstr>
      <vt:lpstr>4.2 Herontwerp van taken</vt:lpstr>
      <vt:lpstr>4.2 Herontwerp van taken</vt:lpstr>
      <vt:lpstr>4.2 Herontwerp van taken</vt:lpstr>
      <vt:lpstr>4.2 Herontwerp van taken</vt:lpstr>
      <vt:lpstr>4.2 Herontwerp van taken</vt:lpstr>
      <vt:lpstr>4.2 Herontwerp van taken</vt:lpstr>
      <vt:lpstr>4.2 Herontwerp van taken</vt:lpstr>
      <vt:lpstr>4.2 Herontwerp van taken</vt:lpstr>
      <vt:lpstr>4.2 Herontwerp van taken</vt:lpstr>
      <vt:lpstr>4.3 Flexibele werkregelingen</vt:lpstr>
      <vt:lpstr>4.3 Flexibele werkregelingen</vt:lpstr>
      <vt:lpstr>4.4 Bevorderen van betrokkenheid</vt:lpstr>
      <vt:lpstr>4.4 Bevorderen van betrokkenheid</vt:lpstr>
      <vt:lpstr>4.4 Bevorderen van betrokkenheid</vt:lpstr>
      <vt:lpstr>Doelstellingen I</vt:lpstr>
      <vt:lpstr>Doelstellingen II</vt:lpstr>
      <vt:lpstr>Doelstellingen III</vt:lpstr>
      <vt:lpstr>Gedrag in organisaties.  Hoofdstuk IV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Gedrag in organisaties  Hoofdstuk IV</dc:title>
  <dc:creator>gebruiker</dc:creator>
  <cp:lastModifiedBy>Guido Valkeneers</cp:lastModifiedBy>
  <cp:revision>22</cp:revision>
  <dcterms:created xsi:type="dcterms:W3CDTF">2013-10-03T07:53:32Z</dcterms:created>
  <dcterms:modified xsi:type="dcterms:W3CDTF">2026-02-24T09:31:22Z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2026-02-17T13:53:47Z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a2e39563-5dcc-4789-b7f5-e5987f70de70</vt:lpwstr>
  </property>
  <property fmtid="{D5CDD505-2E9C-101B-9397-08002B2CF9AE}" pid="8" name="MSIP_Label_c337be75-dfbb-4261-9834-ac247c7dde13_ContentBits">
    <vt:lpwstr>0</vt:lpwstr>
  </property>
  <property fmtid="{D5CDD505-2E9C-101B-9397-08002B2CF9AE}" pid="9" name="MSIP_Label_c337be75-dfbb-4261-9834-ac247c7dde13_Tag">
    <vt:lpwstr>10, 3, 0, 1</vt:lpwstr>
  </property>
</Properties>
</file>