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258" r:id="rId2"/>
    <p:sldId id="315" r:id="rId3"/>
    <p:sldId id="261" r:id="rId4"/>
    <p:sldId id="262" r:id="rId5"/>
    <p:sldId id="263" r:id="rId6"/>
    <p:sldId id="264"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11" r:id="rId50"/>
    <p:sldId id="312" r:id="rId51"/>
    <p:sldId id="313" r:id="rId52"/>
    <p:sldId id="314" r:id="rId53"/>
    <p:sldId id="308" r:id="rId54"/>
    <p:sldId id="316" r:id="rId55"/>
    <p:sldId id="317" r:id="rId56"/>
    <p:sldId id="309" r:id="rId57"/>
    <p:sldId id="310" r:id="rId58"/>
  </p:sldIdLst>
  <p:sldSz cx="9144000" cy="6858000" type="screen4x3"/>
  <p:notesSz cx="7010400" cy="92964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AE"/>
    <a:srgbClr val="EC4B2F"/>
    <a:srgbClr val="000000"/>
    <a:srgbClr val="4B2B4B"/>
    <a:srgbClr val="50C6DD"/>
    <a:srgbClr val="D1CAD2"/>
    <a:srgbClr val="B7A9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54" autoAdjust="0"/>
  </p:normalViewPr>
  <p:slideViewPr>
    <p:cSldViewPr showGuides="1">
      <p:cViewPr varScale="1">
        <p:scale>
          <a:sx n="105" d="100"/>
          <a:sy n="105" d="100"/>
        </p:scale>
        <p:origin x="179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0" d="100"/>
          <a:sy n="80" d="100"/>
        </p:scale>
        <p:origin x="-2022"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nl-BE"/>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F1A4A96-82D9-489B-915B-218BDB102403}" type="datetimeFigureOut">
              <a:rPr lang="nl-BE" smtClean="0"/>
              <a:pPr/>
              <a:t>24/02/2026</a:t>
            </a:fld>
            <a:endParaRPr lang="nl-BE"/>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nl-BE"/>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D17EFB8-940B-4475-A4F4-BBE959E16336}" type="slidenum">
              <a:rPr lang="nl-BE" smtClean="0"/>
              <a:pPr/>
              <a:t>‹nr.›</a:t>
            </a:fld>
            <a:endParaRPr lang="nl-B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nl-BE"/>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1925427-6E8A-463A-9752-7D22F5CAF14A}" type="datetimeFigureOut">
              <a:rPr lang="nl-BE" smtClean="0"/>
              <a:pPr/>
              <a:t>24/02/2026</a:t>
            </a:fld>
            <a:endParaRPr lang="nl-BE"/>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nl-BE"/>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9ED9555-764A-4B78-873A-3D7406AAEA2B}" type="slidenum">
              <a:rPr lang="nl-BE" smtClean="0"/>
              <a:pPr/>
              <a:t>‹nr.›</a:t>
            </a:fld>
            <a:endParaRPr lang="nl-B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89ED9555-764A-4B78-873A-3D7406AAEA2B}" type="slidenum">
              <a:rPr lang="nl-BE" smtClean="0"/>
              <a:pPr/>
              <a:t>41</a:t>
            </a:fld>
            <a:endParaRPr lang="nl-B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Basic">
    <p:bg bwMode="gray">
      <p:bgPr>
        <a:solidFill>
          <a:srgbClr val="00A0AE"/>
        </a:solidFill>
        <a:effectLst/>
      </p:bgPr>
    </p:bg>
    <p:spTree>
      <p:nvGrpSpPr>
        <p:cNvPr id="1" name=""/>
        <p:cNvGrpSpPr/>
        <p:nvPr/>
      </p:nvGrpSpPr>
      <p:grpSpPr>
        <a:xfrm>
          <a:off x="0" y="0"/>
          <a:ext cx="0" cy="0"/>
          <a:chOff x="0" y="0"/>
          <a:chExt cx="0" cy="0"/>
        </a:xfrm>
      </p:grpSpPr>
      <p:sp>
        <p:nvSpPr>
          <p:cNvPr id="13" name="Rectangle 12"/>
          <p:cNvSpPr/>
          <p:nvPr userDrawn="1"/>
        </p:nvSpPr>
        <p:spPr>
          <a:xfrm>
            <a:off x="0" y="5589240"/>
            <a:ext cx="9144000" cy="360040"/>
          </a:xfrm>
          <a:prstGeom prst="rect">
            <a:avLst/>
          </a:prstGeom>
          <a:solidFill>
            <a:srgbClr val="00A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5958000"/>
            <a:ext cx="9144000" cy="90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18000" rIns="0" bIns="18000" rtlCol="0" anchor="ctr"/>
          <a:lstStyle/>
          <a:p>
            <a:pPr algn="ctr"/>
            <a:endParaRPr lang="nl-BE" sz="1100" dirty="0">
              <a:solidFill>
                <a:schemeClr val="bg1"/>
              </a:solidFill>
            </a:endParaRPr>
          </a:p>
        </p:txBody>
      </p:sp>
      <p:sp>
        <p:nvSpPr>
          <p:cNvPr id="9" name="Rectangle 8"/>
          <p:cNvSpPr/>
          <p:nvPr userDrawn="1"/>
        </p:nvSpPr>
        <p:spPr>
          <a:xfrm>
            <a:off x="0" y="6084000"/>
            <a:ext cx="1980000" cy="432000"/>
          </a:xfrm>
          <a:prstGeom prst="rect">
            <a:avLst/>
          </a:prstGeom>
          <a:solidFill>
            <a:srgbClr val="EC4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Subtitle 2"/>
          <p:cNvSpPr>
            <a:spLocks noGrp="1"/>
          </p:cNvSpPr>
          <p:nvPr>
            <p:ph type="subTitle" idx="1"/>
          </p:nvPr>
        </p:nvSpPr>
        <p:spPr>
          <a:xfrm>
            <a:off x="0" y="3357192"/>
            <a:ext cx="9144000" cy="1800000"/>
          </a:xfrm>
          <a:noFill/>
        </p:spPr>
        <p:txBody>
          <a:bodyPr wrap="square" lIns="720000" tIns="180000" rIns="720000" bIns="540000">
            <a:noAutofit/>
          </a:bodyPr>
          <a:lstStyle>
            <a:lvl1pPr marL="0" indent="0" algn="ctr">
              <a:buNone/>
              <a:defRPr sz="3200" cap="none"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BE" dirty="0"/>
          </a:p>
        </p:txBody>
      </p:sp>
      <p:sp>
        <p:nvSpPr>
          <p:cNvPr id="154" name="Title 153"/>
          <p:cNvSpPr>
            <a:spLocks noGrp="1"/>
          </p:cNvSpPr>
          <p:nvPr>
            <p:ph type="title"/>
          </p:nvPr>
        </p:nvSpPr>
        <p:spPr>
          <a:xfrm>
            <a:off x="0" y="1556992"/>
            <a:ext cx="9144000" cy="1800000"/>
          </a:xfrm>
          <a:noFill/>
        </p:spPr>
        <p:txBody>
          <a:bodyPr lIns="720000" tIns="540000" rIns="720000" bIns="180000" anchor="b" anchorCtr="0">
            <a:noAutofit/>
          </a:bodyPr>
          <a:lstStyle>
            <a:lvl1pPr algn="ctr">
              <a:lnSpc>
                <a:spcPct val="90000"/>
              </a:lnSpc>
              <a:defRPr sz="3800" cap="all" baseline="0">
                <a:solidFill>
                  <a:schemeClr val="tx1"/>
                </a:solidFill>
              </a:defRPr>
            </a:lvl1pPr>
          </a:lstStyle>
          <a:p>
            <a:r>
              <a:rPr lang="en-US"/>
              <a:t>Click to edit Master title style</a:t>
            </a:r>
            <a:endParaRPr lang="nl-BE" dirty="0"/>
          </a:p>
        </p:txBody>
      </p:sp>
      <p:sp>
        <p:nvSpPr>
          <p:cNvPr id="12" name="Footer Placeholder 11"/>
          <p:cNvSpPr>
            <a:spLocks noGrp="1"/>
          </p:cNvSpPr>
          <p:nvPr>
            <p:ph type="ftr" sz="quarter" idx="12"/>
          </p:nvPr>
        </p:nvSpPr>
        <p:spPr>
          <a:solidFill>
            <a:srgbClr val="EC4B2F"/>
          </a:solidFill>
        </p:spPr>
        <p:txBody>
          <a:bodyPr/>
          <a:lstStyle>
            <a:lvl1pPr>
              <a:defRPr>
                <a:solidFill>
                  <a:schemeClr val="tx2"/>
                </a:solidFill>
              </a:defRPr>
            </a:lvl1pPr>
          </a:lstStyle>
          <a:p>
            <a:endParaRPr lang="nl-BE" dirty="0"/>
          </a:p>
        </p:txBody>
      </p:sp>
      <p:sp>
        <p:nvSpPr>
          <p:cNvPr id="11" name="Slide Number Placeholder 10"/>
          <p:cNvSpPr>
            <a:spLocks noGrp="1"/>
          </p:cNvSpPr>
          <p:nvPr>
            <p:ph type="sldNum" sz="quarter" idx="11"/>
          </p:nvPr>
        </p:nvSpPr>
        <p:spPr>
          <a:solidFill>
            <a:srgbClr val="00A0AE"/>
          </a:solidFill>
        </p:spPr>
        <p:txBody>
          <a:bodyPr/>
          <a:lstStyle>
            <a:lvl1pPr>
              <a:defRPr>
                <a:solidFill>
                  <a:schemeClr val="tx1"/>
                </a:solidFill>
              </a:defRPr>
            </a:lvl1pPr>
          </a:lstStyle>
          <a:p>
            <a:fld id="{3B80295F-48CD-49FC-897A-CCEC919B8070}" type="slidenum">
              <a:rPr lang="nl-BE" smtClean="0"/>
              <a:pPr/>
              <a:t>‹nr.›</a:t>
            </a:fld>
            <a:endParaRPr lang="nl-BE" dirty="0"/>
          </a:p>
        </p:txBody>
      </p:sp>
      <p:sp>
        <p:nvSpPr>
          <p:cNvPr id="14" name="Date Placeholder 13"/>
          <p:cNvSpPr>
            <a:spLocks noGrp="1"/>
          </p:cNvSpPr>
          <p:nvPr>
            <p:ph type="dt" sz="half" idx="13"/>
          </p:nvPr>
        </p:nvSpPr>
        <p:spPr>
          <a:xfrm>
            <a:off x="755576" y="6570000"/>
            <a:ext cx="990706" cy="200055"/>
          </a:xfrm>
          <a:solidFill>
            <a:schemeClr val="tx1"/>
          </a:solidFill>
        </p:spPr>
        <p:txBody>
          <a:bodyPr/>
          <a:lstStyle>
            <a:lvl1pPr>
              <a:defRPr sz="1300">
                <a:solidFill>
                  <a:srgbClr val="00A0AE"/>
                </a:solidFill>
              </a:defRPr>
            </a:lvl1pPr>
          </a:lstStyle>
          <a:p>
            <a:pPr algn="l"/>
            <a:endParaRPr lang="nl-BE"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Basic">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52000"/>
            <a:ext cx="9144000" cy="4428000"/>
          </a:xfrm>
        </p:spPr>
        <p:txBody>
          <a:bodyPr bIns="144000"/>
          <a:lstStyle>
            <a:lvl1pPr marL="323850" indent="-323850">
              <a:spcBef>
                <a:spcPts val="400"/>
              </a:spcBef>
              <a:spcAft>
                <a:spcPts val="400"/>
              </a:spcAft>
              <a:buClrTx/>
              <a:defRPr/>
            </a:lvl1pPr>
            <a:lvl2pPr marL="723900" indent="-368300">
              <a:spcBef>
                <a:spcPts val="400"/>
              </a:spcBef>
              <a:spcAft>
                <a:spcPts val="400"/>
              </a:spcAft>
              <a:buClrTx/>
              <a:defRPr sz="2500"/>
            </a:lvl2pPr>
            <a:lvl3pPr marL="982663" indent="-258763">
              <a:spcBef>
                <a:spcPts val="400"/>
              </a:spcBef>
              <a:spcAft>
                <a:spcPts val="400"/>
              </a:spcAft>
              <a:buClrTx/>
              <a:defRPr sz="2300"/>
            </a:lvl3pPr>
            <a:lvl4pPr marL="1255713" indent="-273050">
              <a:spcBef>
                <a:spcPts val="400"/>
              </a:spcBef>
              <a:spcAft>
                <a:spcPts val="400"/>
              </a:spcAft>
              <a:buClrTx/>
              <a:defRPr sz="2000"/>
            </a:lvl4pPr>
            <a:lvl5pPr marL="1609725" indent="-258763">
              <a:spcBef>
                <a:spcPts val="600"/>
              </a:spcBef>
              <a:spcAft>
                <a:spcPts val="600"/>
              </a:spcAft>
              <a:defRPr sz="17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6"/>
          <p:cNvSpPr>
            <a:spLocks noGrp="1"/>
          </p:cNvSpPr>
          <p:nvPr>
            <p:ph type="title"/>
          </p:nvPr>
        </p:nvSpPr>
        <p:spPr/>
        <p:txBody>
          <a:bodyPr lIns="360000" tIns="180000" rIns="360000" bIns="144000"/>
          <a:lstStyle>
            <a:lvl1pPr>
              <a:defRPr>
                <a:solidFill>
                  <a:srgbClr val="00A0AE"/>
                </a:solidFill>
              </a:defRPr>
            </a:lvl1pPr>
          </a:lstStyle>
          <a:p>
            <a:r>
              <a:rPr lang="en-US"/>
              <a:t>Click to edit Master title style</a:t>
            </a:r>
            <a:endParaRPr lang="nl-BE" dirty="0"/>
          </a:p>
        </p:txBody>
      </p:sp>
      <p:cxnSp>
        <p:nvCxnSpPr>
          <p:cNvPr id="14" name="Straight Connector 13"/>
          <p:cNvCxnSpPr/>
          <p:nvPr userDrawn="1"/>
        </p:nvCxnSpPr>
        <p:spPr>
          <a:xfrm>
            <a:off x="180000" y="1141200"/>
            <a:ext cx="8748000" cy="0"/>
          </a:xfrm>
          <a:prstGeom prst="line">
            <a:avLst/>
          </a:prstGeom>
          <a:ln w="6350">
            <a:solidFill>
              <a:srgbClr val="00A0AE"/>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1"/>
          </p:nvPr>
        </p:nvSpPr>
        <p:spPr/>
        <p:txBody>
          <a:bodyPr/>
          <a:lstStyle/>
          <a:p>
            <a:fld id="{3B80295F-48CD-49FC-897A-CCEC919B8070}" type="slidenum">
              <a:rPr lang="nl-BE" smtClean="0"/>
              <a:pPr/>
              <a:t>‹nr.›</a:t>
            </a:fld>
            <a:endParaRPr lang="nl-BE" dirty="0"/>
          </a:p>
        </p:txBody>
      </p:sp>
      <p:sp>
        <p:nvSpPr>
          <p:cNvPr id="17" name="Footer Placeholder 16"/>
          <p:cNvSpPr>
            <a:spLocks noGrp="1"/>
          </p:cNvSpPr>
          <p:nvPr>
            <p:ph type="ftr" sz="quarter" idx="12"/>
          </p:nvPr>
        </p:nvSpPr>
        <p:spPr/>
        <p:txBody>
          <a:bodyPr/>
          <a:lstStyle/>
          <a:p>
            <a:endParaRPr lang="nl-BE" dirty="0"/>
          </a:p>
        </p:txBody>
      </p:sp>
      <p:sp>
        <p:nvSpPr>
          <p:cNvPr id="8" name="Date Placeholder 7"/>
          <p:cNvSpPr>
            <a:spLocks noGrp="1"/>
          </p:cNvSpPr>
          <p:nvPr>
            <p:ph type="dt" sz="half" idx="13"/>
          </p:nvPr>
        </p:nvSpPr>
        <p:spPr/>
        <p:txBody>
          <a:bodyPr/>
          <a:lstStyle/>
          <a:p>
            <a:pPr algn="l"/>
            <a:endParaRPr lang="nl-B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2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52000"/>
            <a:ext cx="9144000" cy="4734000"/>
          </a:xfrm>
        </p:spPr>
        <p:txBody>
          <a:bodyPr bIns="144000" numCol="2" spcCol="360000" anchor="ctr" anchorCtr="0"/>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6"/>
          <p:cNvSpPr>
            <a:spLocks noGrp="1"/>
          </p:cNvSpPr>
          <p:nvPr>
            <p:ph type="title"/>
          </p:nvPr>
        </p:nvSpPr>
        <p:spPr/>
        <p:txBody>
          <a:bodyPr lIns="360000" tIns="180000" rIns="360000" bIns="144000"/>
          <a:lstStyle/>
          <a:p>
            <a:r>
              <a:rPr lang="en-US"/>
              <a:t>Click to edit Master title style</a:t>
            </a:r>
            <a:endParaRPr lang="nl-BE" dirty="0"/>
          </a:p>
        </p:txBody>
      </p:sp>
      <p:cxnSp>
        <p:nvCxnSpPr>
          <p:cNvPr id="14" name="Straight Connector 13"/>
          <p:cNvCxnSpPr/>
          <p:nvPr userDrawn="1"/>
        </p:nvCxnSpPr>
        <p:spPr>
          <a:xfrm>
            <a:off x="180000" y="1141200"/>
            <a:ext cx="8748000" cy="0"/>
          </a:xfrm>
          <a:prstGeom prst="line">
            <a:avLst/>
          </a:prstGeom>
          <a:ln w="6350">
            <a:solidFill>
              <a:srgbClr val="00A0AE"/>
            </a:solidFill>
          </a:ln>
        </p:spPr>
        <p:style>
          <a:lnRef idx="1">
            <a:schemeClr val="accent1"/>
          </a:lnRef>
          <a:fillRef idx="0">
            <a:schemeClr val="accent1"/>
          </a:fillRef>
          <a:effectRef idx="0">
            <a:schemeClr val="accent1"/>
          </a:effectRef>
          <a:fontRef idx="minor">
            <a:schemeClr val="tx1"/>
          </a:fontRef>
        </p:style>
      </p:cxnSp>
      <p:sp>
        <p:nvSpPr>
          <p:cNvPr id="15" name="Date Placeholder 14"/>
          <p:cNvSpPr>
            <a:spLocks noGrp="1"/>
          </p:cNvSpPr>
          <p:nvPr>
            <p:ph type="dt" sz="half" idx="10"/>
          </p:nvPr>
        </p:nvSpPr>
        <p:spPr/>
        <p:txBody>
          <a:bodyPr/>
          <a:lstStyle/>
          <a:p>
            <a:pPr algn="l"/>
            <a:endParaRPr lang="nl-BE" dirty="0"/>
          </a:p>
        </p:txBody>
      </p:sp>
      <p:sp>
        <p:nvSpPr>
          <p:cNvPr id="16" name="Slide Number Placeholder 15"/>
          <p:cNvSpPr>
            <a:spLocks noGrp="1"/>
          </p:cNvSpPr>
          <p:nvPr>
            <p:ph type="sldNum" sz="quarter" idx="11"/>
          </p:nvPr>
        </p:nvSpPr>
        <p:spPr/>
        <p:txBody>
          <a:bodyPr/>
          <a:lstStyle/>
          <a:p>
            <a:fld id="{3B80295F-48CD-49FC-897A-CCEC919B8070}" type="slidenum">
              <a:rPr lang="nl-BE" smtClean="0"/>
              <a:pPr/>
              <a:t>‹nr.›</a:t>
            </a:fld>
            <a:endParaRPr lang="nl-BE" dirty="0"/>
          </a:p>
        </p:txBody>
      </p:sp>
      <p:sp>
        <p:nvSpPr>
          <p:cNvPr id="17" name="Footer Placeholder 16"/>
          <p:cNvSpPr>
            <a:spLocks noGrp="1"/>
          </p:cNvSpPr>
          <p:nvPr>
            <p:ph type="ftr" sz="quarter" idx="12"/>
          </p:nvPr>
        </p:nvSpPr>
        <p:spPr/>
        <p:txBody>
          <a:bodyPr/>
          <a:lstStyle/>
          <a:p>
            <a:endParaRPr lang="nl-B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ntent |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l-BE" dirty="0"/>
          </a:p>
        </p:txBody>
      </p:sp>
      <p:sp>
        <p:nvSpPr>
          <p:cNvPr id="3" name="Text Placeholder 2"/>
          <p:cNvSpPr>
            <a:spLocks noGrp="1"/>
          </p:cNvSpPr>
          <p:nvPr>
            <p:ph type="body" idx="1"/>
          </p:nvPr>
        </p:nvSpPr>
        <p:spPr>
          <a:xfrm>
            <a:off x="0" y="1152000"/>
            <a:ext cx="4428000" cy="1097992"/>
          </a:xfrm>
        </p:spPr>
        <p:txBody>
          <a:bodyPr lIns="252000" tIns="252000" rIns="0" bIns="0" anchor="t" anchorCtr="0">
            <a:no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0" y="2285992"/>
            <a:ext cx="4428000" cy="3600000"/>
          </a:xfrm>
        </p:spPr>
        <p:txBody>
          <a:bodyPr lIns="252000" tIns="0" rIns="0"/>
          <a:lstStyle>
            <a:lvl1pPr>
              <a:defRPr sz="2600"/>
            </a:lvl1pPr>
            <a:lvl2pPr>
              <a:defRPr sz="2300"/>
            </a:lvl2pPr>
            <a:lvl3pPr>
              <a:defRPr sz="2000"/>
            </a:lvl3pPr>
            <a:lvl4pPr>
              <a:defRPr sz="17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716032" y="1152000"/>
            <a:ext cx="4428000" cy="1097992"/>
          </a:xfrm>
        </p:spPr>
        <p:txBody>
          <a:bodyPr lIns="0" tIns="252000" rIns="252000" bIns="0" anchor="t" anchorCtr="0">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16032" y="2285992"/>
            <a:ext cx="4428000" cy="3600000"/>
          </a:xfrm>
        </p:spPr>
        <p:txBody>
          <a:bodyPr lIns="0" tIns="0" rIns="252000"/>
          <a:lstStyle>
            <a:lvl1pPr>
              <a:defRPr sz="2600"/>
            </a:lvl1pPr>
            <a:lvl2pPr>
              <a:defRPr sz="2300"/>
            </a:lvl2pPr>
            <a:lvl3pPr>
              <a:defRPr sz="2000"/>
            </a:lvl3pPr>
            <a:lvl4pPr>
              <a:defRPr sz="17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180000" y="1141200"/>
            <a:ext cx="8748000" cy="0"/>
          </a:xfrm>
          <a:prstGeom prst="line">
            <a:avLst/>
          </a:prstGeom>
          <a:ln w="6350">
            <a:solidFill>
              <a:srgbClr val="4B2B4B"/>
            </a:solidFill>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0"/>
          </p:nvPr>
        </p:nvSpPr>
        <p:spPr/>
        <p:txBody>
          <a:bodyPr/>
          <a:lstStyle/>
          <a:p>
            <a:pPr algn="l"/>
            <a:endParaRPr lang="nl-BE" dirty="0"/>
          </a:p>
        </p:txBody>
      </p:sp>
      <p:sp>
        <p:nvSpPr>
          <p:cNvPr id="12" name="Slide Number Placeholder 11"/>
          <p:cNvSpPr>
            <a:spLocks noGrp="1"/>
          </p:cNvSpPr>
          <p:nvPr>
            <p:ph type="sldNum" sz="quarter" idx="11"/>
          </p:nvPr>
        </p:nvSpPr>
        <p:spPr/>
        <p:txBody>
          <a:bodyPr/>
          <a:lstStyle/>
          <a:p>
            <a:fld id="{3B80295F-48CD-49FC-897A-CCEC919B8070}" type="slidenum">
              <a:rPr lang="nl-BE" smtClean="0"/>
              <a:pPr/>
              <a:t>‹nr.›</a:t>
            </a:fld>
            <a:endParaRPr lang="nl-BE" dirty="0"/>
          </a:p>
        </p:txBody>
      </p:sp>
      <p:sp>
        <p:nvSpPr>
          <p:cNvPr id="13" name="Footer Placeholder 12"/>
          <p:cNvSpPr>
            <a:spLocks noGrp="1"/>
          </p:cNvSpPr>
          <p:nvPr>
            <p:ph type="ftr" sz="quarter" idx="12"/>
          </p:nvPr>
        </p:nvSpPr>
        <p:spPr/>
        <p:txBody>
          <a:bodyPr/>
          <a:lstStyle/>
          <a:p>
            <a:endParaRPr lang="nl-BE" dirty="0"/>
          </a:p>
        </p:txBody>
      </p:sp>
      <p:pic>
        <p:nvPicPr>
          <p:cNvPr id="14" name="Picture 13" descr="tm_rgb.jpg"/>
          <p:cNvPicPr>
            <a:picLocks noChangeAspect="1"/>
          </p:cNvPicPr>
          <p:nvPr userDrawn="1"/>
        </p:nvPicPr>
        <p:blipFill>
          <a:blip r:embed="rId2" cstate="print"/>
          <a:stretch>
            <a:fillRect/>
          </a:stretch>
        </p:blipFill>
        <p:spPr>
          <a:xfrm>
            <a:off x="7236296" y="5976000"/>
            <a:ext cx="1652016" cy="8625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1 Pictur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7620" y="1152000"/>
            <a:ext cx="5072098" cy="4734000"/>
          </a:xfrm>
        </p:spPr>
        <p:txBody>
          <a:bodyPr lIns="0" rIns="0" bIns="144000"/>
          <a:lstStyle>
            <a:lvl2pPr algn="l">
              <a:defRPr/>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6"/>
          <p:cNvSpPr>
            <a:spLocks noGrp="1"/>
          </p:cNvSpPr>
          <p:nvPr>
            <p:ph type="title"/>
          </p:nvPr>
        </p:nvSpPr>
        <p:spPr/>
        <p:txBody>
          <a:bodyPr lIns="360000" tIns="180000" rIns="360000" bIns="144000"/>
          <a:lstStyle>
            <a:lvl1pPr>
              <a:defRPr>
                <a:solidFill>
                  <a:srgbClr val="50C6DD"/>
                </a:solidFill>
              </a:defRPr>
            </a:lvl1pPr>
          </a:lstStyle>
          <a:p>
            <a:r>
              <a:rPr lang="en-US"/>
              <a:t>Click to edit Master title style</a:t>
            </a:r>
            <a:endParaRPr lang="nl-BE" dirty="0"/>
          </a:p>
        </p:txBody>
      </p:sp>
      <p:cxnSp>
        <p:nvCxnSpPr>
          <p:cNvPr id="20" name="Straight Connector 19"/>
          <p:cNvCxnSpPr/>
          <p:nvPr userDrawn="1"/>
        </p:nvCxnSpPr>
        <p:spPr>
          <a:xfrm>
            <a:off x="180000" y="1141200"/>
            <a:ext cx="8748000" cy="0"/>
          </a:xfrm>
          <a:prstGeom prst="line">
            <a:avLst/>
          </a:prstGeom>
          <a:ln w="6350">
            <a:solidFill>
              <a:srgbClr val="4B2B4B"/>
            </a:solidFill>
          </a:ln>
        </p:spPr>
        <p:style>
          <a:lnRef idx="1">
            <a:schemeClr val="accent1"/>
          </a:lnRef>
          <a:fillRef idx="0">
            <a:schemeClr val="accent1"/>
          </a:fillRef>
          <a:effectRef idx="0">
            <a:schemeClr val="accent1"/>
          </a:effectRef>
          <a:fontRef idx="minor">
            <a:schemeClr val="tx1"/>
          </a:fontRef>
        </p:style>
      </p:cxnSp>
      <p:sp>
        <p:nvSpPr>
          <p:cNvPr id="13" name="Picture Placeholder 87"/>
          <p:cNvSpPr>
            <a:spLocks noGrp="1"/>
          </p:cNvSpPr>
          <p:nvPr>
            <p:ph type="pic" sz="quarter" idx="10"/>
          </p:nvPr>
        </p:nvSpPr>
        <p:spPr>
          <a:xfrm>
            <a:off x="180000" y="1152000"/>
            <a:ext cx="3428992" cy="4734000"/>
          </a:xfrm>
        </p:spPr>
        <p:txBody>
          <a:bodyPr>
            <a:normAutofit/>
          </a:bodyPr>
          <a:lstStyle>
            <a:lvl1pPr>
              <a:buNone/>
              <a:defRPr sz="1000"/>
            </a:lvl1pPr>
          </a:lstStyle>
          <a:p>
            <a:r>
              <a:rPr lang="en-US" dirty="0"/>
              <a:t>Click icon to add picture</a:t>
            </a:r>
            <a:endParaRPr lang="nl-BE" dirty="0"/>
          </a:p>
        </p:txBody>
      </p:sp>
      <p:sp>
        <p:nvSpPr>
          <p:cNvPr id="9" name="Date Placeholder 8"/>
          <p:cNvSpPr>
            <a:spLocks noGrp="1"/>
          </p:cNvSpPr>
          <p:nvPr>
            <p:ph type="dt" sz="half" idx="11"/>
          </p:nvPr>
        </p:nvSpPr>
        <p:spPr/>
        <p:txBody>
          <a:bodyPr/>
          <a:lstStyle/>
          <a:p>
            <a:pPr algn="l"/>
            <a:endParaRPr lang="nl-BE" dirty="0"/>
          </a:p>
        </p:txBody>
      </p:sp>
      <p:sp>
        <p:nvSpPr>
          <p:cNvPr id="10" name="Slide Number Placeholder 9"/>
          <p:cNvSpPr>
            <a:spLocks noGrp="1"/>
          </p:cNvSpPr>
          <p:nvPr>
            <p:ph type="sldNum" sz="quarter" idx="12"/>
          </p:nvPr>
        </p:nvSpPr>
        <p:spPr/>
        <p:txBody>
          <a:bodyPr/>
          <a:lstStyle/>
          <a:p>
            <a:fld id="{3B80295F-48CD-49FC-897A-CCEC919B8070}" type="slidenum">
              <a:rPr lang="nl-BE" smtClean="0"/>
              <a:pPr/>
              <a:t>‹nr.›</a:t>
            </a:fld>
            <a:endParaRPr lang="nl-BE" dirty="0"/>
          </a:p>
        </p:txBody>
      </p:sp>
      <p:sp>
        <p:nvSpPr>
          <p:cNvPr id="11" name="Footer Placeholder 10"/>
          <p:cNvSpPr>
            <a:spLocks noGrp="1"/>
          </p:cNvSpPr>
          <p:nvPr>
            <p:ph type="ftr" sz="quarter" idx="13"/>
          </p:nvPr>
        </p:nvSpPr>
        <p:spPr/>
        <p:txBody>
          <a:bodyPr/>
          <a:lstStyle/>
          <a:p>
            <a:endParaRPr lang="nl-BE" dirty="0"/>
          </a:p>
        </p:txBody>
      </p:sp>
      <p:pic>
        <p:nvPicPr>
          <p:cNvPr id="12" name="Picture 11" descr="tm_rgb.jpg"/>
          <p:cNvPicPr>
            <a:picLocks noChangeAspect="1"/>
          </p:cNvPicPr>
          <p:nvPr userDrawn="1"/>
        </p:nvPicPr>
        <p:blipFill>
          <a:blip r:embed="rId2" cstate="print"/>
          <a:stretch>
            <a:fillRect/>
          </a:stretch>
        </p:blipFill>
        <p:spPr>
          <a:xfrm>
            <a:off x="7236296" y="5976000"/>
            <a:ext cx="1652016" cy="8625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No 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nl-BE" dirty="0"/>
          </a:p>
        </p:txBody>
      </p:sp>
      <p:sp>
        <p:nvSpPr>
          <p:cNvPr id="4" name="Slide Number Placeholder 3"/>
          <p:cNvSpPr>
            <a:spLocks noGrp="1"/>
          </p:cNvSpPr>
          <p:nvPr>
            <p:ph type="sldNum" sz="quarter" idx="11"/>
          </p:nvPr>
        </p:nvSpPr>
        <p:spPr/>
        <p:txBody>
          <a:bodyPr/>
          <a:lstStyle/>
          <a:p>
            <a:fld id="{3B80295F-48CD-49FC-897A-CCEC919B8070}" type="slidenum">
              <a:rPr lang="nl-BE" smtClean="0"/>
              <a:pPr/>
              <a:t>‹nr.›</a:t>
            </a:fld>
            <a:endParaRPr lang="nl-BE" dirty="0"/>
          </a:p>
        </p:txBody>
      </p:sp>
      <p:sp>
        <p:nvSpPr>
          <p:cNvPr id="5" name="Date Placeholder 4"/>
          <p:cNvSpPr>
            <a:spLocks noGrp="1"/>
          </p:cNvSpPr>
          <p:nvPr>
            <p:ph type="dt" sz="half" idx="12"/>
          </p:nvPr>
        </p:nvSpPr>
        <p:spPr/>
        <p:txBody>
          <a:bodyPr/>
          <a:lstStyle/>
          <a:p>
            <a:pPr algn="l"/>
            <a:endParaRPr lang="nl-BE" dirty="0"/>
          </a:p>
        </p:txBody>
      </p:sp>
      <p:sp>
        <p:nvSpPr>
          <p:cNvPr id="7" name="Text Placeholder 6"/>
          <p:cNvSpPr>
            <a:spLocks noGrp="1"/>
          </p:cNvSpPr>
          <p:nvPr>
            <p:ph type="body" sz="quarter" idx="13"/>
          </p:nvPr>
        </p:nvSpPr>
        <p:spPr>
          <a:xfrm>
            <a:off x="0" y="0"/>
            <a:ext cx="9144000" cy="5929313"/>
          </a:xfrm>
        </p:spPr>
        <p:txBody>
          <a:bodyPr/>
          <a:lstStyle>
            <a:lvl1pPr>
              <a:buClrTx/>
              <a:defRPr>
                <a:solidFill>
                  <a:srgbClr val="000000"/>
                </a:solidFill>
              </a:defRPr>
            </a:lvl1pPr>
            <a:lvl2pPr>
              <a:buClrTx/>
              <a:defRPr>
                <a:solidFill>
                  <a:srgbClr val="000000"/>
                </a:solidFill>
              </a:defRPr>
            </a:lvl2pPr>
            <a:lvl3pPr>
              <a:buClrTx/>
              <a:defRPr>
                <a:solidFill>
                  <a:srgbClr val="000000"/>
                </a:solidFill>
              </a:defRPr>
            </a:lvl3pPr>
            <a:lvl4pPr>
              <a:buClrTx/>
              <a:defRPr>
                <a:solidFill>
                  <a:srgbClr val="000000"/>
                </a:solidFill>
              </a:defRPr>
            </a:lvl4pPr>
            <a:lvl5pPr>
              <a:buClrTx/>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pic>
        <p:nvPicPr>
          <p:cNvPr id="9" name="Picture 8" descr="tm_rgb.jpg"/>
          <p:cNvPicPr>
            <a:picLocks noChangeAspect="1"/>
          </p:cNvPicPr>
          <p:nvPr userDrawn="1"/>
        </p:nvPicPr>
        <p:blipFill>
          <a:blip r:embed="rId2" cstate="print"/>
          <a:stretch>
            <a:fillRect/>
          </a:stretch>
        </p:blipFill>
        <p:spPr>
          <a:xfrm>
            <a:off x="7236296" y="5976000"/>
            <a:ext cx="1652016" cy="8625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1 Big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nl-BE" dirty="0"/>
          </a:p>
        </p:txBody>
      </p:sp>
      <p:sp>
        <p:nvSpPr>
          <p:cNvPr id="4" name="Slide Number Placeholder 3"/>
          <p:cNvSpPr>
            <a:spLocks noGrp="1"/>
          </p:cNvSpPr>
          <p:nvPr>
            <p:ph type="sldNum" sz="quarter" idx="11"/>
          </p:nvPr>
        </p:nvSpPr>
        <p:spPr/>
        <p:txBody>
          <a:bodyPr/>
          <a:lstStyle/>
          <a:p>
            <a:fld id="{3B80295F-48CD-49FC-897A-CCEC919B8070}" type="slidenum">
              <a:rPr lang="nl-BE" smtClean="0"/>
              <a:pPr/>
              <a:t>‹nr.›</a:t>
            </a:fld>
            <a:endParaRPr lang="nl-BE" dirty="0"/>
          </a:p>
        </p:txBody>
      </p:sp>
      <p:sp>
        <p:nvSpPr>
          <p:cNvPr id="5" name="Date Placeholder 4"/>
          <p:cNvSpPr>
            <a:spLocks noGrp="1"/>
          </p:cNvSpPr>
          <p:nvPr>
            <p:ph type="dt" sz="half" idx="12"/>
          </p:nvPr>
        </p:nvSpPr>
        <p:spPr/>
        <p:txBody>
          <a:bodyPr/>
          <a:lstStyle/>
          <a:p>
            <a:pPr algn="l"/>
            <a:endParaRPr lang="nl-BE" dirty="0"/>
          </a:p>
        </p:txBody>
      </p:sp>
      <p:sp>
        <p:nvSpPr>
          <p:cNvPr id="7" name="Picture Placeholder 6"/>
          <p:cNvSpPr>
            <a:spLocks noGrp="1"/>
          </p:cNvSpPr>
          <p:nvPr>
            <p:ph type="pic" sz="quarter" idx="13"/>
          </p:nvPr>
        </p:nvSpPr>
        <p:spPr>
          <a:xfrm>
            <a:off x="0" y="0"/>
            <a:ext cx="9144000" cy="5929313"/>
          </a:xfrm>
        </p:spPr>
        <p:txBody>
          <a:bodyPr/>
          <a:lstStyle/>
          <a:p>
            <a:r>
              <a:rPr lang="en-US" dirty="0"/>
              <a:t>Click icon to add picture</a:t>
            </a:r>
            <a:endParaRPr lang="nl-BE"/>
          </a:p>
        </p:txBody>
      </p:sp>
      <p:pic>
        <p:nvPicPr>
          <p:cNvPr id="9" name="Picture 8" descr="tm_rgb.jpg"/>
          <p:cNvPicPr>
            <a:picLocks noChangeAspect="1"/>
          </p:cNvPicPr>
          <p:nvPr userDrawn="1"/>
        </p:nvPicPr>
        <p:blipFill>
          <a:blip r:embed="rId2" cstate="print"/>
          <a:stretch>
            <a:fillRect/>
          </a:stretch>
        </p:blipFill>
        <p:spPr>
          <a:xfrm>
            <a:off x="7236296" y="5976000"/>
            <a:ext cx="1652016" cy="8625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7" name="Rectangle 6"/>
          <p:cNvSpPr/>
          <p:nvPr/>
        </p:nvSpPr>
        <p:spPr>
          <a:xfrm>
            <a:off x="0" y="5958024"/>
            <a:ext cx="9144000" cy="900000"/>
          </a:xfrm>
          <a:prstGeom prst="rect">
            <a:avLst/>
          </a:prstGeom>
          <a:solidFill>
            <a:srgbClr val="EC4B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18000" rIns="0" bIns="18000" rtlCol="0" anchor="ctr"/>
          <a:lstStyle/>
          <a:p>
            <a:pPr algn="ctr"/>
            <a:endParaRPr lang="nl-BE" sz="1100" dirty="0">
              <a:solidFill>
                <a:schemeClr val="bg1"/>
              </a:solidFill>
            </a:endParaRPr>
          </a:p>
        </p:txBody>
      </p:sp>
      <p:sp>
        <p:nvSpPr>
          <p:cNvPr id="82" name="Rectangle 81"/>
          <p:cNvSpPr/>
          <p:nvPr/>
        </p:nvSpPr>
        <p:spPr>
          <a:xfrm>
            <a:off x="0" y="6084000"/>
            <a:ext cx="1980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9" name="Footer Placeholder 4"/>
          <p:cNvSpPr>
            <a:spLocks noGrp="1"/>
          </p:cNvSpPr>
          <p:nvPr>
            <p:ph type="ftr" sz="quarter" idx="3"/>
          </p:nvPr>
        </p:nvSpPr>
        <p:spPr>
          <a:xfrm>
            <a:off x="755576" y="6084000"/>
            <a:ext cx="4032424" cy="432000"/>
          </a:xfrm>
          <a:prstGeom prst="rect">
            <a:avLst/>
          </a:prstGeom>
          <a:solidFill>
            <a:schemeClr val="bg1"/>
          </a:solidFill>
        </p:spPr>
        <p:txBody>
          <a:bodyPr wrap="square" lIns="144000" tIns="0" rIns="144000" bIns="0" anchor="ctr" anchorCtr="0">
            <a:noAutofit/>
          </a:bodyPr>
          <a:lstStyle>
            <a:lvl1pPr algn="l">
              <a:lnSpc>
                <a:spcPct val="90000"/>
              </a:lnSpc>
              <a:defRPr sz="1500">
                <a:solidFill>
                  <a:srgbClr val="00A0AE"/>
                </a:solidFill>
                <a:latin typeface="Trebuchet MS" pitchFamily="34" charset="0"/>
              </a:defRPr>
            </a:lvl1pPr>
          </a:lstStyle>
          <a:p>
            <a:endParaRPr lang="nl-BE" dirty="0"/>
          </a:p>
        </p:txBody>
      </p:sp>
      <p:sp>
        <p:nvSpPr>
          <p:cNvPr id="86" name="Slide Number Placeholder 85"/>
          <p:cNvSpPr>
            <a:spLocks noGrp="1"/>
          </p:cNvSpPr>
          <p:nvPr>
            <p:ph type="sldNum" sz="quarter" idx="4"/>
          </p:nvPr>
        </p:nvSpPr>
        <p:spPr>
          <a:xfrm>
            <a:off x="360000" y="6084000"/>
            <a:ext cx="360000" cy="667148"/>
          </a:xfrm>
          <a:prstGeom prst="rect">
            <a:avLst/>
          </a:prstGeom>
          <a:solidFill>
            <a:srgbClr val="00A0AE"/>
          </a:solidFill>
        </p:spPr>
        <p:txBody>
          <a:bodyPr vert="horz" wrap="none" lIns="0" tIns="108000" rIns="0" bIns="0" rtlCol="0" anchor="ctr" anchorCtr="0">
            <a:noAutofit/>
          </a:bodyPr>
          <a:lstStyle>
            <a:lvl1pPr algn="ctr">
              <a:defRPr sz="2000" b="0">
                <a:solidFill>
                  <a:schemeClr val="bg1"/>
                </a:solidFill>
                <a:latin typeface="Trebuchet MS" pitchFamily="34" charset="0"/>
              </a:defRPr>
            </a:lvl1pPr>
          </a:lstStyle>
          <a:p>
            <a:fld id="{3B80295F-48CD-49FC-897A-CCEC919B8070}" type="slidenum">
              <a:rPr lang="nl-BE" smtClean="0"/>
              <a:pPr/>
              <a:t>‹nr.›</a:t>
            </a:fld>
            <a:endParaRPr lang="nl-BE" dirty="0"/>
          </a:p>
        </p:txBody>
      </p:sp>
      <p:sp>
        <p:nvSpPr>
          <p:cNvPr id="2" name="Title Placeholder 1"/>
          <p:cNvSpPr>
            <a:spLocks noGrp="1"/>
          </p:cNvSpPr>
          <p:nvPr>
            <p:ph type="title"/>
          </p:nvPr>
        </p:nvSpPr>
        <p:spPr>
          <a:xfrm>
            <a:off x="0" y="0"/>
            <a:ext cx="9144000" cy="1142984"/>
          </a:xfrm>
          <a:prstGeom prst="rect">
            <a:avLst/>
          </a:prstGeom>
          <a:ln w="0">
            <a:noFill/>
          </a:ln>
        </p:spPr>
        <p:txBody>
          <a:bodyPr vert="horz" lIns="360000" tIns="180000" rIns="360000" bIns="144000" rtlCol="0" anchor="ctr">
            <a:noAutofit/>
          </a:bodyPr>
          <a:lstStyle/>
          <a:p>
            <a:r>
              <a:rPr lang="en-US"/>
              <a:t>Click to edit Master title style</a:t>
            </a:r>
            <a:endParaRPr lang="nl-BE" dirty="0"/>
          </a:p>
        </p:txBody>
      </p:sp>
      <p:sp>
        <p:nvSpPr>
          <p:cNvPr id="3" name="Text Placeholder 2"/>
          <p:cNvSpPr>
            <a:spLocks noGrp="1"/>
          </p:cNvSpPr>
          <p:nvPr>
            <p:ph type="body" idx="1"/>
          </p:nvPr>
        </p:nvSpPr>
        <p:spPr>
          <a:xfrm>
            <a:off x="0" y="1152000"/>
            <a:ext cx="9144000" cy="4428000"/>
          </a:xfrm>
          <a:prstGeom prst="rect">
            <a:avLst/>
          </a:prstGeom>
        </p:spPr>
        <p:txBody>
          <a:bodyPr vert="horz" lIns="432000" tIns="252000" rIns="43200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0" name="Date Placeholder 3"/>
          <p:cNvSpPr>
            <a:spLocks noGrp="1"/>
          </p:cNvSpPr>
          <p:nvPr>
            <p:ph type="dt" sz="half" idx="2"/>
          </p:nvPr>
        </p:nvSpPr>
        <p:spPr>
          <a:xfrm>
            <a:off x="755576" y="6570000"/>
            <a:ext cx="990706" cy="200055"/>
          </a:xfrm>
          <a:prstGeom prst="rect">
            <a:avLst/>
          </a:prstGeom>
          <a:solidFill>
            <a:srgbClr val="EC4B2F"/>
          </a:solidFill>
        </p:spPr>
        <p:txBody>
          <a:bodyPr wrap="none" lIns="108000" tIns="0" rIns="0" bIns="0" anchor="b" anchorCtr="0">
            <a:spAutoFit/>
          </a:bodyPr>
          <a:lstStyle>
            <a:lvl1pPr algn="r">
              <a:defRPr sz="1300">
                <a:solidFill>
                  <a:schemeClr val="bg1"/>
                </a:solidFill>
                <a:latin typeface="Trebuchet MS" pitchFamily="34" charset="0"/>
              </a:defRPr>
            </a:lvl1pPr>
          </a:lstStyle>
          <a:p>
            <a:pPr algn="l"/>
            <a:endParaRPr lang="nl-BE" dirty="0"/>
          </a:p>
        </p:txBody>
      </p:sp>
    </p:spTree>
  </p:cSld>
  <p:clrMap bg1="lt1" tx1="dk1" bg2="lt2" tx2="dk2" accent1="accent1" accent2="accent2" accent3="accent3" accent4="accent4" accent5="accent5" accent6="accent6" hlink="hlink" folHlink="folHlink"/>
  <p:sldLayoutIdLst>
    <p:sldLayoutId id="2147483661" r:id="rId1"/>
    <p:sldLayoutId id="2147483650" r:id="rId2"/>
    <p:sldLayoutId id="2147483678" r:id="rId3"/>
    <p:sldLayoutId id="2147483653" r:id="rId4"/>
    <p:sldLayoutId id="2147483679" r:id="rId5"/>
    <p:sldLayoutId id="2147483688" r:id="rId6"/>
    <p:sldLayoutId id="2147483687"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0000"/>
        </a:lnSpc>
        <a:spcBef>
          <a:spcPct val="0"/>
        </a:spcBef>
        <a:buNone/>
        <a:defRPr sz="3600" b="1" kern="1200" cap="all" baseline="0">
          <a:solidFill>
            <a:srgbClr val="EC4B2F"/>
          </a:solidFill>
          <a:latin typeface="Trebuchet MS" pitchFamily="34" charset="0"/>
          <a:ea typeface="+mj-ea"/>
          <a:cs typeface="+mj-cs"/>
        </a:defRPr>
      </a:lvl1pPr>
    </p:titleStyle>
    <p:bodyStyle>
      <a:lvl1pPr marL="355600" indent="-355600" algn="l" defTabSz="914400" rtl="0" eaLnBrk="1" latinLnBrk="0" hangingPunct="1">
        <a:lnSpc>
          <a:spcPct val="90000"/>
        </a:lnSpc>
        <a:spcBef>
          <a:spcPts val="400"/>
        </a:spcBef>
        <a:spcAft>
          <a:spcPts val="400"/>
        </a:spcAft>
        <a:buClrTx/>
        <a:buSzPct val="90000"/>
        <a:buFont typeface="Verdana" pitchFamily="34" charset="0"/>
        <a:buChar char="•"/>
        <a:defRPr sz="3000" kern="1200">
          <a:solidFill>
            <a:srgbClr val="000000"/>
          </a:solidFill>
          <a:latin typeface="Trebuchet MS" pitchFamily="34" charset="0"/>
          <a:ea typeface="+mn-ea"/>
          <a:cs typeface="+mn-cs"/>
        </a:defRPr>
      </a:lvl1pPr>
      <a:lvl2pPr marL="723900" indent="-368300" algn="l" defTabSz="914400" rtl="0" eaLnBrk="1" latinLnBrk="0" hangingPunct="1">
        <a:lnSpc>
          <a:spcPct val="90000"/>
        </a:lnSpc>
        <a:spcBef>
          <a:spcPts val="400"/>
        </a:spcBef>
        <a:spcAft>
          <a:spcPts val="400"/>
        </a:spcAft>
        <a:buClrTx/>
        <a:buFont typeface="Arial" pitchFamily="34" charset="0"/>
        <a:buChar char="−"/>
        <a:defRPr sz="2700" kern="1200">
          <a:solidFill>
            <a:srgbClr val="000000"/>
          </a:solidFill>
          <a:latin typeface="Trebuchet MS" pitchFamily="34" charset="0"/>
          <a:ea typeface="+mn-ea"/>
          <a:cs typeface="+mn-cs"/>
        </a:defRPr>
      </a:lvl2pPr>
      <a:lvl3pPr marL="982663" indent="-258763" algn="l" defTabSz="914400" rtl="0" eaLnBrk="1" latinLnBrk="0" hangingPunct="1">
        <a:lnSpc>
          <a:spcPct val="90000"/>
        </a:lnSpc>
        <a:spcBef>
          <a:spcPts val="400"/>
        </a:spcBef>
        <a:spcAft>
          <a:spcPts val="400"/>
        </a:spcAft>
        <a:buClrTx/>
        <a:buFont typeface="Arial" pitchFamily="34" charset="0"/>
        <a:buChar char="•"/>
        <a:defRPr sz="2400" kern="1200">
          <a:solidFill>
            <a:srgbClr val="000000"/>
          </a:solidFill>
          <a:latin typeface="Trebuchet MS" pitchFamily="34" charset="0"/>
          <a:ea typeface="+mn-ea"/>
          <a:cs typeface="+mn-cs"/>
        </a:defRPr>
      </a:lvl3pPr>
      <a:lvl4pPr marL="1255713" indent="-273050" algn="l" defTabSz="914400" rtl="0" eaLnBrk="1" latinLnBrk="0" hangingPunct="1">
        <a:lnSpc>
          <a:spcPct val="90000"/>
        </a:lnSpc>
        <a:spcBef>
          <a:spcPts val="400"/>
        </a:spcBef>
        <a:spcAft>
          <a:spcPts val="400"/>
        </a:spcAft>
        <a:buClrTx/>
        <a:buFont typeface="Arial" pitchFamily="34" charset="0"/>
        <a:buChar char="»"/>
        <a:defRPr sz="2100" kern="1200">
          <a:solidFill>
            <a:srgbClr val="000000"/>
          </a:solidFill>
          <a:latin typeface="Trebuchet MS" pitchFamily="34" charset="0"/>
          <a:ea typeface="+mn-ea"/>
          <a:cs typeface="+mn-cs"/>
        </a:defRPr>
      </a:lvl4pPr>
      <a:lvl5pPr marL="1609725" indent="-258763" algn="l" defTabSz="914400" rtl="0" eaLnBrk="1" latinLnBrk="0" hangingPunct="1">
        <a:lnSpc>
          <a:spcPct val="90000"/>
        </a:lnSpc>
        <a:spcBef>
          <a:spcPts val="400"/>
        </a:spcBef>
        <a:spcAft>
          <a:spcPts val="400"/>
        </a:spcAft>
        <a:buClr>
          <a:schemeClr val="tx1"/>
        </a:buClr>
        <a:buFont typeface="Arial" pitchFamily="34" charset="0"/>
        <a:buNone/>
        <a:defRPr sz="20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_mG-hhWL_ug&amp;feature=related" TargetMode="External"/><Relationship Id="rId2" Type="http://schemas.openxmlformats.org/officeDocument/2006/relationships/hyperlink" Target="http://www.youtube.com/watch?v=u6XAPnuFjJc"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nl.wikipedia.org/wiki/Abraham_Maslow"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o87s-2YtG4Y"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korGK0yGIDo"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hln.be/wetenschap-planeet/dieren/apen-reageren-opvallend-menselijk-op-oneerlijke-behandeling~a3812fd6/"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www.youtube.com/watch?v=TEiv1yqISgk"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nl-BE" dirty="0"/>
          </a:p>
        </p:txBody>
      </p:sp>
      <p:sp>
        <p:nvSpPr>
          <p:cNvPr id="3" name="Title 2"/>
          <p:cNvSpPr>
            <a:spLocks noGrp="1"/>
          </p:cNvSpPr>
          <p:nvPr>
            <p:ph type="title"/>
          </p:nvPr>
        </p:nvSpPr>
        <p:spPr/>
        <p:txBody>
          <a:bodyPr/>
          <a:lstStyle/>
          <a:p>
            <a:r>
              <a:rPr lang="nl-BE" dirty="0"/>
              <a:t>Gedrag in organisaties</a:t>
            </a:r>
            <a:br>
              <a:rPr lang="nl-BE" dirty="0"/>
            </a:br>
            <a:r>
              <a:rPr lang="nl-BE" dirty="0"/>
              <a:t>Hoofdstuk III </a:t>
            </a:r>
            <a:br>
              <a:rPr lang="nl-BE" dirty="0"/>
            </a:br>
            <a:r>
              <a:rPr lang="nl-BE" dirty="0"/>
              <a:t>Motivatie</a:t>
            </a:r>
          </a:p>
        </p:txBody>
      </p:sp>
      <p:sp>
        <p:nvSpPr>
          <p:cNvPr id="4" name="Footer Placeholder 3"/>
          <p:cNvSpPr>
            <a:spLocks noGrp="1"/>
          </p:cNvSpPr>
          <p:nvPr>
            <p:ph type="ftr" sz="quarter" idx="12"/>
          </p:nvPr>
        </p:nvSpPr>
        <p:spPr/>
        <p:txBody>
          <a:bodyPr/>
          <a:lstStyle/>
          <a:p>
            <a:r>
              <a:rPr lang="nl-BE" dirty="0"/>
              <a:t>Gedrag in organisaties.</a:t>
            </a:r>
          </a:p>
        </p:txBody>
      </p:sp>
      <p:sp>
        <p:nvSpPr>
          <p:cNvPr id="5" name="Slide Number Placeholder 4"/>
          <p:cNvSpPr>
            <a:spLocks noGrp="1"/>
          </p:cNvSpPr>
          <p:nvPr>
            <p:ph type="sldNum" sz="quarter" idx="11"/>
          </p:nvPr>
        </p:nvSpPr>
        <p:spPr/>
        <p:txBody>
          <a:bodyPr/>
          <a:lstStyle/>
          <a:p>
            <a:fld id="{3B80295F-48CD-49FC-897A-CCEC919B8070}" type="slidenum">
              <a:rPr lang="nl-BE" smtClean="0"/>
              <a:pPr/>
              <a:t>1</a:t>
            </a:fld>
            <a:endParaRPr lang="nl-BE" dirty="0"/>
          </a:p>
        </p:txBody>
      </p:sp>
      <p:pic>
        <p:nvPicPr>
          <p:cNvPr id="8" name="Picture 2" descr="Gedrag in organisaties">
            <a:extLst>
              <a:ext uri="{FF2B5EF4-FFF2-40B4-BE49-F238E27FC236}">
                <a16:creationId xmlns:a16="http://schemas.microsoft.com/office/drawing/2014/main" id="{041610F2-ABF9-4F6E-BEB6-0017E78AFC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1470" y="3762933"/>
            <a:ext cx="2172530" cy="30761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a:t>3.2 Bekractigingstheorie versus motivatie 3.0</a:t>
            </a:r>
          </a:p>
        </p:txBody>
      </p:sp>
      <p:sp>
        <p:nvSpPr>
          <p:cNvPr id="4" name="Slide Number Placeholder 3"/>
          <p:cNvSpPr>
            <a:spLocks noGrp="1"/>
          </p:cNvSpPr>
          <p:nvPr>
            <p:ph type="sldNum" sz="quarter" idx="11"/>
          </p:nvPr>
        </p:nvSpPr>
        <p:spPr/>
        <p:txBody>
          <a:bodyPr/>
          <a:lstStyle/>
          <a:p>
            <a:fld id="{3B80295F-48CD-49FC-897A-CCEC919B8070}" type="slidenum">
              <a:rPr lang="nl-BE" smtClean="0"/>
              <a:pPr/>
              <a:t>10</a:t>
            </a:fld>
            <a:endParaRPr lang="nl-BE" dirty="0"/>
          </a:p>
        </p:txBody>
      </p:sp>
      <p:sp>
        <p:nvSpPr>
          <p:cNvPr id="5" name="Footer Placeholder 4"/>
          <p:cNvSpPr>
            <a:spLocks noGrp="1"/>
          </p:cNvSpPr>
          <p:nvPr>
            <p:ph type="ftr" sz="quarter" idx="12"/>
          </p:nvPr>
        </p:nvSpPr>
        <p:spPr/>
        <p:txBody>
          <a:bodyPr/>
          <a:lstStyle/>
          <a:p>
            <a:r>
              <a:rPr lang="nl-BE" dirty="0"/>
              <a:t>Gedrag in organisaties.</a:t>
            </a:r>
          </a:p>
        </p:txBody>
      </p:sp>
      <p:sp>
        <p:nvSpPr>
          <p:cNvPr id="7" name="Tijdelijke aanduiding voor inhoud 6"/>
          <p:cNvSpPr>
            <a:spLocks noGrp="1"/>
          </p:cNvSpPr>
          <p:nvPr>
            <p:ph idx="1"/>
          </p:nvPr>
        </p:nvSpPr>
        <p:spPr/>
        <p:txBody>
          <a:bodyPr>
            <a:normAutofit lnSpcReduction="10000"/>
          </a:bodyPr>
          <a:lstStyle/>
          <a:p>
            <a:r>
              <a:rPr lang="nl-BE" dirty="0"/>
              <a:t>Welke zijn de risico’s van de wortel en stok principe? </a:t>
            </a:r>
            <a:br>
              <a:rPr lang="nl-BE" dirty="0"/>
            </a:br>
            <a:r>
              <a:rPr lang="nl-BE" dirty="0"/>
              <a:t>- ze kunnen intrinsieke motivatie vernietigen;</a:t>
            </a:r>
            <a:br>
              <a:rPr lang="nl-BE" dirty="0"/>
            </a:br>
            <a:r>
              <a:rPr lang="nl-BE" dirty="0"/>
              <a:t>- ze kunnen prestaties verminderen; </a:t>
            </a:r>
            <a:br>
              <a:rPr lang="nl-BE" dirty="0"/>
            </a:br>
            <a:r>
              <a:rPr lang="nl-BE" dirty="0"/>
              <a:t>- ze kunnen creativiteit vernietigen; </a:t>
            </a:r>
            <a:br>
              <a:rPr lang="nl-BE" dirty="0"/>
            </a:br>
            <a:r>
              <a:rPr lang="nl-BE" dirty="0"/>
              <a:t>- ze kunnen goed gedrag verdringen; </a:t>
            </a:r>
            <a:br>
              <a:rPr lang="nl-BE" dirty="0"/>
            </a:br>
            <a:r>
              <a:rPr lang="nl-BE" dirty="0"/>
              <a:t>- ze kunnen bedrog, laksheid, onethisch gedrag veroorzaken; </a:t>
            </a:r>
            <a:br>
              <a:rPr lang="nl-BE" dirty="0"/>
            </a:br>
            <a:r>
              <a:rPr lang="nl-BE" dirty="0"/>
              <a:t>- ze kunnen korte termijn denken in de hand werken.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a:t>3.2 Bekrachtingstheorie versus motivatie 3.0</a:t>
            </a:r>
          </a:p>
        </p:txBody>
      </p:sp>
      <p:sp>
        <p:nvSpPr>
          <p:cNvPr id="4" name="Slide Number Placeholder 3"/>
          <p:cNvSpPr>
            <a:spLocks noGrp="1"/>
          </p:cNvSpPr>
          <p:nvPr>
            <p:ph type="sldNum" sz="quarter" idx="11"/>
          </p:nvPr>
        </p:nvSpPr>
        <p:spPr/>
        <p:txBody>
          <a:bodyPr/>
          <a:lstStyle/>
          <a:p>
            <a:fld id="{3B80295F-48CD-49FC-897A-CCEC919B8070}" type="slidenum">
              <a:rPr lang="nl-BE" smtClean="0"/>
              <a:pPr/>
              <a:t>11</a:t>
            </a:fld>
            <a:endParaRPr lang="nl-BE" dirty="0"/>
          </a:p>
        </p:txBody>
      </p:sp>
      <p:sp>
        <p:nvSpPr>
          <p:cNvPr id="5" name="Footer Placeholder 4"/>
          <p:cNvSpPr>
            <a:spLocks noGrp="1"/>
          </p:cNvSpPr>
          <p:nvPr>
            <p:ph type="ftr" sz="quarter" idx="12"/>
          </p:nvPr>
        </p:nvSpPr>
        <p:spPr/>
        <p:txBody>
          <a:bodyPr/>
          <a:lstStyle/>
          <a:p>
            <a:r>
              <a:rPr lang="nl-BE" dirty="0"/>
              <a:t>Gedrag in organisaties.</a:t>
            </a:r>
          </a:p>
        </p:txBody>
      </p:sp>
      <p:pic>
        <p:nvPicPr>
          <p:cNvPr id="6" name="Tijdelijke aanduiding voor inhoud 5" descr="C:\Users\Gebruiker\AppData\Local\Temp\Wortelenstok-1.JPG"/>
          <p:cNvPicPr>
            <a:picLocks noGrp="1"/>
          </p:cNvPicPr>
          <p:nvPr>
            <p:ph idx="1"/>
          </p:nvPr>
        </p:nvPicPr>
        <p:blipFill>
          <a:blip r:embed="rId2" cstate="print"/>
          <a:srcRect/>
          <a:stretch>
            <a:fillRect/>
          </a:stretch>
        </p:blipFill>
        <p:spPr bwMode="auto">
          <a:xfrm>
            <a:off x="1835696" y="1340768"/>
            <a:ext cx="5328592" cy="41044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a:t>3.2 bekrachtigingstheorie versus motivatie 3.0</a:t>
            </a:r>
          </a:p>
        </p:txBody>
      </p:sp>
      <p:sp>
        <p:nvSpPr>
          <p:cNvPr id="4" name="Slide Number Placeholder 3"/>
          <p:cNvSpPr>
            <a:spLocks noGrp="1"/>
          </p:cNvSpPr>
          <p:nvPr>
            <p:ph type="sldNum" sz="quarter" idx="11"/>
          </p:nvPr>
        </p:nvSpPr>
        <p:spPr/>
        <p:txBody>
          <a:bodyPr/>
          <a:lstStyle/>
          <a:p>
            <a:fld id="{3B80295F-48CD-49FC-897A-CCEC919B8070}" type="slidenum">
              <a:rPr lang="nl-BE" smtClean="0"/>
              <a:pPr/>
              <a:t>12</a:t>
            </a:fld>
            <a:endParaRPr lang="nl-BE" dirty="0"/>
          </a:p>
        </p:txBody>
      </p:sp>
      <p:sp>
        <p:nvSpPr>
          <p:cNvPr id="5" name="Footer Placeholder 4"/>
          <p:cNvSpPr>
            <a:spLocks noGrp="1"/>
          </p:cNvSpPr>
          <p:nvPr>
            <p:ph type="ftr" sz="quarter" idx="12"/>
          </p:nvPr>
        </p:nvSpPr>
        <p:spPr/>
        <p:txBody>
          <a:bodyPr/>
          <a:lstStyle/>
          <a:p>
            <a:r>
              <a:rPr lang="nl-BE" dirty="0"/>
              <a:t>Gedrag in organisaties.</a:t>
            </a:r>
          </a:p>
        </p:txBody>
      </p:sp>
      <p:sp>
        <p:nvSpPr>
          <p:cNvPr id="7" name="Tijdelijke aanduiding voor inhoud 6"/>
          <p:cNvSpPr>
            <a:spLocks noGrp="1"/>
          </p:cNvSpPr>
          <p:nvPr>
            <p:ph idx="1"/>
          </p:nvPr>
        </p:nvSpPr>
        <p:spPr/>
        <p:txBody>
          <a:bodyPr>
            <a:normAutofit lnSpcReduction="10000"/>
          </a:bodyPr>
          <a:lstStyle/>
          <a:p>
            <a:pPr>
              <a:buNone/>
            </a:pPr>
            <a:r>
              <a:rPr lang="nl-BE" dirty="0"/>
              <a:t>Motivatie 3.0:  </a:t>
            </a:r>
            <a:br>
              <a:rPr lang="nl-BE" dirty="0"/>
            </a:br>
            <a:r>
              <a:rPr lang="nl-BE" dirty="0"/>
              <a:t>- geef mensen autonomie/speelruimte: zelf kiezen van taak, team, tijd, techniek… belangrijk voor intrinsieke motivatie;</a:t>
            </a:r>
            <a:br>
              <a:rPr lang="nl-BE" dirty="0"/>
            </a:br>
            <a:r>
              <a:rPr lang="nl-BE" dirty="0"/>
              <a:t> </a:t>
            </a:r>
            <a:br>
              <a:rPr lang="nl-BE" dirty="0"/>
            </a:br>
            <a:r>
              <a:rPr lang="nl-BE" dirty="0"/>
              <a:t>- streven naar meesterschap; </a:t>
            </a:r>
            <a:br>
              <a:rPr lang="nl-BE" dirty="0"/>
            </a:br>
            <a:br>
              <a:rPr lang="nl-BE" dirty="0"/>
            </a:br>
            <a:r>
              <a:rPr lang="nl-BE" dirty="0"/>
              <a:t>- zingeving. </a:t>
            </a:r>
          </a:p>
          <a:p>
            <a:pPr>
              <a:buNone/>
            </a:pPr>
            <a:r>
              <a:rPr lang="nl-BE" dirty="0"/>
              <a:t>					</a:t>
            </a:r>
            <a:r>
              <a:rPr lang="nl-BE" dirty="0">
                <a:hlinkClick r:id="rId2"/>
              </a:rPr>
              <a:t>motivatie 3.0</a:t>
            </a:r>
            <a:endParaRPr lang="nl-BE" dirty="0"/>
          </a:p>
          <a:p>
            <a:pPr>
              <a:buNone/>
            </a:pPr>
            <a:r>
              <a:rPr lang="nl-BE" dirty="0"/>
              <a:t>				of:    </a:t>
            </a:r>
            <a:r>
              <a:rPr lang="nl-BE" dirty="0">
                <a:hlinkClick r:id="rId3"/>
              </a:rPr>
              <a:t>motviatie 3.0 versie II</a:t>
            </a:r>
            <a:endParaRPr lang="nl-B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a:t>3.3 Inhoudelijke theorieën  </a:t>
            </a:r>
          </a:p>
        </p:txBody>
      </p:sp>
      <p:sp>
        <p:nvSpPr>
          <p:cNvPr id="4" name="Slide Number Placeholder 3"/>
          <p:cNvSpPr>
            <a:spLocks noGrp="1"/>
          </p:cNvSpPr>
          <p:nvPr>
            <p:ph type="sldNum" sz="quarter" idx="11"/>
          </p:nvPr>
        </p:nvSpPr>
        <p:spPr/>
        <p:txBody>
          <a:bodyPr/>
          <a:lstStyle/>
          <a:p>
            <a:fld id="{3B80295F-48CD-49FC-897A-CCEC919B8070}" type="slidenum">
              <a:rPr lang="nl-BE" smtClean="0"/>
              <a:pPr/>
              <a:t>13</a:t>
            </a:fld>
            <a:endParaRPr lang="nl-BE" dirty="0"/>
          </a:p>
        </p:txBody>
      </p:sp>
      <p:sp>
        <p:nvSpPr>
          <p:cNvPr id="5" name="Footer Placeholder 4"/>
          <p:cNvSpPr>
            <a:spLocks noGrp="1"/>
          </p:cNvSpPr>
          <p:nvPr>
            <p:ph type="ftr" sz="quarter" idx="12"/>
          </p:nvPr>
        </p:nvSpPr>
        <p:spPr/>
        <p:txBody>
          <a:bodyPr/>
          <a:lstStyle/>
          <a:p>
            <a:r>
              <a:rPr lang="nl-BE" dirty="0"/>
              <a:t>Gedrag in organisaties.</a:t>
            </a:r>
          </a:p>
        </p:txBody>
      </p:sp>
      <p:sp>
        <p:nvSpPr>
          <p:cNvPr id="7" name="Tijdelijke aanduiding voor inhoud 6"/>
          <p:cNvSpPr>
            <a:spLocks noGrp="1"/>
          </p:cNvSpPr>
          <p:nvPr>
            <p:ph idx="1"/>
          </p:nvPr>
        </p:nvSpPr>
        <p:spPr/>
        <p:txBody>
          <a:bodyPr/>
          <a:lstStyle/>
          <a:p>
            <a:pPr>
              <a:buNone/>
            </a:pPr>
            <a:r>
              <a:rPr lang="nl-BE" dirty="0"/>
              <a:t>3.3.1 Het hiërarchisch model A. </a:t>
            </a:r>
            <a:r>
              <a:rPr lang="nl-BE" dirty="0" err="1"/>
              <a:t>Maslow</a:t>
            </a:r>
            <a:endParaRPr lang="nl-BE" dirty="0"/>
          </a:p>
        </p:txBody>
      </p:sp>
      <p:pic>
        <p:nvPicPr>
          <p:cNvPr id="8" name="Afbeelding 7">
            <a:extLst>
              <a:ext uri="{FF2B5EF4-FFF2-40B4-BE49-F238E27FC236}">
                <a16:creationId xmlns:a16="http://schemas.microsoft.com/office/drawing/2014/main" id="{3FD3CECC-92B2-4000-9A1A-BD2D2E50BDAD}"/>
              </a:ext>
            </a:extLst>
          </p:cNvPr>
          <p:cNvPicPr>
            <a:picLocks noChangeAspect="1"/>
          </p:cNvPicPr>
          <p:nvPr/>
        </p:nvPicPr>
        <p:blipFill>
          <a:blip r:embed="rId2"/>
          <a:stretch>
            <a:fillRect/>
          </a:stretch>
        </p:blipFill>
        <p:spPr>
          <a:xfrm>
            <a:off x="1979712" y="2080614"/>
            <a:ext cx="4619625" cy="3619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a:t>3.3. Inhoudelijke theorieën </a:t>
            </a:r>
          </a:p>
        </p:txBody>
      </p:sp>
      <p:sp>
        <p:nvSpPr>
          <p:cNvPr id="4" name="Slide Number Placeholder 3"/>
          <p:cNvSpPr>
            <a:spLocks noGrp="1"/>
          </p:cNvSpPr>
          <p:nvPr>
            <p:ph type="sldNum" sz="quarter" idx="11"/>
          </p:nvPr>
        </p:nvSpPr>
        <p:spPr/>
        <p:txBody>
          <a:bodyPr/>
          <a:lstStyle/>
          <a:p>
            <a:fld id="{3B80295F-48CD-49FC-897A-CCEC919B8070}" type="slidenum">
              <a:rPr lang="nl-BE" smtClean="0"/>
              <a:pPr/>
              <a:t>14</a:t>
            </a:fld>
            <a:endParaRPr lang="nl-BE" dirty="0"/>
          </a:p>
        </p:txBody>
      </p:sp>
      <p:sp>
        <p:nvSpPr>
          <p:cNvPr id="5" name="Footer Placeholder 4"/>
          <p:cNvSpPr>
            <a:spLocks noGrp="1"/>
          </p:cNvSpPr>
          <p:nvPr>
            <p:ph type="ftr" sz="quarter" idx="12"/>
          </p:nvPr>
        </p:nvSpPr>
        <p:spPr/>
        <p:txBody>
          <a:bodyPr/>
          <a:lstStyle/>
          <a:p>
            <a:r>
              <a:rPr lang="nl-BE" dirty="0"/>
              <a:t>Gedrag in organisaties.</a:t>
            </a:r>
          </a:p>
        </p:txBody>
      </p:sp>
      <p:sp>
        <p:nvSpPr>
          <p:cNvPr id="7" name="Tijdelijke aanduiding voor inhoud 6"/>
          <p:cNvSpPr>
            <a:spLocks noGrp="1"/>
          </p:cNvSpPr>
          <p:nvPr>
            <p:ph idx="1"/>
          </p:nvPr>
        </p:nvSpPr>
        <p:spPr/>
        <p:txBody>
          <a:bodyPr/>
          <a:lstStyle/>
          <a:p>
            <a:r>
              <a:rPr lang="nl-BE" dirty="0" err="1"/>
              <a:t>Maslow</a:t>
            </a:r>
            <a:r>
              <a:rPr lang="nl-BE" dirty="0"/>
              <a:t>: elke persoon kent een hiërarchie van behoeften</a:t>
            </a:r>
          </a:p>
        </p:txBody>
      </p:sp>
      <p:pic>
        <p:nvPicPr>
          <p:cNvPr id="6" name="Picture 5"/>
          <p:cNvPicPr>
            <a:picLocks noChangeAspect="1" noChangeArrowheads="1"/>
          </p:cNvPicPr>
          <p:nvPr/>
        </p:nvPicPr>
        <p:blipFill>
          <a:blip r:embed="rId2" cstate="print"/>
          <a:srcRect/>
          <a:stretch>
            <a:fillRect/>
          </a:stretch>
        </p:blipFill>
        <p:spPr bwMode="auto">
          <a:xfrm>
            <a:off x="0" y="3429000"/>
            <a:ext cx="1709738" cy="2565400"/>
          </a:xfrm>
          <a:prstGeom prst="rect">
            <a:avLst/>
          </a:prstGeom>
          <a:noFill/>
          <a:ln w="9525">
            <a:noFill/>
            <a:miter lim="800000"/>
            <a:headEnd/>
            <a:tailEnd/>
          </a:ln>
        </p:spPr>
      </p:pic>
      <p:sp>
        <p:nvSpPr>
          <p:cNvPr id="8" name="Text Box 6"/>
          <p:cNvSpPr txBox="1">
            <a:spLocks noChangeArrowheads="1"/>
          </p:cNvSpPr>
          <p:nvPr/>
        </p:nvSpPr>
        <p:spPr bwMode="auto">
          <a:xfrm>
            <a:off x="1979712" y="2924944"/>
            <a:ext cx="7020272" cy="2246769"/>
          </a:xfrm>
          <a:prstGeom prst="rect">
            <a:avLst/>
          </a:prstGeom>
          <a:solidFill>
            <a:srgbClr val="00FFFF"/>
          </a:solidFill>
          <a:ln w="9525">
            <a:noFill/>
            <a:miter lim="800000"/>
            <a:headEnd/>
            <a:tailEnd/>
          </a:ln>
        </p:spPr>
        <p:txBody>
          <a:bodyPr wrap="square">
            <a:spAutoFit/>
          </a:bodyPr>
          <a:lstStyle/>
          <a:p>
            <a:pPr>
              <a:spcBef>
                <a:spcPct val="50000"/>
              </a:spcBef>
            </a:pPr>
            <a:r>
              <a:rPr lang="nl-BE" sz="2800" dirty="0"/>
              <a:t>	behoefte aan zelfverwerkelijking</a:t>
            </a:r>
            <a:br>
              <a:rPr lang="nl-BE" sz="2800" dirty="0"/>
            </a:br>
            <a:r>
              <a:rPr lang="nl-BE" sz="2800" dirty="0"/>
              <a:t>	behoefte aan erkenning</a:t>
            </a:r>
            <a:br>
              <a:rPr lang="nl-BE" sz="2800" dirty="0"/>
            </a:br>
            <a:r>
              <a:rPr lang="nl-BE" sz="2800" dirty="0"/>
              <a:t>	sociale behoeften</a:t>
            </a:r>
            <a:br>
              <a:rPr lang="nl-BE" sz="2800" dirty="0"/>
            </a:br>
            <a:r>
              <a:rPr lang="nl-BE" sz="2800" dirty="0"/>
              <a:t>	behoefte aan veiligheid</a:t>
            </a:r>
            <a:br>
              <a:rPr lang="nl-BE" sz="2800" dirty="0"/>
            </a:br>
            <a:r>
              <a:rPr lang="nl-BE" sz="2800" dirty="0"/>
              <a:t>	fysiologische behoeften    </a:t>
            </a:r>
            <a:endParaRPr lang="nl-NL"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a:t>3.3 Inhoudelijke theorieën </a:t>
            </a:r>
          </a:p>
        </p:txBody>
      </p:sp>
      <p:sp>
        <p:nvSpPr>
          <p:cNvPr id="4" name="Slide Number Placeholder 3"/>
          <p:cNvSpPr>
            <a:spLocks noGrp="1"/>
          </p:cNvSpPr>
          <p:nvPr>
            <p:ph type="sldNum" sz="quarter" idx="11"/>
          </p:nvPr>
        </p:nvSpPr>
        <p:spPr/>
        <p:txBody>
          <a:bodyPr/>
          <a:lstStyle/>
          <a:p>
            <a:fld id="{3B80295F-48CD-49FC-897A-CCEC919B8070}" type="slidenum">
              <a:rPr lang="nl-BE" smtClean="0"/>
              <a:pPr/>
              <a:t>15</a:t>
            </a:fld>
            <a:endParaRPr lang="nl-BE" dirty="0"/>
          </a:p>
        </p:txBody>
      </p:sp>
      <p:sp>
        <p:nvSpPr>
          <p:cNvPr id="5" name="Footer Placeholder 4"/>
          <p:cNvSpPr>
            <a:spLocks noGrp="1"/>
          </p:cNvSpPr>
          <p:nvPr>
            <p:ph type="ftr" sz="quarter" idx="12"/>
          </p:nvPr>
        </p:nvSpPr>
        <p:spPr/>
        <p:txBody>
          <a:bodyPr/>
          <a:lstStyle/>
          <a:p>
            <a:r>
              <a:rPr lang="nl-BE" dirty="0"/>
              <a:t>Gedrag in organisaties.</a:t>
            </a:r>
          </a:p>
        </p:txBody>
      </p:sp>
      <p:sp>
        <p:nvSpPr>
          <p:cNvPr id="7" name="Tijdelijke aanduiding voor inhoud 6"/>
          <p:cNvSpPr>
            <a:spLocks noGrp="1"/>
          </p:cNvSpPr>
          <p:nvPr>
            <p:ph idx="1"/>
          </p:nvPr>
        </p:nvSpPr>
        <p:spPr/>
        <p:txBody>
          <a:bodyPr/>
          <a:lstStyle/>
          <a:p>
            <a:pPr>
              <a:buNone/>
            </a:pPr>
            <a:r>
              <a:rPr lang="nl-BE" dirty="0"/>
              <a:t>Hiërarchisch systeem van behoeften</a:t>
            </a:r>
            <a:br>
              <a:rPr lang="nl-BE" dirty="0"/>
            </a:br>
            <a:r>
              <a:rPr lang="nl-BE" dirty="0"/>
              <a:t>Bezoek de website voor meer info:</a:t>
            </a:r>
          </a:p>
          <a:p>
            <a:pPr>
              <a:buNone/>
            </a:pPr>
            <a:endParaRPr lang="nl-BE" dirty="0"/>
          </a:p>
          <a:p>
            <a:pPr>
              <a:buNone/>
            </a:pPr>
            <a:r>
              <a:rPr lang="nl-BE" dirty="0"/>
              <a:t>	 </a:t>
            </a:r>
            <a:r>
              <a:rPr lang="nl-BE" dirty="0">
                <a:hlinkClick r:id="rId2"/>
              </a:rPr>
              <a:t>A. </a:t>
            </a:r>
            <a:r>
              <a:rPr lang="nl-BE" dirty="0" err="1">
                <a:hlinkClick r:id="rId2"/>
              </a:rPr>
              <a:t>Maslow</a:t>
            </a:r>
            <a:endParaRPr lang="nl-BE" dirty="0"/>
          </a:p>
          <a:p>
            <a:pPr>
              <a:buNone/>
            </a:pPr>
            <a:endParaRPr lang="nl-BE" dirty="0"/>
          </a:p>
          <a:p>
            <a:pPr>
              <a:buNone/>
            </a:pPr>
            <a:r>
              <a:rPr lang="nl-BE" dirty="0"/>
              <a:t>	Maar helaas…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a:t>3.3 Inhoudelijke theorieën</a:t>
            </a:r>
          </a:p>
        </p:txBody>
      </p:sp>
      <p:sp>
        <p:nvSpPr>
          <p:cNvPr id="4" name="Slide Number Placeholder 3"/>
          <p:cNvSpPr>
            <a:spLocks noGrp="1"/>
          </p:cNvSpPr>
          <p:nvPr>
            <p:ph type="sldNum" sz="quarter" idx="11"/>
          </p:nvPr>
        </p:nvSpPr>
        <p:spPr/>
        <p:txBody>
          <a:bodyPr/>
          <a:lstStyle/>
          <a:p>
            <a:fld id="{3B80295F-48CD-49FC-897A-CCEC919B8070}" type="slidenum">
              <a:rPr lang="nl-BE" smtClean="0"/>
              <a:pPr/>
              <a:t>16</a:t>
            </a:fld>
            <a:endParaRPr lang="nl-BE" dirty="0"/>
          </a:p>
        </p:txBody>
      </p:sp>
      <p:sp>
        <p:nvSpPr>
          <p:cNvPr id="5" name="Footer Placeholder 4"/>
          <p:cNvSpPr>
            <a:spLocks noGrp="1"/>
          </p:cNvSpPr>
          <p:nvPr>
            <p:ph type="ftr" sz="quarter" idx="12"/>
          </p:nvPr>
        </p:nvSpPr>
        <p:spPr/>
        <p:txBody>
          <a:bodyPr/>
          <a:lstStyle/>
          <a:p>
            <a:r>
              <a:rPr lang="nl-BE" dirty="0"/>
              <a:t>Gedrag in organisaties.</a:t>
            </a:r>
          </a:p>
        </p:txBody>
      </p:sp>
      <p:sp>
        <p:nvSpPr>
          <p:cNvPr id="7" name="Tijdelijke aanduiding voor inhoud 6"/>
          <p:cNvSpPr>
            <a:spLocks noGrp="1"/>
          </p:cNvSpPr>
          <p:nvPr>
            <p:ph idx="1"/>
          </p:nvPr>
        </p:nvSpPr>
        <p:spPr/>
        <p:txBody>
          <a:bodyPr/>
          <a:lstStyle/>
          <a:p>
            <a:r>
              <a:rPr lang="nl-BE" dirty="0"/>
              <a:t>Theorie van </a:t>
            </a:r>
            <a:r>
              <a:rPr lang="nl-BE" dirty="0" err="1"/>
              <a:t>Maslow</a:t>
            </a:r>
            <a:br>
              <a:rPr lang="nl-BE" dirty="0"/>
            </a:br>
            <a:r>
              <a:rPr lang="nl-BE" dirty="0"/>
              <a:t>Oorsprong van de theorie?</a:t>
            </a:r>
            <a:br>
              <a:rPr lang="nl-BE" dirty="0"/>
            </a:br>
            <a:r>
              <a:rPr lang="nl-BE" dirty="0"/>
              <a:t>Geen empirische onderbouwing; </a:t>
            </a:r>
            <a:br>
              <a:rPr lang="nl-BE" dirty="0"/>
            </a:br>
            <a:r>
              <a:rPr lang="nl-BE" dirty="0"/>
              <a:t>Geen uitleg over verschillen tussen mensen; </a:t>
            </a:r>
            <a:br>
              <a:rPr lang="nl-BE" dirty="0"/>
            </a:br>
            <a:r>
              <a:rPr lang="nl-BE" dirty="0"/>
              <a:t>Identieke beloningen spreken diverse niveaus van behoeften aan, bv. financiële beloningen</a:t>
            </a:r>
            <a:br>
              <a:rPr lang="nl-BE" dirty="0"/>
            </a:br>
            <a:br>
              <a:rPr lang="nl-BE" dirty="0"/>
            </a:br>
            <a:r>
              <a:rPr lang="nl-BE" dirty="0"/>
              <a:t>Maar zeer veel gebruikt in trainingen,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a:t>3.3 Inhoudelijke theorieën </a:t>
            </a:r>
          </a:p>
        </p:txBody>
      </p:sp>
      <p:sp>
        <p:nvSpPr>
          <p:cNvPr id="4" name="Slide Number Placeholder 3"/>
          <p:cNvSpPr>
            <a:spLocks noGrp="1"/>
          </p:cNvSpPr>
          <p:nvPr>
            <p:ph type="sldNum" sz="quarter" idx="11"/>
          </p:nvPr>
        </p:nvSpPr>
        <p:spPr/>
        <p:txBody>
          <a:bodyPr/>
          <a:lstStyle/>
          <a:p>
            <a:fld id="{3B80295F-48CD-49FC-897A-CCEC919B8070}" type="slidenum">
              <a:rPr lang="nl-BE" smtClean="0"/>
              <a:pPr/>
              <a:t>17</a:t>
            </a:fld>
            <a:endParaRPr lang="nl-BE" dirty="0"/>
          </a:p>
        </p:txBody>
      </p:sp>
      <p:sp>
        <p:nvSpPr>
          <p:cNvPr id="5" name="Footer Placeholder 4"/>
          <p:cNvSpPr>
            <a:spLocks noGrp="1"/>
          </p:cNvSpPr>
          <p:nvPr>
            <p:ph type="ftr" sz="quarter" idx="12"/>
          </p:nvPr>
        </p:nvSpPr>
        <p:spPr/>
        <p:txBody>
          <a:bodyPr/>
          <a:lstStyle/>
          <a:p>
            <a:r>
              <a:rPr lang="nl-BE" dirty="0"/>
              <a:t>Gedrag in organisaties.</a:t>
            </a:r>
          </a:p>
        </p:txBody>
      </p:sp>
      <p:sp>
        <p:nvSpPr>
          <p:cNvPr id="7" name="Tijdelijke aanduiding voor inhoud 6"/>
          <p:cNvSpPr>
            <a:spLocks noGrp="1"/>
          </p:cNvSpPr>
          <p:nvPr>
            <p:ph idx="1"/>
          </p:nvPr>
        </p:nvSpPr>
        <p:spPr/>
        <p:txBody>
          <a:bodyPr/>
          <a:lstStyle/>
          <a:p>
            <a:pPr>
              <a:buNone/>
            </a:pPr>
            <a:r>
              <a:rPr lang="nl-BE" dirty="0" err="1"/>
              <a:t>Alderfer</a:t>
            </a:r>
            <a:r>
              <a:rPr lang="nl-BE" dirty="0"/>
              <a:t>: drie hiërarchische niveaus: </a:t>
            </a:r>
            <a:br>
              <a:rPr lang="nl-BE" dirty="0"/>
            </a:br>
            <a:r>
              <a:rPr lang="nl-BE" dirty="0"/>
              <a:t>ERG model:</a:t>
            </a:r>
          </a:p>
          <a:p>
            <a:pPr>
              <a:buNone/>
            </a:pPr>
            <a:r>
              <a:rPr lang="nl-BE" dirty="0"/>
              <a:t>	existentie, relaties, en groei.</a:t>
            </a:r>
            <a:br>
              <a:rPr lang="nl-BE" dirty="0"/>
            </a:br>
            <a:r>
              <a:rPr lang="nl-BE" dirty="0"/>
              <a:t>Verschillen: </a:t>
            </a:r>
            <a:br>
              <a:rPr lang="nl-BE" dirty="0"/>
            </a:br>
            <a:r>
              <a:rPr lang="nl-BE" dirty="0"/>
              <a:t>	- behoeften kunnen simultaan actief zijn;</a:t>
            </a:r>
            <a:br>
              <a:rPr lang="nl-BE" dirty="0"/>
            </a:br>
            <a:r>
              <a:rPr lang="nl-BE" dirty="0"/>
              <a:t> 	- </a:t>
            </a:r>
            <a:r>
              <a:rPr lang="nl-BE" dirty="0" err="1"/>
              <a:t>frustratie-regressie</a:t>
            </a:r>
            <a:r>
              <a:rPr lang="nl-BE" dirty="0"/>
              <a:t> hypothese; </a:t>
            </a:r>
            <a:br>
              <a:rPr lang="nl-BE" dirty="0"/>
            </a:br>
            <a:r>
              <a:rPr lang="nl-BE" dirty="0"/>
              <a:t>	- er zijn verschillen tussen mensen.</a:t>
            </a:r>
          </a:p>
          <a:p>
            <a:pPr>
              <a:buNone/>
            </a:pPr>
            <a:r>
              <a:rPr lang="nl-BE" dirty="0"/>
              <a:t>	Eenvoudiger van aard, maar minder bekend.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a:t>3.3 Inhoudelijke theorieën </a:t>
            </a:r>
          </a:p>
        </p:txBody>
      </p:sp>
      <p:sp>
        <p:nvSpPr>
          <p:cNvPr id="4" name="Slide Number Placeholder 3"/>
          <p:cNvSpPr>
            <a:spLocks noGrp="1"/>
          </p:cNvSpPr>
          <p:nvPr>
            <p:ph type="sldNum" sz="quarter" idx="11"/>
          </p:nvPr>
        </p:nvSpPr>
        <p:spPr/>
        <p:txBody>
          <a:bodyPr/>
          <a:lstStyle/>
          <a:p>
            <a:fld id="{3B80295F-48CD-49FC-897A-CCEC919B8070}" type="slidenum">
              <a:rPr lang="nl-BE" smtClean="0"/>
              <a:pPr/>
              <a:t>18</a:t>
            </a:fld>
            <a:endParaRPr lang="nl-BE" dirty="0"/>
          </a:p>
        </p:txBody>
      </p:sp>
      <p:sp>
        <p:nvSpPr>
          <p:cNvPr id="5" name="Footer Placeholder 4"/>
          <p:cNvSpPr>
            <a:spLocks noGrp="1"/>
          </p:cNvSpPr>
          <p:nvPr>
            <p:ph type="ftr" sz="quarter" idx="12"/>
          </p:nvPr>
        </p:nvSpPr>
        <p:spPr/>
        <p:txBody>
          <a:bodyPr/>
          <a:lstStyle/>
          <a:p>
            <a:r>
              <a:rPr lang="nl-BE" dirty="0"/>
              <a:t>Gedrag in organisaties.</a:t>
            </a:r>
          </a:p>
        </p:txBody>
      </p:sp>
      <p:sp>
        <p:nvSpPr>
          <p:cNvPr id="7" name="Tijdelijke aanduiding voor inhoud 6"/>
          <p:cNvSpPr>
            <a:spLocks noGrp="1"/>
          </p:cNvSpPr>
          <p:nvPr>
            <p:ph idx="1"/>
          </p:nvPr>
        </p:nvSpPr>
        <p:spPr/>
        <p:txBody>
          <a:bodyPr/>
          <a:lstStyle/>
          <a:p>
            <a:pPr>
              <a:buNone/>
            </a:pPr>
            <a:r>
              <a:rPr lang="nl-BE" dirty="0"/>
              <a:t>3.3.2 De X- en Y-theorie</a:t>
            </a:r>
            <a:br>
              <a:rPr lang="nl-BE" dirty="0"/>
            </a:br>
            <a:r>
              <a:rPr lang="nl-BE" dirty="0"/>
              <a:t>Mc Gregor, D. (1960). The </a:t>
            </a:r>
            <a:r>
              <a:rPr lang="nl-BE" dirty="0" err="1"/>
              <a:t>human</a:t>
            </a:r>
            <a:r>
              <a:rPr lang="nl-BE" dirty="0"/>
              <a:t> </a:t>
            </a:r>
            <a:r>
              <a:rPr lang="nl-BE" dirty="0" err="1"/>
              <a:t>side</a:t>
            </a:r>
            <a:r>
              <a:rPr lang="nl-BE" dirty="0"/>
              <a:t> of the </a:t>
            </a:r>
            <a:r>
              <a:rPr lang="nl-BE" dirty="0" err="1"/>
              <a:t>enterprise</a:t>
            </a:r>
            <a:endParaRPr lang="nl-BE" dirty="0"/>
          </a:p>
        </p:txBody>
      </p:sp>
      <p:pic>
        <p:nvPicPr>
          <p:cNvPr id="6" name="Picture 4"/>
          <p:cNvPicPr>
            <a:picLocks noChangeAspect="1" noChangeArrowheads="1"/>
          </p:cNvPicPr>
          <p:nvPr/>
        </p:nvPicPr>
        <p:blipFill>
          <a:blip r:embed="rId2" cstate="print"/>
          <a:srcRect/>
          <a:stretch>
            <a:fillRect/>
          </a:stretch>
        </p:blipFill>
        <p:spPr bwMode="auto">
          <a:xfrm>
            <a:off x="0" y="3501008"/>
            <a:ext cx="2284413" cy="2492375"/>
          </a:xfrm>
          <a:prstGeom prst="rect">
            <a:avLst/>
          </a:prstGeom>
          <a:noFill/>
          <a:ln w="9525">
            <a:noFill/>
            <a:miter lim="800000"/>
            <a:headEnd/>
            <a:tailEnd/>
          </a:ln>
        </p:spPr>
      </p:pic>
      <p:sp>
        <p:nvSpPr>
          <p:cNvPr id="8" name="Text Box 5"/>
          <p:cNvSpPr txBox="1">
            <a:spLocks noChangeArrowheads="1"/>
          </p:cNvSpPr>
          <p:nvPr/>
        </p:nvSpPr>
        <p:spPr bwMode="auto">
          <a:xfrm>
            <a:off x="2699792" y="3429000"/>
            <a:ext cx="5759450" cy="1373188"/>
          </a:xfrm>
          <a:prstGeom prst="rect">
            <a:avLst/>
          </a:prstGeom>
          <a:solidFill>
            <a:srgbClr val="00FFFF"/>
          </a:solidFill>
          <a:ln w="9525">
            <a:noFill/>
            <a:miter lim="800000"/>
            <a:headEnd/>
            <a:tailEnd/>
          </a:ln>
        </p:spPr>
        <p:txBody>
          <a:bodyPr>
            <a:spAutoFit/>
          </a:bodyPr>
          <a:lstStyle/>
          <a:p>
            <a:pPr>
              <a:spcBef>
                <a:spcPct val="50000"/>
              </a:spcBef>
            </a:pPr>
            <a:r>
              <a:rPr lang="nl-BE" sz="2800" dirty="0"/>
              <a:t>Theorie X en Y vormen twee opvattingen over omgang met medewerkers</a:t>
            </a:r>
            <a:endParaRPr lang="nl-NL"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a:t>3.3 Inhoudelijke </a:t>
            </a:r>
            <a:r>
              <a:rPr lang="nl-BE" dirty="0" err="1"/>
              <a:t>theorieen</a:t>
            </a:r>
            <a:endParaRPr lang="nl-BE" dirty="0"/>
          </a:p>
        </p:txBody>
      </p:sp>
      <p:sp>
        <p:nvSpPr>
          <p:cNvPr id="4" name="Slide Number Placeholder 3"/>
          <p:cNvSpPr>
            <a:spLocks noGrp="1"/>
          </p:cNvSpPr>
          <p:nvPr>
            <p:ph type="sldNum" sz="quarter" idx="11"/>
          </p:nvPr>
        </p:nvSpPr>
        <p:spPr/>
        <p:txBody>
          <a:bodyPr/>
          <a:lstStyle/>
          <a:p>
            <a:fld id="{3B80295F-48CD-49FC-897A-CCEC919B8070}" type="slidenum">
              <a:rPr lang="nl-BE" smtClean="0"/>
              <a:pPr/>
              <a:t>19</a:t>
            </a:fld>
            <a:endParaRPr lang="nl-BE" dirty="0"/>
          </a:p>
        </p:txBody>
      </p:sp>
      <p:sp>
        <p:nvSpPr>
          <p:cNvPr id="5" name="Footer Placeholder 4"/>
          <p:cNvSpPr>
            <a:spLocks noGrp="1"/>
          </p:cNvSpPr>
          <p:nvPr>
            <p:ph type="ftr" sz="quarter" idx="12"/>
          </p:nvPr>
        </p:nvSpPr>
        <p:spPr/>
        <p:txBody>
          <a:bodyPr/>
          <a:lstStyle/>
          <a:p>
            <a:r>
              <a:rPr lang="nl-BE" dirty="0"/>
              <a:t>Gedrag in organisaties.</a:t>
            </a:r>
          </a:p>
        </p:txBody>
      </p:sp>
      <p:sp>
        <p:nvSpPr>
          <p:cNvPr id="7" name="Tijdelijke aanduiding voor inhoud 6"/>
          <p:cNvSpPr>
            <a:spLocks noGrp="1"/>
          </p:cNvSpPr>
          <p:nvPr>
            <p:ph idx="1"/>
          </p:nvPr>
        </p:nvSpPr>
        <p:spPr/>
        <p:txBody>
          <a:bodyPr>
            <a:normAutofit lnSpcReduction="10000"/>
          </a:bodyPr>
          <a:lstStyle/>
          <a:p>
            <a:pPr>
              <a:buNone/>
            </a:pPr>
            <a:r>
              <a:rPr lang="nl-BE" dirty="0"/>
              <a:t>Mc Gregor</a:t>
            </a:r>
            <a:br>
              <a:rPr lang="nl-BE" dirty="0"/>
            </a:br>
            <a:r>
              <a:rPr lang="nl-BE" dirty="0"/>
              <a:t>de X-theorie (autoritair leiderschap)</a:t>
            </a:r>
            <a:br>
              <a:rPr lang="nl-BE" dirty="0"/>
            </a:br>
            <a:r>
              <a:rPr lang="nl-BE" dirty="0"/>
              <a:t>- mensen houden niet van werken; </a:t>
            </a:r>
            <a:br>
              <a:rPr lang="nl-BE" dirty="0"/>
            </a:br>
            <a:r>
              <a:rPr lang="nl-BE" dirty="0"/>
              <a:t>- medewerkers moeten gecontroleerd worden door het management; </a:t>
            </a:r>
            <a:br>
              <a:rPr lang="nl-BE" dirty="0"/>
            </a:br>
            <a:r>
              <a:rPr lang="nl-BE" dirty="0"/>
              <a:t>- mensen houden niet van verantwoordelijkheid nemen, ze laten zich liever leiden; </a:t>
            </a:r>
            <a:br>
              <a:rPr lang="nl-BE" dirty="0"/>
            </a:br>
            <a:r>
              <a:rPr lang="nl-BE" dirty="0"/>
              <a:t>- werknemers hechten veel belang aan zekerheid en hebben weinig ambitie.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CCCD337-FABE-2748-0033-0882041A3786}"/>
              </a:ext>
            </a:extLst>
          </p:cNvPr>
          <p:cNvSpPr>
            <a:spLocks noGrp="1"/>
          </p:cNvSpPr>
          <p:nvPr>
            <p:ph idx="1"/>
          </p:nvPr>
        </p:nvSpPr>
        <p:spPr/>
        <p:txBody>
          <a:bodyPr>
            <a:normAutofit lnSpcReduction="10000"/>
          </a:bodyPr>
          <a:lstStyle/>
          <a:p>
            <a:r>
              <a:rPr lang="nl-NL" sz="2800" dirty="0"/>
              <a:t>Wat is motivatie? </a:t>
            </a:r>
          </a:p>
          <a:p>
            <a:r>
              <a:rPr lang="nl-NL" sz="2800" dirty="0"/>
              <a:t>Bekrachtigingstheorieën versus motivatie 3.0</a:t>
            </a:r>
          </a:p>
          <a:p>
            <a:r>
              <a:rPr lang="nl-NL" sz="2800" dirty="0"/>
              <a:t>Inhoudelijke theorieën</a:t>
            </a:r>
            <a:br>
              <a:rPr lang="nl-NL" dirty="0"/>
            </a:br>
            <a:r>
              <a:rPr lang="nl-NL" sz="1900" dirty="0"/>
              <a:t>Het hiërarchische model</a:t>
            </a:r>
            <a:br>
              <a:rPr lang="nl-NL" sz="1900" dirty="0"/>
            </a:br>
            <a:r>
              <a:rPr lang="nl-NL" sz="1900" dirty="0"/>
              <a:t>De X- en Y-theorie</a:t>
            </a:r>
            <a:br>
              <a:rPr lang="nl-NL" sz="1900" dirty="0"/>
            </a:br>
            <a:r>
              <a:rPr lang="nl-NL" sz="1900" dirty="0"/>
              <a:t>Twee factoren theorie</a:t>
            </a:r>
            <a:br>
              <a:rPr lang="nl-NL" sz="1900" dirty="0"/>
            </a:br>
            <a:r>
              <a:rPr lang="nl-NL" sz="1900" dirty="0"/>
              <a:t>Visie van McClelland</a:t>
            </a:r>
          </a:p>
          <a:p>
            <a:r>
              <a:rPr lang="nl-NL" sz="2800" dirty="0"/>
              <a:t>Procestheorieën</a:t>
            </a:r>
            <a:br>
              <a:rPr lang="nl-NL" dirty="0"/>
            </a:br>
            <a:r>
              <a:rPr lang="nl-NL" sz="1800" dirty="0"/>
              <a:t>Doelstellingentheorie</a:t>
            </a:r>
            <a:br>
              <a:rPr lang="nl-NL" sz="1800" dirty="0"/>
            </a:br>
            <a:r>
              <a:rPr lang="nl-NL" sz="1800" dirty="0"/>
              <a:t>Rechtvaardigheidstheorie</a:t>
            </a:r>
            <a:br>
              <a:rPr lang="nl-NL" sz="1800" dirty="0"/>
            </a:br>
            <a:r>
              <a:rPr lang="nl-NL" sz="1800" dirty="0"/>
              <a:t>Verwachtingstheorie</a:t>
            </a:r>
          </a:p>
          <a:p>
            <a:r>
              <a:rPr lang="nl-NL" sz="2800" dirty="0"/>
              <a:t>Zelfdeterminatietheorie</a:t>
            </a:r>
          </a:p>
        </p:txBody>
      </p:sp>
      <p:sp>
        <p:nvSpPr>
          <p:cNvPr id="3" name="Titel 2">
            <a:extLst>
              <a:ext uri="{FF2B5EF4-FFF2-40B4-BE49-F238E27FC236}">
                <a16:creationId xmlns:a16="http://schemas.microsoft.com/office/drawing/2014/main" id="{CE8B25C3-BCC2-E5A2-FCE4-26D9282F5EA8}"/>
              </a:ext>
            </a:extLst>
          </p:cNvPr>
          <p:cNvSpPr>
            <a:spLocks noGrp="1"/>
          </p:cNvSpPr>
          <p:nvPr>
            <p:ph type="title"/>
          </p:nvPr>
        </p:nvSpPr>
        <p:spPr/>
        <p:txBody>
          <a:bodyPr/>
          <a:lstStyle/>
          <a:p>
            <a:r>
              <a:rPr lang="nl-NL" dirty="0"/>
              <a:t>overzicht</a:t>
            </a:r>
            <a:endParaRPr lang="nl-BE" dirty="0"/>
          </a:p>
        </p:txBody>
      </p:sp>
      <p:sp>
        <p:nvSpPr>
          <p:cNvPr id="4" name="Tijdelijke aanduiding voor dianummer 3">
            <a:extLst>
              <a:ext uri="{FF2B5EF4-FFF2-40B4-BE49-F238E27FC236}">
                <a16:creationId xmlns:a16="http://schemas.microsoft.com/office/drawing/2014/main" id="{F6A343CE-1D6F-AB9F-E334-6D4819EAF177}"/>
              </a:ext>
            </a:extLst>
          </p:cNvPr>
          <p:cNvSpPr>
            <a:spLocks noGrp="1"/>
          </p:cNvSpPr>
          <p:nvPr>
            <p:ph type="sldNum" sz="quarter" idx="11"/>
          </p:nvPr>
        </p:nvSpPr>
        <p:spPr/>
        <p:txBody>
          <a:bodyPr/>
          <a:lstStyle/>
          <a:p>
            <a:fld id="{3B80295F-48CD-49FC-897A-CCEC919B8070}" type="slidenum">
              <a:rPr lang="nl-BE" smtClean="0"/>
              <a:pPr/>
              <a:t>2</a:t>
            </a:fld>
            <a:endParaRPr lang="nl-BE" dirty="0"/>
          </a:p>
        </p:txBody>
      </p:sp>
      <p:sp>
        <p:nvSpPr>
          <p:cNvPr id="5" name="Tijdelijke aanduiding voor voettekst 4">
            <a:extLst>
              <a:ext uri="{FF2B5EF4-FFF2-40B4-BE49-F238E27FC236}">
                <a16:creationId xmlns:a16="http://schemas.microsoft.com/office/drawing/2014/main" id="{721C92DE-36F7-584B-F010-6FFE4C4D8A6E}"/>
              </a:ext>
            </a:extLst>
          </p:cNvPr>
          <p:cNvSpPr>
            <a:spLocks noGrp="1"/>
          </p:cNvSpPr>
          <p:nvPr>
            <p:ph type="ftr" sz="quarter" idx="12"/>
          </p:nvPr>
        </p:nvSpPr>
        <p:spPr/>
        <p:txBody>
          <a:bodyPr/>
          <a:lstStyle/>
          <a:p>
            <a:endParaRPr lang="nl-BE" dirty="0"/>
          </a:p>
        </p:txBody>
      </p:sp>
      <p:pic>
        <p:nvPicPr>
          <p:cNvPr id="6" name="Picture 2" descr="Gedrag in organisaties">
            <a:extLst>
              <a:ext uri="{FF2B5EF4-FFF2-40B4-BE49-F238E27FC236}">
                <a16:creationId xmlns:a16="http://schemas.microsoft.com/office/drawing/2014/main" id="{2B7131C6-7CA0-C469-D03A-A2B90FB1CD1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1470" y="3762933"/>
            <a:ext cx="2172530" cy="3076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76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a:t>3.3 Inhoudelijke </a:t>
            </a:r>
            <a:r>
              <a:rPr lang="nl-BE" dirty="0" err="1"/>
              <a:t>theorieen</a:t>
            </a:r>
            <a:endParaRPr lang="nl-BE" dirty="0"/>
          </a:p>
        </p:txBody>
      </p:sp>
      <p:sp>
        <p:nvSpPr>
          <p:cNvPr id="4" name="Slide Number Placeholder 3"/>
          <p:cNvSpPr>
            <a:spLocks noGrp="1"/>
          </p:cNvSpPr>
          <p:nvPr>
            <p:ph type="sldNum" sz="quarter" idx="11"/>
          </p:nvPr>
        </p:nvSpPr>
        <p:spPr/>
        <p:txBody>
          <a:bodyPr/>
          <a:lstStyle/>
          <a:p>
            <a:fld id="{3B80295F-48CD-49FC-897A-CCEC919B8070}" type="slidenum">
              <a:rPr lang="nl-BE" smtClean="0"/>
              <a:pPr/>
              <a:t>20</a:t>
            </a:fld>
            <a:endParaRPr lang="nl-BE" dirty="0"/>
          </a:p>
        </p:txBody>
      </p:sp>
      <p:sp>
        <p:nvSpPr>
          <p:cNvPr id="5" name="Footer Placeholder 4"/>
          <p:cNvSpPr>
            <a:spLocks noGrp="1"/>
          </p:cNvSpPr>
          <p:nvPr>
            <p:ph type="ftr" sz="quarter" idx="12"/>
          </p:nvPr>
        </p:nvSpPr>
        <p:spPr/>
        <p:txBody>
          <a:bodyPr/>
          <a:lstStyle/>
          <a:p>
            <a:r>
              <a:rPr lang="nl-BE" dirty="0"/>
              <a:t>Gedrag in organisaties.</a:t>
            </a:r>
          </a:p>
        </p:txBody>
      </p:sp>
      <p:sp>
        <p:nvSpPr>
          <p:cNvPr id="7" name="Tijdelijke aanduiding voor inhoud 6"/>
          <p:cNvSpPr>
            <a:spLocks noGrp="1"/>
          </p:cNvSpPr>
          <p:nvPr>
            <p:ph idx="1"/>
          </p:nvPr>
        </p:nvSpPr>
        <p:spPr/>
        <p:txBody>
          <a:bodyPr>
            <a:normAutofit lnSpcReduction="10000"/>
          </a:bodyPr>
          <a:lstStyle/>
          <a:p>
            <a:pPr>
              <a:buNone/>
            </a:pPr>
            <a:r>
              <a:rPr lang="nl-BE" dirty="0"/>
              <a:t>Mc Gregor</a:t>
            </a:r>
            <a:br>
              <a:rPr lang="nl-BE" dirty="0"/>
            </a:br>
            <a:r>
              <a:rPr lang="nl-BE" dirty="0"/>
              <a:t>de Y-theorie (participatief leiderschap): </a:t>
            </a:r>
            <a:br>
              <a:rPr lang="nl-BE" dirty="0"/>
            </a:br>
            <a:r>
              <a:rPr lang="nl-BE" dirty="0"/>
              <a:t>- medewerkers vinden werken leuk; </a:t>
            </a:r>
            <a:br>
              <a:rPr lang="nl-BE" dirty="0"/>
            </a:br>
            <a:r>
              <a:rPr lang="nl-BE" dirty="0"/>
              <a:t>- als mensen gemotiveerd zijn, zullen ze zichzelf laten leiden door de organisatiedoelstellingen; </a:t>
            </a:r>
            <a:br>
              <a:rPr lang="nl-BE" dirty="0"/>
            </a:br>
            <a:r>
              <a:rPr lang="nl-BE" dirty="0"/>
              <a:t>- medewerkers accepteren verantwoordelijkheid en streven dit na;</a:t>
            </a:r>
            <a:br>
              <a:rPr lang="nl-BE" dirty="0"/>
            </a:br>
            <a:r>
              <a:rPr lang="nl-BE" dirty="0"/>
              <a:t>- mensen zijn fantasierijk en creatief; dit kan op het werk gebruikt worden.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a:t>3.3 Inhoudelijke </a:t>
            </a:r>
            <a:r>
              <a:rPr lang="nl-BE" dirty="0" err="1"/>
              <a:t>theorieen</a:t>
            </a:r>
            <a:endParaRPr lang="nl-BE" dirty="0"/>
          </a:p>
        </p:txBody>
      </p:sp>
      <p:sp>
        <p:nvSpPr>
          <p:cNvPr id="4" name="Slide Number Placeholder 3"/>
          <p:cNvSpPr>
            <a:spLocks noGrp="1"/>
          </p:cNvSpPr>
          <p:nvPr>
            <p:ph type="sldNum" sz="quarter" idx="11"/>
          </p:nvPr>
        </p:nvSpPr>
        <p:spPr/>
        <p:txBody>
          <a:bodyPr/>
          <a:lstStyle/>
          <a:p>
            <a:fld id="{3B80295F-48CD-49FC-897A-CCEC919B8070}" type="slidenum">
              <a:rPr lang="nl-BE" smtClean="0"/>
              <a:pPr/>
              <a:t>21</a:t>
            </a:fld>
            <a:endParaRPr lang="nl-BE" dirty="0"/>
          </a:p>
        </p:txBody>
      </p:sp>
      <p:sp>
        <p:nvSpPr>
          <p:cNvPr id="5" name="Footer Placeholder 4"/>
          <p:cNvSpPr>
            <a:spLocks noGrp="1"/>
          </p:cNvSpPr>
          <p:nvPr>
            <p:ph type="ftr" sz="quarter" idx="12"/>
          </p:nvPr>
        </p:nvSpPr>
        <p:spPr/>
        <p:txBody>
          <a:bodyPr/>
          <a:lstStyle/>
          <a:p>
            <a:r>
              <a:rPr lang="nl-BE" dirty="0"/>
              <a:t>Gedrag in organisaties.</a:t>
            </a:r>
          </a:p>
        </p:txBody>
      </p:sp>
      <p:sp>
        <p:nvSpPr>
          <p:cNvPr id="7" name="Tijdelijke aanduiding voor inhoud 6"/>
          <p:cNvSpPr>
            <a:spLocks noGrp="1"/>
          </p:cNvSpPr>
          <p:nvPr>
            <p:ph idx="1"/>
          </p:nvPr>
        </p:nvSpPr>
        <p:spPr/>
        <p:txBody>
          <a:bodyPr>
            <a:normAutofit lnSpcReduction="10000"/>
          </a:bodyPr>
          <a:lstStyle/>
          <a:p>
            <a:pPr>
              <a:buNone/>
            </a:pPr>
            <a:r>
              <a:rPr lang="nl-BE" dirty="0"/>
              <a:t>Mc </a:t>
            </a:r>
            <a:r>
              <a:rPr lang="nl-BE" dirty="0" err="1"/>
              <a:t>Gregor</a:t>
            </a:r>
            <a:r>
              <a:rPr lang="nl-BE" dirty="0"/>
              <a:t>: </a:t>
            </a:r>
            <a:br>
              <a:rPr lang="nl-BE" dirty="0"/>
            </a:br>
            <a:r>
              <a:rPr lang="nl-BE" dirty="0"/>
              <a:t>toepassing X: voor productmedewerkers</a:t>
            </a:r>
            <a:br>
              <a:rPr lang="nl-BE" dirty="0"/>
            </a:br>
            <a:r>
              <a:rPr lang="nl-BE" dirty="0"/>
              <a:t>toepassing Y: voor kenniswerkers.</a:t>
            </a:r>
            <a:br>
              <a:rPr lang="nl-BE" dirty="0"/>
            </a:br>
            <a:br>
              <a:rPr lang="nl-BE" dirty="0"/>
            </a:br>
            <a:r>
              <a:rPr lang="nl-BE" dirty="0"/>
              <a:t>Toepassing X: autoritair leiderschap</a:t>
            </a:r>
            <a:br>
              <a:rPr lang="nl-BE" dirty="0"/>
            </a:br>
            <a:r>
              <a:rPr lang="nl-BE" dirty="0"/>
              <a:t>Toepassing Y: participatief leiderschap</a:t>
            </a:r>
            <a:br>
              <a:rPr lang="nl-BE" dirty="0"/>
            </a:br>
            <a:br>
              <a:rPr lang="nl-BE" dirty="0"/>
            </a:br>
            <a:r>
              <a:rPr lang="nl-BE" sz="3200" i="1" dirty="0"/>
              <a:t> Advies: theorie Y als prefereerbaar model, maar moeilijk te gebruiken bij productie op grote schaal</a:t>
            </a:r>
            <a:endParaRPr lang="nl-B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a:t>3.3 Inhoudelijke </a:t>
            </a:r>
            <a:r>
              <a:rPr lang="nl-BE" dirty="0" err="1"/>
              <a:t>theorieen</a:t>
            </a:r>
            <a:endParaRPr lang="nl-BE" dirty="0"/>
          </a:p>
        </p:txBody>
      </p:sp>
      <p:sp>
        <p:nvSpPr>
          <p:cNvPr id="4" name="Slide Number Placeholder 3"/>
          <p:cNvSpPr>
            <a:spLocks noGrp="1"/>
          </p:cNvSpPr>
          <p:nvPr>
            <p:ph type="sldNum" sz="quarter" idx="11"/>
          </p:nvPr>
        </p:nvSpPr>
        <p:spPr/>
        <p:txBody>
          <a:bodyPr/>
          <a:lstStyle/>
          <a:p>
            <a:fld id="{3B80295F-48CD-49FC-897A-CCEC919B8070}" type="slidenum">
              <a:rPr lang="nl-BE" smtClean="0"/>
              <a:pPr/>
              <a:t>22</a:t>
            </a:fld>
            <a:endParaRPr lang="nl-BE" dirty="0"/>
          </a:p>
        </p:txBody>
      </p:sp>
      <p:sp>
        <p:nvSpPr>
          <p:cNvPr id="5" name="Footer Placeholder 4"/>
          <p:cNvSpPr>
            <a:spLocks noGrp="1"/>
          </p:cNvSpPr>
          <p:nvPr>
            <p:ph type="ftr" sz="quarter" idx="12"/>
          </p:nvPr>
        </p:nvSpPr>
        <p:spPr/>
        <p:txBody>
          <a:bodyPr/>
          <a:lstStyle/>
          <a:p>
            <a:r>
              <a:rPr lang="nl-BE" dirty="0"/>
              <a:t>Gedrag in organisaties.</a:t>
            </a:r>
          </a:p>
        </p:txBody>
      </p:sp>
      <p:sp>
        <p:nvSpPr>
          <p:cNvPr id="7" name="Tijdelijke aanduiding voor inhoud 6"/>
          <p:cNvSpPr>
            <a:spLocks noGrp="1"/>
          </p:cNvSpPr>
          <p:nvPr>
            <p:ph idx="1"/>
          </p:nvPr>
        </p:nvSpPr>
        <p:spPr/>
        <p:txBody>
          <a:bodyPr/>
          <a:lstStyle/>
          <a:p>
            <a:pPr>
              <a:buNone/>
            </a:pPr>
            <a:r>
              <a:rPr lang="nl-BE" dirty="0"/>
              <a:t>3.3.3 De tweefactorentheorie van Herzberg</a:t>
            </a:r>
          </a:p>
          <a:p>
            <a:pPr>
              <a:buNone/>
            </a:pPr>
            <a:endParaRPr lang="nl-BE" dirty="0"/>
          </a:p>
          <a:p>
            <a:pPr>
              <a:buNone/>
            </a:pPr>
            <a:endParaRPr lang="nl-BE" dirty="0"/>
          </a:p>
          <a:p>
            <a:pPr>
              <a:buNone/>
            </a:pPr>
            <a:r>
              <a:rPr lang="nl-BE" dirty="0"/>
              <a:t>	Wat zoeken de mensen in </a:t>
            </a:r>
          </a:p>
          <a:p>
            <a:pPr>
              <a:buNone/>
            </a:pPr>
            <a:r>
              <a:rPr lang="nl-BE" dirty="0"/>
              <a:t>	hun werk? Wanneer voelen </a:t>
            </a:r>
            <a:br>
              <a:rPr lang="nl-BE" dirty="0"/>
            </a:br>
            <a:r>
              <a:rPr lang="nl-BE" dirty="0"/>
              <a:t>mensen zich goed in hun vel? </a:t>
            </a:r>
            <a:br>
              <a:rPr lang="nl-BE" dirty="0"/>
            </a:br>
            <a:r>
              <a:rPr lang="nl-BE" dirty="0"/>
              <a:t> </a:t>
            </a:r>
          </a:p>
          <a:p>
            <a:pPr>
              <a:buNone/>
            </a:pPr>
            <a:endParaRPr lang="nl-BE" dirty="0"/>
          </a:p>
          <a:p>
            <a:pPr>
              <a:buNone/>
            </a:pPr>
            <a:endParaRPr lang="nl-BE" dirty="0"/>
          </a:p>
        </p:txBody>
      </p:sp>
      <p:pic>
        <p:nvPicPr>
          <p:cNvPr id="6" name="Picture 4"/>
          <p:cNvPicPr>
            <a:picLocks noChangeAspect="1" noChangeArrowheads="1"/>
          </p:cNvPicPr>
          <p:nvPr/>
        </p:nvPicPr>
        <p:blipFill>
          <a:blip r:embed="rId2" cstate="print"/>
          <a:srcRect/>
          <a:stretch>
            <a:fillRect/>
          </a:stretch>
        </p:blipFill>
        <p:spPr bwMode="auto">
          <a:xfrm>
            <a:off x="6660232" y="2132856"/>
            <a:ext cx="1762125" cy="2924175"/>
          </a:xfrm>
          <a:prstGeom prst="rect">
            <a:avLst/>
          </a:prstGeom>
          <a:noFill/>
          <a:ln w="9525">
            <a:noFill/>
            <a:miter lim="800000"/>
            <a:headEnd/>
            <a:tailEnd/>
          </a:ln>
        </p:spPr>
      </p:pic>
      <p:sp>
        <p:nvSpPr>
          <p:cNvPr id="8" name="Text Box 5"/>
          <p:cNvSpPr txBox="1">
            <a:spLocks noChangeArrowheads="1"/>
          </p:cNvSpPr>
          <p:nvPr/>
        </p:nvSpPr>
        <p:spPr bwMode="auto">
          <a:xfrm>
            <a:off x="6660232" y="5229200"/>
            <a:ext cx="1873250" cy="366713"/>
          </a:xfrm>
          <a:prstGeom prst="rect">
            <a:avLst/>
          </a:prstGeom>
          <a:noFill/>
          <a:ln w="9525">
            <a:noFill/>
            <a:miter lim="800000"/>
            <a:headEnd/>
            <a:tailEnd/>
          </a:ln>
        </p:spPr>
        <p:txBody>
          <a:bodyPr>
            <a:spAutoFit/>
          </a:bodyPr>
          <a:lstStyle/>
          <a:p>
            <a:pPr>
              <a:spcBef>
                <a:spcPct val="50000"/>
              </a:spcBef>
            </a:pPr>
            <a:r>
              <a:rPr lang="nl-BE" dirty="0"/>
              <a:t>F. </a:t>
            </a:r>
            <a:r>
              <a:rPr lang="nl-BE" dirty="0" err="1"/>
              <a:t>Herzberg</a:t>
            </a:r>
            <a:endParaRPr lang="nl-N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a:t>3.3 Inhoudelijke </a:t>
            </a:r>
            <a:r>
              <a:rPr lang="nl-BE" dirty="0" err="1"/>
              <a:t>theorieen</a:t>
            </a:r>
            <a:endParaRPr lang="nl-BE" dirty="0"/>
          </a:p>
        </p:txBody>
      </p:sp>
      <p:sp>
        <p:nvSpPr>
          <p:cNvPr id="4" name="Slide Number Placeholder 3"/>
          <p:cNvSpPr>
            <a:spLocks noGrp="1"/>
          </p:cNvSpPr>
          <p:nvPr>
            <p:ph type="sldNum" sz="quarter" idx="11"/>
          </p:nvPr>
        </p:nvSpPr>
        <p:spPr/>
        <p:txBody>
          <a:bodyPr/>
          <a:lstStyle/>
          <a:p>
            <a:fld id="{3B80295F-48CD-49FC-897A-CCEC919B8070}" type="slidenum">
              <a:rPr lang="nl-BE" smtClean="0"/>
              <a:pPr/>
              <a:t>23</a:t>
            </a:fld>
            <a:endParaRPr lang="nl-BE" dirty="0"/>
          </a:p>
        </p:txBody>
      </p:sp>
      <p:sp>
        <p:nvSpPr>
          <p:cNvPr id="5" name="Footer Placeholder 4"/>
          <p:cNvSpPr>
            <a:spLocks noGrp="1"/>
          </p:cNvSpPr>
          <p:nvPr>
            <p:ph type="ftr" sz="quarter" idx="12"/>
          </p:nvPr>
        </p:nvSpPr>
        <p:spPr/>
        <p:txBody>
          <a:bodyPr/>
          <a:lstStyle/>
          <a:p>
            <a:r>
              <a:rPr lang="nl-BE" dirty="0"/>
              <a:t>Gedrag in organisaties.</a:t>
            </a:r>
          </a:p>
        </p:txBody>
      </p:sp>
      <p:sp>
        <p:nvSpPr>
          <p:cNvPr id="7" name="Tijdelijke aanduiding voor inhoud 6"/>
          <p:cNvSpPr>
            <a:spLocks noGrp="1"/>
          </p:cNvSpPr>
          <p:nvPr>
            <p:ph idx="1"/>
          </p:nvPr>
        </p:nvSpPr>
        <p:spPr/>
        <p:txBody>
          <a:bodyPr/>
          <a:lstStyle/>
          <a:p>
            <a:pPr>
              <a:buNone/>
            </a:pPr>
            <a:r>
              <a:rPr lang="nl-BE" dirty="0" err="1"/>
              <a:t>Herzberg</a:t>
            </a:r>
            <a:br>
              <a:rPr lang="nl-BE" dirty="0"/>
            </a:br>
            <a:r>
              <a:rPr lang="nl-BE" dirty="0"/>
              <a:t>Onderzoek: verzoek neer te schrijven de situaties waar medewerkers een goed/slecht gevoel over hadden. Hun reacties werden in categorieën ingedeeld. </a:t>
            </a:r>
            <a:br>
              <a:rPr lang="nl-BE" dirty="0"/>
            </a:br>
            <a:br>
              <a:rPr lang="nl-BE" dirty="0"/>
            </a:br>
            <a:r>
              <a:rPr lang="nl-BE" dirty="0"/>
              <a:t>Verschillende deelaspecten van het werk werden in goed/slecht gevoel geplaatst. </a:t>
            </a:r>
            <a:endParaRPr lang="nl-NL" dirty="0"/>
          </a:p>
          <a:p>
            <a:pPr>
              <a:buNone/>
            </a:pPr>
            <a:endParaRPr lang="nl-B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a:t>3.3 Inhoudelijke </a:t>
            </a:r>
            <a:r>
              <a:rPr lang="nl-BE" dirty="0" err="1"/>
              <a:t>theorieen</a:t>
            </a:r>
            <a:endParaRPr lang="nl-BE" dirty="0"/>
          </a:p>
        </p:txBody>
      </p:sp>
      <p:sp>
        <p:nvSpPr>
          <p:cNvPr id="4" name="Slide Number Placeholder 3"/>
          <p:cNvSpPr>
            <a:spLocks noGrp="1"/>
          </p:cNvSpPr>
          <p:nvPr>
            <p:ph type="sldNum" sz="quarter" idx="11"/>
          </p:nvPr>
        </p:nvSpPr>
        <p:spPr/>
        <p:txBody>
          <a:bodyPr/>
          <a:lstStyle/>
          <a:p>
            <a:fld id="{3B80295F-48CD-49FC-897A-CCEC919B8070}" type="slidenum">
              <a:rPr lang="nl-BE" smtClean="0"/>
              <a:pPr/>
              <a:t>24</a:t>
            </a:fld>
            <a:endParaRPr lang="nl-BE" dirty="0"/>
          </a:p>
        </p:txBody>
      </p:sp>
      <p:sp>
        <p:nvSpPr>
          <p:cNvPr id="5" name="Footer Placeholder 4"/>
          <p:cNvSpPr>
            <a:spLocks noGrp="1"/>
          </p:cNvSpPr>
          <p:nvPr>
            <p:ph type="ftr" sz="quarter" idx="12"/>
          </p:nvPr>
        </p:nvSpPr>
        <p:spPr/>
        <p:txBody>
          <a:bodyPr/>
          <a:lstStyle/>
          <a:p>
            <a:r>
              <a:rPr lang="nl-BE" dirty="0"/>
              <a:t>Gedrag in organisaties.</a:t>
            </a:r>
          </a:p>
        </p:txBody>
      </p:sp>
      <p:sp>
        <p:nvSpPr>
          <p:cNvPr id="7" name="Tijdelijke aanduiding voor inhoud 6"/>
          <p:cNvSpPr>
            <a:spLocks noGrp="1"/>
          </p:cNvSpPr>
          <p:nvPr>
            <p:ph idx="1"/>
          </p:nvPr>
        </p:nvSpPr>
        <p:spPr/>
        <p:txBody>
          <a:bodyPr/>
          <a:lstStyle/>
          <a:p>
            <a:pPr>
              <a:buNone/>
            </a:pPr>
            <a:r>
              <a:rPr lang="nl-BE" dirty="0" err="1"/>
              <a:t>Herzberg</a:t>
            </a:r>
            <a:endParaRPr lang="nl-BE" dirty="0"/>
          </a:p>
        </p:txBody>
      </p:sp>
      <p:pic>
        <p:nvPicPr>
          <p:cNvPr id="6" name="Picture 4"/>
          <p:cNvPicPr>
            <a:picLocks noChangeAspect="1" noChangeArrowheads="1"/>
          </p:cNvPicPr>
          <p:nvPr/>
        </p:nvPicPr>
        <p:blipFill>
          <a:blip r:embed="rId2" cstate="print"/>
          <a:srcRect/>
          <a:stretch>
            <a:fillRect/>
          </a:stretch>
        </p:blipFill>
        <p:spPr bwMode="auto">
          <a:xfrm>
            <a:off x="2195736" y="1412776"/>
            <a:ext cx="5494338" cy="3471862"/>
          </a:xfrm>
          <a:prstGeom prst="rect">
            <a:avLst/>
          </a:prstGeom>
          <a:noFill/>
          <a:ln w="9525">
            <a:noFill/>
            <a:miter lim="800000"/>
            <a:headEnd/>
            <a:tailEnd/>
          </a:ln>
        </p:spPr>
      </p:pic>
      <p:sp>
        <p:nvSpPr>
          <p:cNvPr id="8" name="Text Box 5"/>
          <p:cNvSpPr txBox="1">
            <a:spLocks noChangeArrowheads="1"/>
          </p:cNvSpPr>
          <p:nvPr/>
        </p:nvSpPr>
        <p:spPr bwMode="auto">
          <a:xfrm>
            <a:off x="1763688" y="4941168"/>
            <a:ext cx="5886450" cy="915987"/>
          </a:xfrm>
          <a:prstGeom prst="rect">
            <a:avLst/>
          </a:prstGeom>
          <a:noFill/>
          <a:ln w="9525">
            <a:noFill/>
            <a:miter lim="800000"/>
            <a:headEnd/>
            <a:tailEnd/>
          </a:ln>
        </p:spPr>
        <p:txBody>
          <a:bodyPr wrap="none">
            <a:spAutoFit/>
          </a:bodyPr>
          <a:lstStyle/>
          <a:p>
            <a:r>
              <a:rPr lang="nl-BE" dirty="0"/>
              <a:t>Factoren die tevredenheid bevorderen zijn niet dezelfde </a:t>
            </a:r>
            <a:br>
              <a:rPr lang="nl-BE" dirty="0"/>
            </a:br>
            <a:r>
              <a:rPr lang="nl-BE" dirty="0"/>
              <a:t>als die ontevredenheid bevorderen</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a:t>3.3 Inhoudelijke </a:t>
            </a:r>
            <a:r>
              <a:rPr lang="nl-BE" dirty="0" err="1"/>
              <a:t>theorieen</a:t>
            </a:r>
            <a:endParaRPr lang="nl-BE" dirty="0"/>
          </a:p>
        </p:txBody>
      </p:sp>
      <p:sp>
        <p:nvSpPr>
          <p:cNvPr id="4" name="Slide Number Placeholder 3"/>
          <p:cNvSpPr>
            <a:spLocks noGrp="1"/>
          </p:cNvSpPr>
          <p:nvPr>
            <p:ph type="sldNum" sz="quarter" idx="11"/>
          </p:nvPr>
        </p:nvSpPr>
        <p:spPr/>
        <p:txBody>
          <a:bodyPr/>
          <a:lstStyle/>
          <a:p>
            <a:fld id="{3B80295F-48CD-49FC-897A-CCEC919B8070}" type="slidenum">
              <a:rPr lang="nl-BE" smtClean="0"/>
              <a:pPr/>
              <a:t>25</a:t>
            </a:fld>
            <a:endParaRPr lang="nl-BE" dirty="0"/>
          </a:p>
        </p:txBody>
      </p:sp>
      <p:sp>
        <p:nvSpPr>
          <p:cNvPr id="5" name="Footer Placeholder 4"/>
          <p:cNvSpPr>
            <a:spLocks noGrp="1"/>
          </p:cNvSpPr>
          <p:nvPr>
            <p:ph type="ftr" sz="quarter" idx="12"/>
          </p:nvPr>
        </p:nvSpPr>
        <p:spPr/>
        <p:txBody>
          <a:bodyPr/>
          <a:lstStyle/>
          <a:p>
            <a:r>
              <a:rPr lang="nl-BE" dirty="0"/>
              <a:t>Gedrag in organisaties.</a:t>
            </a:r>
          </a:p>
        </p:txBody>
      </p:sp>
      <p:pic>
        <p:nvPicPr>
          <p:cNvPr id="6" name="Picture 4"/>
          <p:cNvPicPr>
            <a:picLocks noGrp="1" noChangeAspect="1" noChangeArrowheads="1"/>
          </p:cNvPicPr>
          <p:nvPr>
            <p:ph idx="1"/>
          </p:nvPr>
        </p:nvPicPr>
        <p:blipFill>
          <a:blip r:embed="rId2" cstate="print"/>
          <a:srcRect/>
          <a:stretch>
            <a:fillRect/>
          </a:stretch>
        </p:blipFill>
        <p:spPr>
          <a:xfrm>
            <a:off x="1475656" y="1277297"/>
            <a:ext cx="5616624" cy="4360109"/>
          </a:xfr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a:t>3.3 Inhoudelijke </a:t>
            </a:r>
            <a:r>
              <a:rPr lang="nl-BE" dirty="0" err="1"/>
              <a:t>theorieen</a:t>
            </a:r>
            <a:endParaRPr lang="nl-BE" dirty="0"/>
          </a:p>
        </p:txBody>
      </p:sp>
      <p:sp>
        <p:nvSpPr>
          <p:cNvPr id="4" name="Slide Number Placeholder 3"/>
          <p:cNvSpPr>
            <a:spLocks noGrp="1"/>
          </p:cNvSpPr>
          <p:nvPr>
            <p:ph type="sldNum" sz="quarter" idx="11"/>
          </p:nvPr>
        </p:nvSpPr>
        <p:spPr/>
        <p:txBody>
          <a:bodyPr/>
          <a:lstStyle/>
          <a:p>
            <a:fld id="{3B80295F-48CD-49FC-897A-CCEC919B8070}" type="slidenum">
              <a:rPr lang="nl-BE" smtClean="0"/>
              <a:pPr/>
              <a:t>26</a:t>
            </a:fld>
            <a:endParaRPr lang="nl-BE" dirty="0"/>
          </a:p>
        </p:txBody>
      </p:sp>
      <p:sp>
        <p:nvSpPr>
          <p:cNvPr id="5" name="Footer Placeholder 4"/>
          <p:cNvSpPr>
            <a:spLocks noGrp="1"/>
          </p:cNvSpPr>
          <p:nvPr>
            <p:ph type="ftr" sz="quarter" idx="12"/>
          </p:nvPr>
        </p:nvSpPr>
        <p:spPr/>
        <p:txBody>
          <a:bodyPr/>
          <a:lstStyle/>
          <a:p>
            <a:r>
              <a:rPr lang="nl-BE" dirty="0"/>
              <a:t>Gedrag in organisaties.</a:t>
            </a:r>
          </a:p>
        </p:txBody>
      </p:sp>
      <p:sp>
        <p:nvSpPr>
          <p:cNvPr id="7" name="Tijdelijke aanduiding voor inhoud 6"/>
          <p:cNvSpPr>
            <a:spLocks noGrp="1"/>
          </p:cNvSpPr>
          <p:nvPr>
            <p:ph idx="1"/>
          </p:nvPr>
        </p:nvSpPr>
        <p:spPr/>
        <p:txBody>
          <a:bodyPr/>
          <a:lstStyle/>
          <a:p>
            <a:pPr>
              <a:buNone/>
            </a:pPr>
            <a:r>
              <a:rPr lang="nl-BE" dirty="0" err="1"/>
              <a:t>Herzberg</a:t>
            </a:r>
            <a:br>
              <a:rPr lang="nl-BE" dirty="0"/>
            </a:br>
            <a:r>
              <a:rPr lang="nl-BE" dirty="0"/>
              <a:t>Hygiëne factoren beïnvloeden ontevredenheid</a:t>
            </a:r>
            <a:br>
              <a:rPr lang="nl-BE" dirty="0"/>
            </a:br>
            <a:r>
              <a:rPr lang="nl-BE" dirty="0"/>
              <a:t>	</a:t>
            </a:r>
            <a:r>
              <a:rPr lang="nl-BE" sz="2800" dirty="0"/>
              <a:t>- mate van toezicht</a:t>
            </a:r>
            <a:br>
              <a:rPr lang="nl-BE" sz="2800" dirty="0"/>
            </a:br>
            <a:r>
              <a:rPr lang="nl-BE" sz="2800" dirty="0"/>
              <a:t>	- beloning</a:t>
            </a:r>
            <a:br>
              <a:rPr lang="nl-BE" sz="2800" dirty="0"/>
            </a:br>
            <a:r>
              <a:rPr lang="nl-BE" sz="2800" dirty="0"/>
              <a:t>	- bedrijfsbeleid</a:t>
            </a:r>
            <a:br>
              <a:rPr lang="nl-BE" sz="2800" dirty="0"/>
            </a:br>
            <a:r>
              <a:rPr lang="nl-BE" sz="2800" dirty="0"/>
              <a:t>	- fysieke omstandigheden</a:t>
            </a:r>
            <a:br>
              <a:rPr lang="nl-BE" sz="2800" dirty="0"/>
            </a:br>
            <a:r>
              <a:rPr lang="nl-BE" sz="2800" dirty="0"/>
              <a:t>	- relaties met anderen</a:t>
            </a:r>
            <a:br>
              <a:rPr lang="nl-BE" sz="2800" dirty="0"/>
            </a:br>
            <a:r>
              <a:rPr lang="nl-BE" sz="2800"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a:t>3.3 Inhoudelijke </a:t>
            </a:r>
            <a:r>
              <a:rPr lang="nl-BE" dirty="0" err="1"/>
              <a:t>theorieen</a:t>
            </a:r>
            <a:endParaRPr lang="nl-BE" dirty="0"/>
          </a:p>
        </p:txBody>
      </p:sp>
      <p:sp>
        <p:nvSpPr>
          <p:cNvPr id="4" name="Slide Number Placeholder 3"/>
          <p:cNvSpPr>
            <a:spLocks noGrp="1"/>
          </p:cNvSpPr>
          <p:nvPr>
            <p:ph type="sldNum" sz="quarter" idx="11"/>
          </p:nvPr>
        </p:nvSpPr>
        <p:spPr/>
        <p:txBody>
          <a:bodyPr/>
          <a:lstStyle/>
          <a:p>
            <a:fld id="{3B80295F-48CD-49FC-897A-CCEC919B8070}" type="slidenum">
              <a:rPr lang="nl-BE" smtClean="0"/>
              <a:pPr/>
              <a:t>27</a:t>
            </a:fld>
            <a:endParaRPr lang="nl-BE" dirty="0"/>
          </a:p>
        </p:txBody>
      </p:sp>
      <p:sp>
        <p:nvSpPr>
          <p:cNvPr id="5" name="Footer Placeholder 4"/>
          <p:cNvSpPr>
            <a:spLocks noGrp="1"/>
          </p:cNvSpPr>
          <p:nvPr>
            <p:ph type="ftr" sz="quarter" idx="12"/>
          </p:nvPr>
        </p:nvSpPr>
        <p:spPr/>
        <p:txBody>
          <a:bodyPr/>
          <a:lstStyle/>
          <a:p>
            <a:r>
              <a:rPr lang="nl-BE" dirty="0"/>
              <a:t>Gedrag in organisaties.</a:t>
            </a:r>
          </a:p>
        </p:txBody>
      </p:sp>
      <p:sp>
        <p:nvSpPr>
          <p:cNvPr id="7" name="Tijdelijke aanduiding voor inhoud 6"/>
          <p:cNvSpPr>
            <a:spLocks noGrp="1"/>
          </p:cNvSpPr>
          <p:nvPr>
            <p:ph idx="1"/>
          </p:nvPr>
        </p:nvSpPr>
        <p:spPr/>
        <p:txBody>
          <a:bodyPr>
            <a:normAutofit fontScale="92500" lnSpcReduction="20000"/>
          </a:bodyPr>
          <a:lstStyle/>
          <a:p>
            <a:pPr>
              <a:buNone/>
            </a:pPr>
            <a:r>
              <a:rPr lang="nl-BE" dirty="0" err="1"/>
              <a:t>Herzberg</a:t>
            </a:r>
            <a:br>
              <a:rPr lang="nl-BE" dirty="0"/>
            </a:br>
            <a:r>
              <a:rPr lang="nl-BE" dirty="0"/>
              <a:t>Motivatiefactoren beïnvloeden de tevredenheid: </a:t>
            </a:r>
            <a:br>
              <a:rPr lang="nl-BE" dirty="0"/>
            </a:br>
            <a:r>
              <a:rPr lang="nl-BE" dirty="0"/>
              <a:t>	</a:t>
            </a:r>
            <a:r>
              <a:rPr lang="nl-BE" sz="3200" dirty="0"/>
              <a:t>- kans op promotie</a:t>
            </a:r>
            <a:br>
              <a:rPr lang="nl-BE" sz="3200" dirty="0"/>
            </a:br>
            <a:r>
              <a:rPr lang="nl-BE" sz="3200" dirty="0"/>
              <a:t>	- mogelijkheden voor persoonlijke groei</a:t>
            </a:r>
            <a:br>
              <a:rPr lang="nl-BE" sz="3200" dirty="0"/>
            </a:br>
            <a:r>
              <a:rPr lang="nl-BE" sz="3200" dirty="0"/>
              <a:t>	- erkenning</a:t>
            </a:r>
            <a:br>
              <a:rPr lang="nl-BE" sz="3200" dirty="0"/>
            </a:br>
            <a:r>
              <a:rPr lang="nl-BE" sz="3200" dirty="0"/>
              <a:t>	- verantwoordelijkheid</a:t>
            </a:r>
            <a:br>
              <a:rPr lang="nl-BE" sz="3200" dirty="0"/>
            </a:br>
            <a:r>
              <a:rPr lang="nl-BE" sz="3200" dirty="0"/>
              <a:t>	- succes </a:t>
            </a:r>
          </a:p>
          <a:p>
            <a:pPr>
              <a:buNone/>
            </a:pPr>
            <a:r>
              <a:rPr lang="nl-BE" sz="3200" dirty="0"/>
              <a:t>‘If you want people to do a good job, give them a good job’ Herzberg. </a:t>
            </a:r>
          </a:p>
          <a:p>
            <a:pPr>
              <a:buNone/>
            </a:pPr>
            <a:r>
              <a:rPr lang="nl-BE">
                <a:hlinkClick r:id="rId2"/>
              </a:rPr>
              <a:t>https://www.youtube.com/watch?v=o87s-2YtG4Y</a:t>
            </a:r>
            <a:br>
              <a:rPr lang="nl-BE" dirty="0"/>
            </a:br>
            <a:endParaRPr lang="nl-B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a:t>3.3 Inhoudelijke </a:t>
            </a:r>
            <a:r>
              <a:rPr lang="nl-BE" dirty="0" err="1"/>
              <a:t>theorieen</a:t>
            </a:r>
            <a:endParaRPr lang="nl-BE" dirty="0"/>
          </a:p>
        </p:txBody>
      </p:sp>
      <p:sp>
        <p:nvSpPr>
          <p:cNvPr id="4" name="Slide Number Placeholder 3"/>
          <p:cNvSpPr>
            <a:spLocks noGrp="1"/>
          </p:cNvSpPr>
          <p:nvPr>
            <p:ph type="sldNum" sz="quarter" idx="11"/>
          </p:nvPr>
        </p:nvSpPr>
        <p:spPr/>
        <p:txBody>
          <a:bodyPr/>
          <a:lstStyle/>
          <a:p>
            <a:fld id="{3B80295F-48CD-49FC-897A-CCEC919B8070}" type="slidenum">
              <a:rPr lang="nl-BE" smtClean="0"/>
              <a:pPr/>
              <a:t>28</a:t>
            </a:fld>
            <a:endParaRPr lang="nl-BE" dirty="0"/>
          </a:p>
        </p:txBody>
      </p:sp>
      <p:sp>
        <p:nvSpPr>
          <p:cNvPr id="5" name="Footer Placeholder 4"/>
          <p:cNvSpPr>
            <a:spLocks noGrp="1"/>
          </p:cNvSpPr>
          <p:nvPr>
            <p:ph type="ftr" sz="quarter" idx="12"/>
          </p:nvPr>
        </p:nvSpPr>
        <p:spPr/>
        <p:txBody>
          <a:bodyPr/>
          <a:lstStyle/>
          <a:p>
            <a:r>
              <a:rPr lang="nl-BE" dirty="0"/>
              <a:t>Gedrag in organisaties.</a:t>
            </a:r>
          </a:p>
        </p:txBody>
      </p:sp>
      <p:sp>
        <p:nvSpPr>
          <p:cNvPr id="7" name="Tijdelijke aanduiding voor inhoud 6"/>
          <p:cNvSpPr>
            <a:spLocks noGrp="1"/>
          </p:cNvSpPr>
          <p:nvPr>
            <p:ph idx="1"/>
          </p:nvPr>
        </p:nvSpPr>
        <p:spPr/>
        <p:txBody>
          <a:bodyPr/>
          <a:lstStyle/>
          <a:p>
            <a:pPr>
              <a:buNone/>
            </a:pPr>
            <a:r>
              <a:rPr lang="nl-BE" dirty="0" err="1"/>
              <a:t>Herzberg</a:t>
            </a:r>
            <a:endParaRPr lang="nl-BE" dirty="0"/>
          </a:p>
          <a:p>
            <a:pPr>
              <a:buNone/>
            </a:pPr>
            <a:r>
              <a:rPr lang="nl-BE" dirty="0"/>
              <a:t>	Dus factoren die ontevredenheid bevorderen zouden niet dezelfde zijn als deze die tevredenheid in de hand werken. </a:t>
            </a:r>
            <a:br>
              <a:rPr lang="nl-BE" dirty="0"/>
            </a:br>
            <a:r>
              <a:rPr lang="nl-BE" dirty="0"/>
              <a:t>Vandaar het onderscheid tussen hygiëne factoren en de groep intrinsiek lonende, of echt </a:t>
            </a:r>
            <a:r>
              <a:rPr lang="nl-BE"/>
              <a:t>motiverende factoren. </a:t>
            </a:r>
            <a:endParaRPr lang="nl-NL" dirty="0"/>
          </a:p>
          <a:p>
            <a:pPr>
              <a:buNone/>
            </a:pPr>
            <a:endParaRPr lang="nl-B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a:t>3.3 Inhoudelijke </a:t>
            </a:r>
            <a:r>
              <a:rPr lang="nl-BE" dirty="0" err="1"/>
              <a:t>theorieen</a:t>
            </a:r>
            <a:endParaRPr lang="nl-BE" dirty="0"/>
          </a:p>
        </p:txBody>
      </p:sp>
      <p:sp>
        <p:nvSpPr>
          <p:cNvPr id="4" name="Slide Number Placeholder 3"/>
          <p:cNvSpPr>
            <a:spLocks noGrp="1"/>
          </p:cNvSpPr>
          <p:nvPr>
            <p:ph type="sldNum" sz="quarter" idx="11"/>
          </p:nvPr>
        </p:nvSpPr>
        <p:spPr/>
        <p:txBody>
          <a:bodyPr/>
          <a:lstStyle/>
          <a:p>
            <a:fld id="{3B80295F-48CD-49FC-897A-CCEC919B8070}" type="slidenum">
              <a:rPr lang="nl-BE" smtClean="0"/>
              <a:pPr/>
              <a:t>29</a:t>
            </a:fld>
            <a:endParaRPr lang="nl-BE" dirty="0"/>
          </a:p>
        </p:txBody>
      </p:sp>
      <p:sp>
        <p:nvSpPr>
          <p:cNvPr id="5" name="Footer Placeholder 4"/>
          <p:cNvSpPr>
            <a:spLocks noGrp="1"/>
          </p:cNvSpPr>
          <p:nvPr>
            <p:ph type="ftr" sz="quarter" idx="12"/>
          </p:nvPr>
        </p:nvSpPr>
        <p:spPr/>
        <p:txBody>
          <a:bodyPr/>
          <a:lstStyle/>
          <a:p>
            <a:r>
              <a:rPr lang="nl-BE" dirty="0"/>
              <a:t>Gedrag in organisaties.</a:t>
            </a:r>
          </a:p>
        </p:txBody>
      </p:sp>
      <p:sp>
        <p:nvSpPr>
          <p:cNvPr id="7" name="Tijdelijke aanduiding voor inhoud 6"/>
          <p:cNvSpPr>
            <a:spLocks noGrp="1"/>
          </p:cNvSpPr>
          <p:nvPr>
            <p:ph idx="1"/>
          </p:nvPr>
        </p:nvSpPr>
        <p:spPr/>
        <p:txBody>
          <a:bodyPr/>
          <a:lstStyle/>
          <a:p>
            <a:pPr>
              <a:buNone/>
            </a:pPr>
            <a:r>
              <a:rPr lang="nl-BE" dirty="0" err="1"/>
              <a:t>Herzberg</a:t>
            </a:r>
            <a:br>
              <a:rPr lang="nl-BE" dirty="0"/>
            </a:br>
            <a:r>
              <a:rPr lang="nl-BE" dirty="0"/>
              <a:t>krijgt heel wat kritiek uit wetenschappelijke hoek, maar anderzijds is deze theorie ruim verspreid in managementkringen en ligt aan de basis van heel wat programma’s van taakverrijking.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a:t>3.1 wat is motivatie? </a:t>
            </a:r>
          </a:p>
        </p:txBody>
      </p:sp>
      <p:sp>
        <p:nvSpPr>
          <p:cNvPr id="4" name="Slide Number Placeholder 3"/>
          <p:cNvSpPr>
            <a:spLocks noGrp="1"/>
          </p:cNvSpPr>
          <p:nvPr>
            <p:ph type="sldNum" sz="quarter" idx="11"/>
          </p:nvPr>
        </p:nvSpPr>
        <p:spPr/>
        <p:txBody>
          <a:bodyPr/>
          <a:lstStyle/>
          <a:p>
            <a:fld id="{3B80295F-48CD-49FC-897A-CCEC919B8070}" type="slidenum">
              <a:rPr lang="nl-BE" smtClean="0"/>
              <a:pPr/>
              <a:t>3</a:t>
            </a:fld>
            <a:endParaRPr lang="nl-BE" dirty="0"/>
          </a:p>
        </p:txBody>
      </p:sp>
      <p:sp>
        <p:nvSpPr>
          <p:cNvPr id="5" name="Footer Placeholder 4"/>
          <p:cNvSpPr>
            <a:spLocks noGrp="1"/>
          </p:cNvSpPr>
          <p:nvPr>
            <p:ph type="ftr" sz="quarter" idx="12"/>
          </p:nvPr>
        </p:nvSpPr>
        <p:spPr/>
        <p:txBody>
          <a:bodyPr/>
          <a:lstStyle/>
          <a:p>
            <a:r>
              <a:rPr lang="nl-BE" dirty="0"/>
              <a:t>Gedrag in organisaties.</a:t>
            </a:r>
          </a:p>
        </p:txBody>
      </p:sp>
      <p:pic>
        <p:nvPicPr>
          <p:cNvPr id="6" name="Tijdelijke aanduiding voor inhoud 5"/>
          <p:cNvPicPr>
            <a:picLocks noGrp="1"/>
          </p:cNvPicPr>
          <p:nvPr>
            <p:ph idx="1"/>
          </p:nvPr>
        </p:nvPicPr>
        <p:blipFill>
          <a:blip r:embed="rId2" cstate="print"/>
          <a:srcRect/>
          <a:stretch>
            <a:fillRect/>
          </a:stretch>
        </p:blipFill>
        <p:spPr bwMode="auto">
          <a:xfrm>
            <a:off x="1259632" y="1268760"/>
            <a:ext cx="6552728" cy="439248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a:t>3.3 Inhoudelijke </a:t>
            </a:r>
            <a:r>
              <a:rPr lang="nl-BE" dirty="0" err="1"/>
              <a:t>theorieen</a:t>
            </a:r>
            <a:endParaRPr lang="nl-BE" dirty="0"/>
          </a:p>
        </p:txBody>
      </p:sp>
      <p:sp>
        <p:nvSpPr>
          <p:cNvPr id="4" name="Slide Number Placeholder 3"/>
          <p:cNvSpPr>
            <a:spLocks noGrp="1"/>
          </p:cNvSpPr>
          <p:nvPr>
            <p:ph type="sldNum" sz="quarter" idx="11"/>
          </p:nvPr>
        </p:nvSpPr>
        <p:spPr/>
        <p:txBody>
          <a:bodyPr/>
          <a:lstStyle/>
          <a:p>
            <a:fld id="{3B80295F-48CD-49FC-897A-CCEC919B8070}" type="slidenum">
              <a:rPr lang="nl-BE" smtClean="0"/>
              <a:pPr/>
              <a:t>30</a:t>
            </a:fld>
            <a:endParaRPr lang="nl-BE" dirty="0"/>
          </a:p>
        </p:txBody>
      </p:sp>
      <p:sp>
        <p:nvSpPr>
          <p:cNvPr id="5" name="Footer Placeholder 4"/>
          <p:cNvSpPr>
            <a:spLocks noGrp="1"/>
          </p:cNvSpPr>
          <p:nvPr>
            <p:ph type="ftr" sz="quarter" idx="12"/>
          </p:nvPr>
        </p:nvSpPr>
        <p:spPr/>
        <p:txBody>
          <a:bodyPr/>
          <a:lstStyle/>
          <a:p>
            <a:r>
              <a:rPr lang="nl-BE" dirty="0"/>
              <a:t>Gedrag in organisaties.</a:t>
            </a:r>
          </a:p>
        </p:txBody>
      </p:sp>
      <p:sp>
        <p:nvSpPr>
          <p:cNvPr id="7" name="Tijdelijke aanduiding voor inhoud 6"/>
          <p:cNvSpPr>
            <a:spLocks noGrp="1"/>
          </p:cNvSpPr>
          <p:nvPr>
            <p:ph idx="1"/>
          </p:nvPr>
        </p:nvSpPr>
        <p:spPr/>
        <p:txBody>
          <a:bodyPr>
            <a:normAutofit fontScale="85000" lnSpcReduction="20000"/>
          </a:bodyPr>
          <a:lstStyle/>
          <a:p>
            <a:pPr>
              <a:buNone/>
            </a:pPr>
            <a:r>
              <a:rPr lang="nl-BE" dirty="0"/>
              <a:t>	</a:t>
            </a:r>
            <a:r>
              <a:rPr lang="nl-BE" dirty="0" err="1"/>
              <a:t>Herzberg</a:t>
            </a:r>
            <a:r>
              <a:rPr lang="nl-BE" dirty="0"/>
              <a:t> stelde een aantal principes voor taakverrijking voor: </a:t>
            </a:r>
            <a:br>
              <a:rPr lang="nl-BE" dirty="0"/>
            </a:br>
            <a:br>
              <a:rPr lang="nl-BE" dirty="0"/>
            </a:br>
            <a:r>
              <a:rPr lang="nl-BE" dirty="0"/>
              <a:t>- beperk de controles over het werk van de mensen; </a:t>
            </a:r>
            <a:br>
              <a:rPr lang="nl-BE" dirty="0"/>
            </a:br>
            <a:r>
              <a:rPr lang="nl-BE" dirty="0"/>
              <a:t>- geef mensen meer verantwoordelijkheden;</a:t>
            </a:r>
            <a:br>
              <a:rPr lang="nl-BE" dirty="0"/>
            </a:br>
            <a:r>
              <a:rPr lang="nl-BE" dirty="0"/>
              <a:t>- geef mensen geen deeltaken, maar complete taken; </a:t>
            </a:r>
            <a:br>
              <a:rPr lang="nl-BE" dirty="0"/>
            </a:br>
            <a:r>
              <a:rPr lang="nl-BE" dirty="0"/>
              <a:t>- geef mensen directe feedback over het werk en niet via de leidinggevenden; </a:t>
            </a:r>
            <a:br>
              <a:rPr lang="nl-BE" dirty="0"/>
            </a:br>
            <a:r>
              <a:rPr lang="nl-BE" dirty="0"/>
              <a:t>- geef mensen nieuwe en moeilijker taken;</a:t>
            </a:r>
            <a:br>
              <a:rPr lang="nl-BE" dirty="0"/>
            </a:br>
            <a:r>
              <a:rPr lang="nl-BE" dirty="0"/>
              <a:t>- geef mensen de kans om expert te worden in hun domein. </a:t>
            </a:r>
            <a:br>
              <a:rPr lang="nl-BE" dirty="0"/>
            </a:br>
            <a:endParaRPr lang="nl-B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a:t>3.3 Inhoudelijke </a:t>
            </a:r>
            <a:r>
              <a:rPr lang="nl-BE" dirty="0" err="1"/>
              <a:t>theorieen</a:t>
            </a:r>
            <a:endParaRPr lang="nl-BE" dirty="0"/>
          </a:p>
        </p:txBody>
      </p:sp>
      <p:sp>
        <p:nvSpPr>
          <p:cNvPr id="4" name="Slide Number Placeholder 3"/>
          <p:cNvSpPr>
            <a:spLocks noGrp="1"/>
          </p:cNvSpPr>
          <p:nvPr>
            <p:ph type="sldNum" sz="quarter" idx="11"/>
          </p:nvPr>
        </p:nvSpPr>
        <p:spPr/>
        <p:txBody>
          <a:bodyPr/>
          <a:lstStyle/>
          <a:p>
            <a:fld id="{3B80295F-48CD-49FC-897A-CCEC919B8070}" type="slidenum">
              <a:rPr lang="nl-BE" smtClean="0"/>
              <a:pPr/>
              <a:t>31</a:t>
            </a:fld>
            <a:endParaRPr lang="nl-BE" dirty="0"/>
          </a:p>
        </p:txBody>
      </p:sp>
      <p:sp>
        <p:nvSpPr>
          <p:cNvPr id="5" name="Footer Placeholder 4"/>
          <p:cNvSpPr>
            <a:spLocks noGrp="1"/>
          </p:cNvSpPr>
          <p:nvPr>
            <p:ph type="ftr" sz="quarter" idx="12"/>
          </p:nvPr>
        </p:nvSpPr>
        <p:spPr/>
        <p:txBody>
          <a:bodyPr/>
          <a:lstStyle/>
          <a:p>
            <a:r>
              <a:rPr lang="nl-BE" dirty="0"/>
              <a:t>Gedrag in organisaties.</a:t>
            </a:r>
          </a:p>
        </p:txBody>
      </p:sp>
      <p:sp>
        <p:nvSpPr>
          <p:cNvPr id="7" name="Tijdelijke aanduiding voor inhoud 6"/>
          <p:cNvSpPr>
            <a:spLocks noGrp="1"/>
          </p:cNvSpPr>
          <p:nvPr>
            <p:ph idx="1"/>
          </p:nvPr>
        </p:nvSpPr>
        <p:spPr/>
        <p:txBody>
          <a:bodyPr>
            <a:normAutofit lnSpcReduction="10000"/>
          </a:bodyPr>
          <a:lstStyle/>
          <a:p>
            <a:pPr>
              <a:buNone/>
            </a:pPr>
            <a:r>
              <a:rPr lang="nl-BE" dirty="0"/>
              <a:t>3.3.4 Visie van Mc Clelland</a:t>
            </a:r>
            <a:br>
              <a:rPr lang="nl-BE" dirty="0"/>
            </a:br>
            <a:r>
              <a:rPr lang="nl-BE" dirty="0"/>
              <a:t>Drie belangrijke motieven op het werk: </a:t>
            </a:r>
            <a:br>
              <a:rPr lang="nl-BE" dirty="0"/>
            </a:br>
            <a:r>
              <a:rPr lang="nl-BE" dirty="0"/>
              <a:t>- behoefte aan prestaties</a:t>
            </a:r>
            <a:br>
              <a:rPr lang="nl-BE" dirty="0"/>
            </a:br>
            <a:r>
              <a:rPr lang="nl-BE" dirty="0"/>
              <a:t>  drang om uit te blinken</a:t>
            </a:r>
            <a:br>
              <a:rPr lang="nl-BE" dirty="0"/>
            </a:br>
            <a:r>
              <a:rPr lang="nl-BE" dirty="0"/>
              <a:t>- behoefte aan macht</a:t>
            </a:r>
            <a:br>
              <a:rPr lang="nl-BE" dirty="0"/>
            </a:br>
            <a:r>
              <a:rPr lang="nl-BE" dirty="0"/>
              <a:t>  om gedrag van anderen te sturen</a:t>
            </a:r>
            <a:br>
              <a:rPr lang="nl-BE" dirty="0"/>
            </a:br>
            <a:r>
              <a:rPr lang="nl-BE" dirty="0"/>
              <a:t>- behoefte aan affiliatie</a:t>
            </a:r>
            <a:br>
              <a:rPr lang="nl-BE" dirty="0"/>
            </a:br>
            <a:r>
              <a:rPr lang="nl-BE" dirty="0"/>
              <a:t>  verlangen naar goede en </a:t>
            </a:r>
            <a:br>
              <a:rPr lang="nl-BE" dirty="0"/>
            </a:br>
            <a:r>
              <a:rPr lang="nl-BE" dirty="0"/>
              <a:t>   nauwe relaties met anderen</a:t>
            </a:r>
            <a:br>
              <a:rPr lang="nl-BE" dirty="0"/>
            </a:br>
            <a:endParaRPr lang="nl-NL" dirty="0"/>
          </a:p>
          <a:p>
            <a:pPr>
              <a:buNone/>
            </a:pPr>
            <a:endParaRPr lang="nl-BE" dirty="0"/>
          </a:p>
        </p:txBody>
      </p:sp>
      <p:pic>
        <p:nvPicPr>
          <p:cNvPr id="14338" name="Picture 2" descr="http://fd.nl/images/04/90/33/inline/1280x0/high/david-mcclelland.jpg?v=5"/>
          <p:cNvPicPr>
            <a:picLocks noChangeAspect="1" noChangeArrowheads="1"/>
          </p:cNvPicPr>
          <p:nvPr/>
        </p:nvPicPr>
        <p:blipFill>
          <a:blip r:embed="rId2" cstate="print"/>
          <a:srcRect/>
          <a:stretch>
            <a:fillRect/>
          </a:stretch>
        </p:blipFill>
        <p:spPr bwMode="auto">
          <a:xfrm>
            <a:off x="6339971" y="3493280"/>
            <a:ext cx="2771800" cy="3022720"/>
          </a:xfrm>
          <a:prstGeom prst="rect">
            <a:avLst/>
          </a:prstGeom>
          <a:noFill/>
        </p:spPr>
      </p:pic>
      <p:sp>
        <p:nvSpPr>
          <p:cNvPr id="2" name="Tekstvak 1">
            <a:extLst>
              <a:ext uri="{FF2B5EF4-FFF2-40B4-BE49-F238E27FC236}">
                <a16:creationId xmlns:a16="http://schemas.microsoft.com/office/drawing/2014/main" id="{17971F1B-F82C-4CAF-894C-80345A50EA9A}"/>
              </a:ext>
            </a:extLst>
          </p:cNvPr>
          <p:cNvSpPr txBox="1"/>
          <p:nvPr/>
        </p:nvSpPr>
        <p:spPr>
          <a:xfrm>
            <a:off x="6977347" y="6488668"/>
            <a:ext cx="1979712" cy="369332"/>
          </a:xfrm>
          <a:prstGeom prst="rect">
            <a:avLst/>
          </a:prstGeom>
          <a:noFill/>
        </p:spPr>
        <p:txBody>
          <a:bodyPr wrap="square" rtlCol="0">
            <a:spAutoFit/>
          </a:bodyPr>
          <a:lstStyle/>
          <a:p>
            <a:r>
              <a:rPr lang="nl-BE" b="1" dirty="0">
                <a:solidFill>
                  <a:srgbClr val="000000"/>
                </a:solidFill>
              </a:rPr>
              <a:t>Mc </a:t>
            </a:r>
            <a:r>
              <a:rPr lang="nl-BE" b="1" dirty="0" err="1">
                <a:solidFill>
                  <a:srgbClr val="000000"/>
                </a:solidFill>
              </a:rPr>
              <a:t>Clelland</a:t>
            </a:r>
            <a:endParaRPr lang="nl-BE" b="1"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a:t>3.3 Inhoudelijke </a:t>
            </a:r>
            <a:r>
              <a:rPr lang="nl-BE" dirty="0" err="1"/>
              <a:t>theorieen</a:t>
            </a:r>
            <a:endParaRPr lang="nl-BE" dirty="0"/>
          </a:p>
        </p:txBody>
      </p:sp>
      <p:sp>
        <p:nvSpPr>
          <p:cNvPr id="4" name="Slide Number Placeholder 3"/>
          <p:cNvSpPr>
            <a:spLocks noGrp="1"/>
          </p:cNvSpPr>
          <p:nvPr>
            <p:ph type="sldNum" sz="quarter" idx="11"/>
          </p:nvPr>
        </p:nvSpPr>
        <p:spPr/>
        <p:txBody>
          <a:bodyPr/>
          <a:lstStyle/>
          <a:p>
            <a:fld id="{3B80295F-48CD-49FC-897A-CCEC919B8070}" type="slidenum">
              <a:rPr lang="nl-BE" smtClean="0"/>
              <a:pPr/>
              <a:t>32</a:t>
            </a:fld>
            <a:endParaRPr lang="nl-BE" dirty="0"/>
          </a:p>
        </p:txBody>
      </p:sp>
      <p:sp>
        <p:nvSpPr>
          <p:cNvPr id="5" name="Footer Placeholder 4"/>
          <p:cNvSpPr>
            <a:spLocks noGrp="1"/>
          </p:cNvSpPr>
          <p:nvPr>
            <p:ph type="ftr" sz="quarter" idx="12"/>
          </p:nvPr>
        </p:nvSpPr>
        <p:spPr/>
        <p:txBody>
          <a:bodyPr/>
          <a:lstStyle/>
          <a:p>
            <a:r>
              <a:rPr lang="nl-BE" dirty="0"/>
              <a:t>Gedrag in organisaties.</a:t>
            </a:r>
          </a:p>
        </p:txBody>
      </p:sp>
      <p:sp>
        <p:nvSpPr>
          <p:cNvPr id="7" name="Tijdelijke aanduiding voor inhoud 6"/>
          <p:cNvSpPr>
            <a:spLocks noGrp="1"/>
          </p:cNvSpPr>
          <p:nvPr>
            <p:ph idx="1"/>
          </p:nvPr>
        </p:nvSpPr>
        <p:spPr/>
        <p:txBody>
          <a:bodyPr/>
          <a:lstStyle/>
          <a:p>
            <a:pPr>
              <a:buNone/>
            </a:pPr>
            <a:r>
              <a:rPr lang="nl-BE" dirty="0"/>
              <a:t>Visie van Mc </a:t>
            </a:r>
            <a:r>
              <a:rPr lang="nl-BE" dirty="0" err="1"/>
              <a:t>Clelland</a:t>
            </a:r>
            <a:r>
              <a:rPr lang="nl-BE" dirty="0"/>
              <a:t>: </a:t>
            </a:r>
            <a:br>
              <a:rPr lang="nl-BE" dirty="0"/>
            </a:br>
            <a:endParaRPr lang="nl-BE" dirty="0"/>
          </a:p>
        </p:txBody>
      </p:sp>
      <p:sp>
        <p:nvSpPr>
          <p:cNvPr id="8" name="Text Box 3"/>
          <p:cNvSpPr txBox="1">
            <a:spLocks noChangeArrowheads="1"/>
          </p:cNvSpPr>
          <p:nvPr/>
        </p:nvSpPr>
        <p:spPr bwMode="auto">
          <a:xfrm>
            <a:off x="1116013" y="1916113"/>
            <a:ext cx="5760243" cy="1920875"/>
          </a:xfrm>
          <a:prstGeom prst="rect">
            <a:avLst/>
          </a:prstGeom>
          <a:solidFill>
            <a:srgbClr val="FFFF00"/>
          </a:solidFill>
          <a:ln w="9525">
            <a:noFill/>
            <a:miter lim="800000"/>
            <a:headEnd/>
            <a:tailEnd/>
          </a:ln>
        </p:spPr>
        <p:txBody>
          <a:bodyPr wrap="square">
            <a:spAutoFit/>
          </a:bodyPr>
          <a:lstStyle/>
          <a:p>
            <a:r>
              <a:rPr lang="nl-NL" sz="4000" dirty="0" err="1">
                <a:solidFill>
                  <a:srgbClr val="0B0BC1"/>
                </a:solidFill>
                <a:latin typeface="Tahoma" charset="0"/>
                <a:cs typeface="Times New Roman" pitchFamily="18" charset="0"/>
              </a:rPr>
              <a:t>n-ach</a:t>
            </a:r>
            <a:r>
              <a:rPr lang="nl-NL" sz="4000" dirty="0">
                <a:solidFill>
                  <a:srgbClr val="0B0BC1"/>
                </a:solidFill>
                <a:latin typeface="Tahoma" charset="0"/>
                <a:cs typeface="Times New Roman" pitchFamily="18" charset="0"/>
              </a:rPr>
              <a:t> Prestatiebehoefte</a:t>
            </a:r>
          </a:p>
          <a:p>
            <a:r>
              <a:rPr lang="nl-NL" sz="4000" dirty="0" err="1">
                <a:solidFill>
                  <a:srgbClr val="0B0BC1"/>
                </a:solidFill>
                <a:latin typeface="Tahoma" charset="0"/>
                <a:cs typeface="Times New Roman" pitchFamily="18" charset="0"/>
              </a:rPr>
              <a:t>n-pow</a:t>
            </a:r>
            <a:r>
              <a:rPr lang="nl-NL" sz="4000" dirty="0">
                <a:solidFill>
                  <a:srgbClr val="0B0BC1"/>
                </a:solidFill>
                <a:latin typeface="Tahoma" charset="0"/>
                <a:cs typeface="Times New Roman" pitchFamily="18" charset="0"/>
              </a:rPr>
              <a:t> machtsbehoefte</a:t>
            </a:r>
          </a:p>
          <a:p>
            <a:r>
              <a:rPr lang="nl-NL" sz="4000" dirty="0" err="1">
                <a:solidFill>
                  <a:srgbClr val="0B0BC1"/>
                </a:solidFill>
                <a:latin typeface="Tahoma" charset="0"/>
                <a:cs typeface="Times New Roman" pitchFamily="18" charset="0"/>
              </a:rPr>
              <a:t>n-affil</a:t>
            </a:r>
            <a:r>
              <a:rPr lang="nl-NL" sz="4000" dirty="0">
                <a:solidFill>
                  <a:srgbClr val="0B0BC1"/>
                </a:solidFill>
                <a:latin typeface="Tahoma" charset="0"/>
                <a:cs typeface="Times New Roman" pitchFamily="18" charset="0"/>
              </a:rPr>
              <a:t> affiliatiebehoefte</a:t>
            </a:r>
            <a:endParaRPr lang="nl-NL" sz="2400" dirty="0">
              <a:latin typeface="Tahoma" charset="0"/>
              <a:cs typeface="Times New Roman" pitchFamily="18" charset="0"/>
            </a:endParaRPr>
          </a:p>
        </p:txBody>
      </p:sp>
      <p:sp>
        <p:nvSpPr>
          <p:cNvPr id="9" name="Text Box 4"/>
          <p:cNvSpPr txBox="1">
            <a:spLocks noChangeArrowheads="1"/>
          </p:cNvSpPr>
          <p:nvPr/>
        </p:nvSpPr>
        <p:spPr bwMode="auto">
          <a:xfrm>
            <a:off x="260158" y="4005064"/>
            <a:ext cx="8883842" cy="1323439"/>
          </a:xfrm>
          <a:prstGeom prst="rect">
            <a:avLst/>
          </a:prstGeom>
          <a:noFill/>
          <a:ln w="9525">
            <a:noFill/>
            <a:miter lim="800000"/>
            <a:headEnd/>
            <a:tailEnd/>
          </a:ln>
        </p:spPr>
        <p:txBody>
          <a:bodyPr wrap="none">
            <a:spAutoFit/>
          </a:bodyPr>
          <a:lstStyle/>
          <a:p>
            <a:r>
              <a:rPr lang="nl-NL" sz="2800" dirty="0">
                <a:cs typeface="Times New Roman" pitchFamily="18" charset="0"/>
              </a:rPr>
              <a:t>Een mens ontwikkelt een eigen </a:t>
            </a:r>
            <a:r>
              <a:rPr lang="nl-NL" sz="2800" dirty="0" err="1">
                <a:cs typeface="Times New Roman" pitchFamily="18" charset="0"/>
              </a:rPr>
              <a:t>behoeftenprofiel</a:t>
            </a:r>
            <a:br>
              <a:rPr lang="nl-NL" sz="2800" dirty="0">
                <a:cs typeface="Times New Roman" pitchFamily="18" charset="0"/>
              </a:rPr>
            </a:br>
            <a:r>
              <a:rPr lang="nl-NL" sz="2800" dirty="0">
                <a:cs typeface="Times New Roman" pitchFamily="18" charset="0"/>
              </a:rPr>
              <a:t>in zijn eerste levensjaren</a:t>
            </a:r>
          </a:p>
          <a:p>
            <a:endParaRPr lang="nl-NL" sz="2400" dirty="0">
              <a:cs typeface="Times New Roman" pitchFamily="18" charset="0"/>
            </a:endParaRPr>
          </a:p>
        </p:txBody>
      </p:sp>
      <p:sp>
        <p:nvSpPr>
          <p:cNvPr id="10" name="AutoShape 5"/>
          <p:cNvSpPr>
            <a:spLocks noChangeArrowheads="1"/>
          </p:cNvSpPr>
          <p:nvPr/>
        </p:nvSpPr>
        <p:spPr bwMode="auto">
          <a:xfrm rot="3595342">
            <a:off x="1931261" y="5108741"/>
            <a:ext cx="914400" cy="914400"/>
          </a:xfrm>
          <a:custGeom>
            <a:avLst/>
            <a:gdLst>
              <a:gd name="G0" fmla="+- 2475 0 0"/>
              <a:gd name="G1" fmla="+- 21600 0 2475"/>
              <a:gd name="G2" fmla="+- 21600 0 24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475" y="10800"/>
                </a:moveTo>
                <a:cubicBezTo>
                  <a:pt x="2475" y="15398"/>
                  <a:pt x="6202" y="19125"/>
                  <a:pt x="10800" y="19125"/>
                </a:cubicBezTo>
                <a:cubicBezTo>
                  <a:pt x="15398" y="19125"/>
                  <a:pt x="19125" y="15398"/>
                  <a:pt x="19125" y="10800"/>
                </a:cubicBezTo>
                <a:cubicBezTo>
                  <a:pt x="19125" y="6202"/>
                  <a:pt x="15398" y="2475"/>
                  <a:pt x="10800" y="2475"/>
                </a:cubicBezTo>
                <a:cubicBezTo>
                  <a:pt x="6202" y="2475"/>
                  <a:pt x="2475" y="6202"/>
                  <a:pt x="2475" y="10800"/>
                </a:cubicBezTo>
                <a:close/>
              </a:path>
            </a:pathLst>
          </a:custGeom>
          <a:solidFill>
            <a:srgbClr val="FFC000"/>
          </a:solidFill>
          <a:ln w="9525">
            <a:solidFill>
              <a:schemeClr val="tx1"/>
            </a:solidFill>
            <a:round/>
            <a:headEnd/>
            <a:tailEnd/>
          </a:ln>
          <a:effectLst>
            <a:outerShdw dist="107763" dir="18900000" algn="ctr" rotWithShape="0">
              <a:schemeClr val="accent6"/>
            </a:outerShdw>
          </a:effectLst>
        </p:spPr>
        <p:txBody>
          <a:bodyPr wrap="none" anchor="ctr"/>
          <a:lstStyle/>
          <a:p>
            <a:pPr>
              <a:defRPr/>
            </a:pPr>
            <a:endParaRPr lang="en-US"/>
          </a:p>
        </p:txBody>
      </p:sp>
      <p:sp>
        <p:nvSpPr>
          <p:cNvPr id="12" name="AutoShape 6"/>
          <p:cNvSpPr>
            <a:spLocks noChangeArrowheads="1"/>
          </p:cNvSpPr>
          <p:nvPr/>
        </p:nvSpPr>
        <p:spPr bwMode="auto">
          <a:xfrm>
            <a:off x="5940152" y="4725144"/>
            <a:ext cx="371475" cy="914400"/>
          </a:xfrm>
          <a:prstGeom prst="triangle">
            <a:avLst>
              <a:gd name="adj" fmla="val 50000"/>
            </a:avLst>
          </a:prstGeom>
          <a:solidFill>
            <a:srgbClr val="FFC000"/>
          </a:solidFill>
          <a:ln w="9525">
            <a:solidFill>
              <a:schemeClr val="tx1"/>
            </a:solidFill>
            <a:miter lim="800000"/>
            <a:headEnd/>
            <a:tailEnd/>
          </a:ln>
        </p:spPr>
        <p:txBody>
          <a:bodyPr wrap="none" anchor="ctr"/>
          <a:lstStyle/>
          <a:p>
            <a:endParaRPr lang="en-US"/>
          </a:p>
        </p:txBody>
      </p:sp>
      <p:sp>
        <p:nvSpPr>
          <p:cNvPr id="13" name="Freeform 7"/>
          <p:cNvSpPr>
            <a:spLocks/>
          </p:cNvSpPr>
          <p:nvPr/>
        </p:nvSpPr>
        <p:spPr bwMode="auto">
          <a:xfrm>
            <a:off x="2915816" y="5229200"/>
            <a:ext cx="2870200" cy="368300"/>
          </a:xfrm>
          <a:custGeom>
            <a:avLst/>
            <a:gdLst>
              <a:gd name="T0" fmla="*/ 0 w 1808"/>
              <a:gd name="T1" fmla="*/ 584676295 h 232"/>
              <a:gd name="T2" fmla="*/ 372983123 w 1808"/>
              <a:gd name="T3" fmla="*/ 486391020 h 232"/>
              <a:gd name="T4" fmla="*/ 1275199115 w 1808"/>
              <a:gd name="T5" fmla="*/ 289818785 h 232"/>
              <a:gd name="T6" fmla="*/ 1885077160 w 1808"/>
              <a:gd name="T7" fmla="*/ 131048140 h 232"/>
              <a:gd name="T8" fmla="*/ 2147483647 w 1808"/>
              <a:gd name="T9" fmla="*/ 32762829 h 232"/>
              <a:gd name="T10" fmla="*/ 2147483647 w 1808"/>
              <a:gd name="T11" fmla="*/ 93246575 h 232"/>
              <a:gd name="T12" fmla="*/ 2147483647 w 1808"/>
              <a:gd name="T13" fmla="*/ 211693169 h 232"/>
              <a:gd name="T14" fmla="*/ 2147483647 w 1808"/>
              <a:gd name="T15" fmla="*/ 504031316 h 232"/>
              <a:gd name="T16" fmla="*/ 0 60000 65536"/>
              <a:gd name="T17" fmla="*/ 0 60000 65536"/>
              <a:gd name="T18" fmla="*/ 0 60000 65536"/>
              <a:gd name="T19" fmla="*/ 0 60000 65536"/>
              <a:gd name="T20" fmla="*/ 0 60000 65536"/>
              <a:gd name="T21" fmla="*/ 0 60000 65536"/>
              <a:gd name="T22" fmla="*/ 0 60000 65536"/>
              <a:gd name="T23" fmla="*/ 0 60000 65536"/>
              <a:gd name="T24" fmla="*/ 0 w 1808"/>
              <a:gd name="T25" fmla="*/ 0 h 232"/>
              <a:gd name="T26" fmla="*/ 1808 w 1808"/>
              <a:gd name="T27" fmla="*/ 232 h 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08" h="232">
                <a:moveTo>
                  <a:pt x="0" y="232"/>
                </a:moveTo>
                <a:cubicBezTo>
                  <a:pt x="51" y="211"/>
                  <a:pt x="92" y="199"/>
                  <a:pt x="148" y="193"/>
                </a:cubicBezTo>
                <a:cubicBezTo>
                  <a:pt x="267" y="162"/>
                  <a:pt x="384" y="136"/>
                  <a:pt x="506" y="115"/>
                </a:cubicBezTo>
                <a:cubicBezTo>
                  <a:pt x="571" y="71"/>
                  <a:pt x="671" y="63"/>
                  <a:pt x="748" y="52"/>
                </a:cubicBezTo>
                <a:cubicBezTo>
                  <a:pt x="865" y="16"/>
                  <a:pt x="869" y="20"/>
                  <a:pt x="1028" y="13"/>
                </a:cubicBezTo>
                <a:cubicBezTo>
                  <a:pt x="1161" y="0"/>
                  <a:pt x="1300" y="23"/>
                  <a:pt x="1434" y="37"/>
                </a:cubicBezTo>
                <a:cubicBezTo>
                  <a:pt x="1488" y="51"/>
                  <a:pt x="1555" y="56"/>
                  <a:pt x="1605" y="84"/>
                </a:cubicBezTo>
                <a:cubicBezTo>
                  <a:pt x="1656" y="112"/>
                  <a:pt x="1748" y="200"/>
                  <a:pt x="1808" y="200"/>
                </a:cubicBezTo>
              </a:path>
            </a:pathLst>
          </a:custGeom>
          <a:noFill/>
          <a:ln w="9525">
            <a:solidFill>
              <a:schemeClr val="tx1"/>
            </a:solidFill>
            <a:round/>
            <a:headEnd/>
            <a:tailEnd/>
          </a:ln>
        </p:spPr>
        <p:txBody>
          <a:bodyPr wrap="none" anchor="ctr"/>
          <a:lstStyle/>
          <a:p>
            <a:endParaRPr lang="nl-B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a:t>3.3 Inhoudelijke theorieën</a:t>
            </a:r>
          </a:p>
        </p:txBody>
      </p:sp>
      <p:sp>
        <p:nvSpPr>
          <p:cNvPr id="4" name="Slide Number Placeholder 3"/>
          <p:cNvSpPr>
            <a:spLocks noGrp="1"/>
          </p:cNvSpPr>
          <p:nvPr>
            <p:ph type="sldNum" sz="quarter" idx="11"/>
          </p:nvPr>
        </p:nvSpPr>
        <p:spPr/>
        <p:txBody>
          <a:bodyPr/>
          <a:lstStyle/>
          <a:p>
            <a:fld id="{3B80295F-48CD-49FC-897A-CCEC919B8070}" type="slidenum">
              <a:rPr lang="nl-BE" smtClean="0"/>
              <a:pPr/>
              <a:t>33</a:t>
            </a:fld>
            <a:endParaRPr lang="nl-BE" dirty="0"/>
          </a:p>
        </p:txBody>
      </p:sp>
      <p:sp>
        <p:nvSpPr>
          <p:cNvPr id="5" name="Footer Placeholder 4"/>
          <p:cNvSpPr>
            <a:spLocks noGrp="1"/>
          </p:cNvSpPr>
          <p:nvPr>
            <p:ph type="ftr" sz="quarter" idx="12"/>
          </p:nvPr>
        </p:nvSpPr>
        <p:spPr/>
        <p:txBody>
          <a:bodyPr/>
          <a:lstStyle/>
          <a:p>
            <a:r>
              <a:rPr lang="nl-BE" dirty="0"/>
              <a:t>Gedrag in organisaties.</a:t>
            </a:r>
          </a:p>
        </p:txBody>
      </p:sp>
      <p:sp>
        <p:nvSpPr>
          <p:cNvPr id="7" name="Tijdelijke aanduiding voor inhoud 6"/>
          <p:cNvSpPr>
            <a:spLocks noGrp="1"/>
          </p:cNvSpPr>
          <p:nvPr>
            <p:ph idx="1"/>
          </p:nvPr>
        </p:nvSpPr>
        <p:spPr>
          <a:xfrm>
            <a:off x="0" y="1268760"/>
            <a:ext cx="9144000" cy="4428000"/>
          </a:xfrm>
        </p:spPr>
        <p:txBody>
          <a:bodyPr/>
          <a:lstStyle/>
          <a:p>
            <a:pPr>
              <a:buNone/>
            </a:pPr>
            <a:r>
              <a:rPr lang="nl-BE" dirty="0"/>
              <a:t>Hoe kunnen deze behoeften gemeten? </a:t>
            </a:r>
            <a:br>
              <a:rPr lang="nl-BE" dirty="0"/>
            </a:br>
            <a:endParaRPr lang="nl-BE" dirty="0"/>
          </a:p>
          <a:p>
            <a:pPr>
              <a:buNone/>
            </a:pPr>
            <a:r>
              <a:rPr lang="nl-BE" dirty="0"/>
              <a:t>	- TAT</a:t>
            </a:r>
          </a:p>
          <a:p>
            <a:pPr>
              <a:buNone/>
            </a:pPr>
            <a:endParaRPr lang="nl-BE" dirty="0"/>
          </a:p>
          <a:p>
            <a:pPr>
              <a:buNone/>
            </a:pPr>
            <a:r>
              <a:rPr lang="nl-BE" dirty="0"/>
              <a:t>	</a:t>
            </a:r>
          </a:p>
          <a:p>
            <a:pPr>
              <a:buNone/>
            </a:pPr>
            <a:endParaRPr lang="nl-BE" dirty="0"/>
          </a:p>
          <a:p>
            <a:pPr>
              <a:buNone/>
            </a:pPr>
            <a:endParaRPr lang="nl-BE" dirty="0"/>
          </a:p>
          <a:p>
            <a:pPr>
              <a:buNone/>
            </a:pPr>
            <a:r>
              <a:rPr lang="nl-BE" dirty="0"/>
              <a:t>- Prestatie Motivatie Test (prof. Hermans)</a:t>
            </a:r>
          </a:p>
        </p:txBody>
      </p:sp>
      <p:sp>
        <p:nvSpPr>
          <p:cNvPr id="12290" name="AutoShape 2" descr="Afbeeldingsresultaat voor ta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BE"/>
          </a:p>
        </p:txBody>
      </p:sp>
      <p:sp>
        <p:nvSpPr>
          <p:cNvPr id="12292" name="AutoShape 4" descr="Afbeeldingsresultaat voor ta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BE"/>
          </a:p>
        </p:txBody>
      </p:sp>
      <p:sp>
        <p:nvSpPr>
          <p:cNvPr id="12294" name="AutoShape 6" descr="Afbeeldingsresultaat voor ta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BE"/>
          </a:p>
        </p:txBody>
      </p:sp>
      <p:pic>
        <p:nvPicPr>
          <p:cNvPr id="12296" name="Picture 8" descr="http://3.bp.blogspot.com/-f4KY9GjNK-c/UqmP76MAztI/AAAAAAAAMnA/gnoExMjyAI8/s1600/TAT+Sample+Picture.jpg"/>
          <p:cNvPicPr>
            <a:picLocks noChangeAspect="1" noChangeArrowheads="1"/>
          </p:cNvPicPr>
          <p:nvPr/>
        </p:nvPicPr>
        <p:blipFill>
          <a:blip r:embed="rId2" cstate="print"/>
          <a:srcRect/>
          <a:stretch>
            <a:fillRect/>
          </a:stretch>
        </p:blipFill>
        <p:spPr bwMode="auto">
          <a:xfrm>
            <a:off x="3059832" y="2132856"/>
            <a:ext cx="4098558" cy="271616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a:t>3.3 Inhoudelijke theorieën</a:t>
            </a:r>
          </a:p>
        </p:txBody>
      </p:sp>
      <p:sp>
        <p:nvSpPr>
          <p:cNvPr id="4" name="Slide Number Placeholder 3"/>
          <p:cNvSpPr>
            <a:spLocks noGrp="1"/>
          </p:cNvSpPr>
          <p:nvPr>
            <p:ph type="sldNum" sz="quarter" idx="11"/>
          </p:nvPr>
        </p:nvSpPr>
        <p:spPr/>
        <p:txBody>
          <a:bodyPr/>
          <a:lstStyle/>
          <a:p>
            <a:fld id="{3B80295F-48CD-49FC-897A-CCEC919B8070}" type="slidenum">
              <a:rPr lang="nl-BE" smtClean="0"/>
              <a:pPr/>
              <a:t>34</a:t>
            </a:fld>
            <a:endParaRPr lang="nl-BE" dirty="0"/>
          </a:p>
        </p:txBody>
      </p:sp>
      <p:sp>
        <p:nvSpPr>
          <p:cNvPr id="5" name="Footer Placeholder 4"/>
          <p:cNvSpPr>
            <a:spLocks noGrp="1"/>
          </p:cNvSpPr>
          <p:nvPr>
            <p:ph type="ftr" sz="quarter" idx="12"/>
          </p:nvPr>
        </p:nvSpPr>
        <p:spPr/>
        <p:txBody>
          <a:bodyPr/>
          <a:lstStyle/>
          <a:p>
            <a:r>
              <a:rPr lang="nl-BE" dirty="0"/>
              <a:t>Gedrag in organisaties.</a:t>
            </a:r>
          </a:p>
        </p:txBody>
      </p:sp>
      <p:sp>
        <p:nvSpPr>
          <p:cNvPr id="7" name="Tijdelijke aanduiding voor inhoud 6"/>
          <p:cNvSpPr>
            <a:spLocks noGrp="1"/>
          </p:cNvSpPr>
          <p:nvPr>
            <p:ph idx="1"/>
          </p:nvPr>
        </p:nvSpPr>
        <p:spPr/>
        <p:txBody>
          <a:bodyPr>
            <a:normAutofit lnSpcReduction="10000"/>
          </a:bodyPr>
          <a:lstStyle/>
          <a:p>
            <a:pPr>
              <a:buNone/>
            </a:pPr>
            <a:r>
              <a:rPr lang="nl-BE" sz="3200" dirty="0"/>
              <a:t>Onderzoeksbevindingen:</a:t>
            </a:r>
            <a:br>
              <a:rPr lang="nl-BE" sz="3200" dirty="0"/>
            </a:br>
            <a:r>
              <a:rPr lang="nl-BE" sz="3200" dirty="0"/>
              <a:t>- mensen met sterke prestatiemotivatie geven voorkeur aan situaties met verantwoordelijkheid, feedback en middelmatig hoog risico. </a:t>
            </a:r>
            <a:br>
              <a:rPr lang="nl-BE" sz="3200" dirty="0"/>
            </a:br>
            <a:r>
              <a:rPr lang="nl-BE" sz="3200" dirty="0"/>
              <a:t>- zijn niet noodzakelijk goede managers</a:t>
            </a:r>
            <a:br>
              <a:rPr lang="nl-BE" sz="3200" dirty="0"/>
            </a:br>
            <a:r>
              <a:rPr lang="nl-BE" sz="3200" dirty="0"/>
              <a:t>- behoefte aan macht en geringe behoefte aan affiliatie vormen de beste managers. </a:t>
            </a:r>
            <a:br>
              <a:rPr lang="nl-BE" sz="3200" dirty="0"/>
            </a:br>
            <a:r>
              <a:rPr lang="nl-BE" sz="3200" dirty="0"/>
              <a:t>- prestatiemotivatie blijkt getraind te kunnen worden</a:t>
            </a:r>
            <a:endParaRPr lang="nl-NL" sz="3200" dirty="0"/>
          </a:p>
          <a:p>
            <a:pPr>
              <a:buNone/>
            </a:pPr>
            <a:endParaRPr lang="nl-B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a:t>3.4 Procestheorieën</a:t>
            </a:r>
          </a:p>
        </p:txBody>
      </p:sp>
      <p:sp>
        <p:nvSpPr>
          <p:cNvPr id="4" name="Slide Number Placeholder 3"/>
          <p:cNvSpPr>
            <a:spLocks noGrp="1"/>
          </p:cNvSpPr>
          <p:nvPr>
            <p:ph type="sldNum" sz="quarter" idx="11"/>
          </p:nvPr>
        </p:nvSpPr>
        <p:spPr/>
        <p:txBody>
          <a:bodyPr/>
          <a:lstStyle/>
          <a:p>
            <a:fld id="{3B80295F-48CD-49FC-897A-CCEC919B8070}" type="slidenum">
              <a:rPr lang="nl-BE" smtClean="0"/>
              <a:pPr/>
              <a:t>35</a:t>
            </a:fld>
            <a:endParaRPr lang="nl-BE" dirty="0"/>
          </a:p>
        </p:txBody>
      </p:sp>
      <p:sp>
        <p:nvSpPr>
          <p:cNvPr id="5" name="Footer Placeholder 4"/>
          <p:cNvSpPr>
            <a:spLocks noGrp="1"/>
          </p:cNvSpPr>
          <p:nvPr>
            <p:ph type="ftr" sz="quarter" idx="12"/>
          </p:nvPr>
        </p:nvSpPr>
        <p:spPr/>
        <p:txBody>
          <a:bodyPr/>
          <a:lstStyle/>
          <a:p>
            <a:r>
              <a:rPr lang="nl-BE" dirty="0"/>
              <a:t>Gedrag in organisaties.</a:t>
            </a:r>
          </a:p>
        </p:txBody>
      </p:sp>
      <p:sp>
        <p:nvSpPr>
          <p:cNvPr id="7" name="Tijdelijke aanduiding voor inhoud 6"/>
          <p:cNvSpPr>
            <a:spLocks noGrp="1"/>
          </p:cNvSpPr>
          <p:nvPr>
            <p:ph idx="1"/>
          </p:nvPr>
        </p:nvSpPr>
        <p:spPr/>
        <p:txBody>
          <a:bodyPr/>
          <a:lstStyle/>
          <a:p>
            <a:pPr>
              <a:buNone/>
            </a:pPr>
            <a:r>
              <a:rPr lang="nl-BE" dirty="0"/>
              <a:t>Doelstellingen theorie (E. </a:t>
            </a:r>
            <a:r>
              <a:rPr lang="nl-BE" dirty="0" err="1"/>
              <a:t>Locke</a:t>
            </a:r>
            <a:r>
              <a:rPr lang="nl-BE" dirty="0"/>
              <a:t>)</a:t>
            </a:r>
          </a:p>
          <a:p>
            <a:pPr>
              <a:buNone/>
            </a:pPr>
            <a:r>
              <a:rPr lang="nl-BE" dirty="0"/>
              <a:t>	</a:t>
            </a:r>
            <a:r>
              <a:rPr lang="nl-BE" sz="2800" dirty="0"/>
              <a:t>Intenties kunnen een belangrijke bron </a:t>
            </a:r>
            <a:br>
              <a:rPr lang="nl-BE" sz="2800" dirty="0"/>
            </a:br>
            <a:r>
              <a:rPr lang="nl-BE" sz="2800" dirty="0"/>
              <a:t>van motivatie zijn</a:t>
            </a:r>
            <a:br>
              <a:rPr lang="nl-BE" sz="2800" dirty="0"/>
            </a:br>
            <a:br>
              <a:rPr lang="nl-BE" sz="2800" dirty="0"/>
            </a:br>
            <a:r>
              <a:rPr lang="nl-BE" sz="2800" dirty="0"/>
              <a:t>Concrete en moeilijke doelen leveren betere prestaties dan gemakkelijke doelen;</a:t>
            </a:r>
            <a:br>
              <a:rPr lang="nl-BE" sz="2800" dirty="0"/>
            </a:br>
            <a:r>
              <a:rPr lang="nl-BE" sz="2800" dirty="0"/>
              <a:t>feedback leidt tot betere prestaties</a:t>
            </a:r>
          </a:p>
          <a:p>
            <a:pPr>
              <a:buNone/>
            </a:pPr>
            <a:endParaRPr lang="nl-BE" sz="2800" dirty="0"/>
          </a:p>
          <a:p>
            <a:pPr>
              <a:buNone/>
            </a:pPr>
            <a:r>
              <a:rPr lang="nl-BE" sz="2800" dirty="0"/>
              <a:t>	Middels empirisch onderzoek ondersteund.</a:t>
            </a:r>
          </a:p>
        </p:txBody>
      </p:sp>
      <p:pic>
        <p:nvPicPr>
          <p:cNvPr id="10242" name="Picture 2" descr="http://www.wikiberal.org/images/thumb/4/4d/Edwin_A_Locke.jpg/200px-Edwin_A_Locke.jpg"/>
          <p:cNvPicPr>
            <a:picLocks noChangeAspect="1" noChangeArrowheads="1"/>
          </p:cNvPicPr>
          <p:nvPr/>
        </p:nvPicPr>
        <p:blipFill>
          <a:blip r:embed="rId2" cstate="print"/>
          <a:srcRect/>
          <a:stretch>
            <a:fillRect/>
          </a:stretch>
        </p:blipFill>
        <p:spPr bwMode="auto">
          <a:xfrm>
            <a:off x="7308304" y="0"/>
            <a:ext cx="1835696" cy="2753544"/>
          </a:xfrm>
          <a:prstGeom prst="rect">
            <a:avLst/>
          </a:prstGeom>
          <a:noFill/>
        </p:spPr>
      </p:pic>
      <p:sp>
        <p:nvSpPr>
          <p:cNvPr id="2" name="Tekstvak 1">
            <a:extLst>
              <a:ext uri="{FF2B5EF4-FFF2-40B4-BE49-F238E27FC236}">
                <a16:creationId xmlns:a16="http://schemas.microsoft.com/office/drawing/2014/main" id="{F603ABE3-1BED-44D2-A856-E6D916F720E7}"/>
              </a:ext>
            </a:extLst>
          </p:cNvPr>
          <p:cNvSpPr txBox="1"/>
          <p:nvPr/>
        </p:nvSpPr>
        <p:spPr>
          <a:xfrm>
            <a:off x="7668344" y="2852936"/>
            <a:ext cx="1224136" cy="369332"/>
          </a:xfrm>
          <a:prstGeom prst="rect">
            <a:avLst/>
          </a:prstGeom>
          <a:noFill/>
        </p:spPr>
        <p:txBody>
          <a:bodyPr wrap="square" rtlCol="0">
            <a:spAutoFit/>
          </a:bodyPr>
          <a:lstStyle/>
          <a:p>
            <a:r>
              <a:rPr lang="nl-BE" dirty="0"/>
              <a:t>E. Locke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a:t>3.4 Procestheorieën</a:t>
            </a:r>
          </a:p>
        </p:txBody>
      </p:sp>
      <p:sp>
        <p:nvSpPr>
          <p:cNvPr id="4" name="Slide Number Placeholder 3"/>
          <p:cNvSpPr>
            <a:spLocks noGrp="1"/>
          </p:cNvSpPr>
          <p:nvPr>
            <p:ph type="sldNum" sz="quarter" idx="11"/>
          </p:nvPr>
        </p:nvSpPr>
        <p:spPr/>
        <p:txBody>
          <a:bodyPr/>
          <a:lstStyle/>
          <a:p>
            <a:fld id="{3B80295F-48CD-49FC-897A-CCEC919B8070}" type="slidenum">
              <a:rPr lang="nl-BE" smtClean="0"/>
              <a:pPr/>
              <a:t>36</a:t>
            </a:fld>
            <a:endParaRPr lang="nl-BE" dirty="0"/>
          </a:p>
        </p:txBody>
      </p:sp>
      <p:sp>
        <p:nvSpPr>
          <p:cNvPr id="5" name="Footer Placeholder 4"/>
          <p:cNvSpPr>
            <a:spLocks noGrp="1"/>
          </p:cNvSpPr>
          <p:nvPr>
            <p:ph type="ftr" sz="quarter" idx="12"/>
          </p:nvPr>
        </p:nvSpPr>
        <p:spPr/>
        <p:txBody>
          <a:bodyPr/>
          <a:lstStyle/>
          <a:p>
            <a:r>
              <a:rPr lang="nl-BE" dirty="0"/>
              <a:t>Gedrag in organisaties.</a:t>
            </a:r>
          </a:p>
        </p:txBody>
      </p:sp>
      <p:sp>
        <p:nvSpPr>
          <p:cNvPr id="7" name="Tijdelijke aanduiding voor inhoud 6"/>
          <p:cNvSpPr>
            <a:spLocks noGrp="1"/>
          </p:cNvSpPr>
          <p:nvPr>
            <p:ph idx="1"/>
          </p:nvPr>
        </p:nvSpPr>
        <p:spPr/>
        <p:txBody>
          <a:bodyPr/>
          <a:lstStyle/>
          <a:p>
            <a:pPr>
              <a:buNone/>
            </a:pPr>
            <a:r>
              <a:rPr lang="nl-BE" dirty="0"/>
              <a:t>Doelstellingentheorie</a:t>
            </a:r>
          </a:p>
          <a:p>
            <a:pPr>
              <a:buNone/>
            </a:pPr>
            <a:r>
              <a:rPr lang="nl-BE" dirty="0"/>
              <a:t>	Concrete doelen versus ‘beter je best doen’</a:t>
            </a:r>
            <a:br>
              <a:rPr lang="nl-BE" dirty="0"/>
            </a:br>
            <a:r>
              <a:rPr lang="nl-BE" dirty="0"/>
              <a:t>Moeilijke doelen blijken effectiever</a:t>
            </a:r>
            <a:br>
              <a:rPr lang="nl-BE" dirty="0"/>
            </a:br>
            <a:r>
              <a:rPr lang="nl-BE" dirty="0"/>
              <a:t>Feedback blijkt een krachtige motiverende factor (vooral interne) </a:t>
            </a:r>
            <a:br>
              <a:rPr lang="nl-BE" dirty="0"/>
            </a:br>
            <a:r>
              <a:rPr lang="nl-BE" dirty="0"/>
              <a:t>Het is onduidelijk of participatie van medewerker in  het formuleren van doelstellingen nodig is. </a:t>
            </a:r>
            <a:br>
              <a:rPr lang="nl-BE" dirty="0"/>
            </a:br>
            <a:r>
              <a:rPr lang="nl-BE" dirty="0"/>
              <a:t>Nadere concretisering in MBO.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a:t>3.4 Procestheorieën</a:t>
            </a:r>
          </a:p>
        </p:txBody>
      </p:sp>
      <p:sp>
        <p:nvSpPr>
          <p:cNvPr id="4" name="Slide Number Placeholder 3"/>
          <p:cNvSpPr>
            <a:spLocks noGrp="1"/>
          </p:cNvSpPr>
          <p:nvPr>
            <p:ph type="sldNum" sz="quarter" idx="11"/>
          </p:nvPr>
        </p:nvSpPr>
        <p:spPr/>
        <p:txBody>
          <a:bodyPr/>
          <a:lstStyle/>
          <a:p>
            <a:fld id="{3B80295F-48CD-49FC-897A-CCEC919B8070}" type="slidenum">
              <a:rPr lang="nl-BE" smtClean="0"/>
              <a:pPr/>
              <a:t>37</a:t>
            </a:fld>
            <a:endParaRPr lang="nl-BE" dirty="0"/>
          </a:p>
        </p:txBody>
      </p:sp>
      <p:sp>
        <p:nvSpPr>
          <p:cNvPr id="5" name="Footer Placeholder 4"/>
          <p:cNvSpPr>
            <a:spLocks noGrp="1"/>
          </p:cNvSpPr>
          <p:nvPr>
            <p:ph type="ftr" sz="quarter" idx="12"/>
          </p:nvPr>
        </p:nvSpPr>
        <p:spPr/>
        <p:txBody>
          <a:bodyPr/>
          <a:lstStyle/>
          <a:p>
            <a:r>
              <a:rPr lang="nl-BE" dirty="0"/>
              <a:t>Gedrag in organisaties.</a:t>
            </a:r>
          </a:p>
        </p:txBody>
      </p:sp>
      <p:sp>
        <p:nvSpPr>
          <p:cNvPr id="7" name="Tijdelijke aanduiding voor inhoud 6"/>
          <p:cNvSpPr>
            <a:spLocks noGrp="1"/>
          </p:cNvSpPr>
          <p:nvPr>
            <p:ph idx="1"/>
          </p:nvPr>
        </p:nvSpPr>
        <p:spPr/>
        <p:txBody>
          <a:bodyPr/>
          <a:lstStyle/>
          <a:p>
            <a:pPr>
              <a:buNone/>
            </a:pPr>
            <a:r>
              <a:rPr lang="nl-BE" dirty="0"/>
              <a:t>Rechtvaardigheidstheorie (Adams)</a:t>
            </a:r>
            <a:br>
              <a:rPr lang="nl-BE" dirty="0"/>
            </a:br>
            <a:r>
              <a:rPr lang="nl-BE" dirty="0"/>
              <a:t>inspiratie bij L. Festinger: theorie van cognitieve dissonantie. </a:t>
            </a:r>
            <a:br>
              <a:rPr lang="nl-BE" dirty="0"/>
            </a:br>
            <a:endParaRPr lang="nl-BE" dirty="0"/>
          </a:p>
          <a:p>
            <a:pPr>
              <a:buNone/>
            </a:pPr>
            <a:endParaRPr lang="nl-BE" dirty="0"/>
          </a:p>
          <a:p>
            <a:pPr>
              <a:buNone/>
            </a:pPr>
            <a:r>
              <a:rPr lang="nl-BE" dirty="0">
                <a:hlinkClick r:id="rId2"/>
              </a:rPr>
              <a:t>https://www.youtube.com/watch?v=korGK0yGIDo</a:t>
            </a:r>
            <a:endParaRPr lang="nl-BE" dirty="0"/>
          </a:p>
          <a:p>
            <a:pPr>
              <a:buNone/>
            </a:pPr>
            <a:endParaRPr lang="nl-BE" dirty="0"/>
          </a:p>
        </p:txBody>
      </p:sp>
      <p:pic>
        <p:nvPicPr>
          <p:cNvPr id="6" name="Picture 4"/>
          <p:cNvPicPr>
            <a:picLocks noChangeAspect="1" noChangeArrowheads="1"/>
          </p:cNvPicPr>
          <p:nvPr/>
        </p:nvPicPr>
        <p:blipFill>
          <a:blip r:embed="rId3" cstate="print"/>
          <a:srcRect/>
          <a:stretch>
            <a:fillRect/>
          </a:stretch>
        </p:blipFill>
        <p:spPr bwMode="auto">
          <a:xfrm>
            <a:off x="7596336" y="0"/>
            <a:ext cx="1381479" cy="2492896"/>
          </a:xfrm>
          <a:prstGeom prst="rect">
            <a:avLst/>
          </a:prstGeom>
          <a:noFill/>
          <a:ln w="9525">
            <a:noFill/>
            <a:miter lim="800000"/>
            <a:headEnd/>
            <a:tailEnd/>
          </a:ln>
        </p:spPr>
      </p:pic>
      <p:sp>
        <p:nvSpPr>
          <p:cNvPr id="8" name="Tekstvak 7"/>
          <p:cNvSpPr txBox="1"/>
          <p:nvPr/>
        </p:nvSpPr>
        <p:spPr>
          <a:xfrm>
            <a:off x="7596336" y="2564904"/>
            <a:ext cx="2160240" cy="369332"/>
          </a:xfrm>
          <a:prstGeom prst="rect">
            <a:avLst/>
          </a:prstGeom>
          <a:noFill/>
        </p:spPr>
        <p:txBody>
          <a:bodyPr wrap="square" rtlCol="0">
            <a:spAutoFit/>
          </a:bodyPr>
          <a:lstStyle/>
          <a:p>
            <a:r>
              <a:rPr lang="nl-BE" dirty="0"/>
              <a:t>L. </a:t>
            </a:r>
            <a:r>
              <a:rPr lang="nl-BE" dirty="0" err="1"/>
              <a:t>Festinger</a:t>
            </a:r>
            <a:endParaRPr lang="nl-B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a:t>3.4 Procestheorieën</a:t>
            </a:r>
          </a:p>
        </p:txBody>
      </p:sp>
      <p:sp>
        <p:nvSpPr>
          <p:cNvPr id="4" name="Slide Number Placeholder 3"/>
          <p:cNvSpPr>
            <a:spLocks noGrp="1"/>
          </p:cNvSpPr>
          <p:nvPr>
            <p:ph type="sldNum" sz="quarter" idx="11"/>
          </p:nvPr>
        </p:nvSpPr>
        <p:spPr/>
        <p:txBody>
          <a:bodyPr/>
          <a:lstStyle/>
          <a:p>
            <a:fld id="{3B80295F-48CD-49FC-897A-CCEC919B8070}" type="slidenum">
              <a:rPr lang="nl-BE" smtClean="0"/>
              <a:pPr/>
              <a:t>38</a:t>
            </a:fld>
            <a:endParaRPr lang="nl-BE" dirty="0"/>
          </a:p>
        </p:txBody>
      </p:sp>
      <p:sp>
        <p:nvSpPr>
          <p:cNvPr id="5" name="Footer Placeholder 4"/>
          <p:cNvSpPr>
            <a:spLocks noGrp="1"/>
          </p:cNvSpPr>
          <p:nvPr>
            <p:ph type="ftr" sz="quarter" idx="12"/>
          </p:nvPr>
        </p:nvSpPr>
        <p:spPr/>
        <p:txBody>
          <a:bodyPr/>
          <a:lstStyle/>
          <a:p>
            <a:r>
              <a:rPr lang="nl-BE" dirty="0"/>
              <a:t>Gedrag in organisaties.</a:t>
            </a:r>
          </a:p>
        </p:txBody>
      </p:sp>
      <p:pic>
        <p:nvPicPr>
          <p:cNvPr id="6" name="Picture 4"/>
          <p:cNvPicPr>
            <a:picLocks noGrp="1" noChangeAspect="1" noChangeArrowheads="1"/>
          </p:cNvPicPr>
          <p:nvPr>
            <p:ph idx="1"/>
          </p:nvPr>
        </p:nvPicPr>
        <p:blipFill>
          <a:blip r:embed="rId2" cstate="print"/>
          <a:srcRect/>
          <a:stretch>
            <a:fillRect/>
          </a:stretch>
        </p:blipFill>
        <p:spPr>
          <a:xfrm>
            <a:off x="1547664" y="1340768"/>
            <a:ext cx="6543469" cy="4312876"/>
          </a:xfr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a:t>3.4 Procestheorieën</a:t>
            </a:r>
          </a:p>
        </p:txBody>
      </p:sp>
      <p:sp>
        <p:nvSpPr>
          <p:cNvPr id="4" name="Slide Number Placeholder 3"/>
          <p:cNvSpPr>
            <a:spLocks noGrp="1"/>
          </p:cNvSpPr>
          <p:nvPr>
            <p:ph type="sldNum" sz="quarter" idx="11"/>
          </p:nvPr>
        </p:nvSpPr>
        <p:spPr/>
        <p:txBody>
          <a:bodyPr/>
          <a:lstStyle/>
          <a:p>
            <a:fld id="{3B80295F-48CD-49FC-897A-CCEC919B8070}" type="slidenum">
              <a:rPr lang="nl-BE" smtClean="0"/>
              <a:pPr/>
              <a:t>39</a:t>
            </a:fld>
            <a:endParaRPr lang="nl-BE" dirty="0"/>
          </a:p>
        </p:txBody>
      </p:sp>
      <p:sp>
        <p:nvSpPr>
          <p:cNvPr id="5" name="Footer Placeholder 4"/>
          <p:cNvSpPr>
            <a:spLocks noGrp="1"/>
          </p:cNvSpPr>
          <p:nvPr>
            <p:ph type="ftr" sz="quarter" idx="12"/>
          </p:nvPr>
        </p:nvSpPr>
        <p:spPr/>
        <p:txBody>
          <a:bodyPr/>
          <a:lstStyle/>
          <a:p>
            <a:r>
              <a:rPr lang="nl-BE" dirty="0"/>
              <a:t>Gedrag in organisaties.</a:t>
            </a:r>
          </a:p>
        </p:txBody>
      </p:sp>
      <p:sp>
        <p:nvSpPr>
          <p:cNvPr id="7" name="Tijdelijke aanduiding voor inhoud 6"/>
          <p:cNvSpPr>
            <a:spLocks noGrp="1"/>
          </p:cNvSpPr>
          <p:nvPr>
            <p:ph idx="1"/>
          </p:nvPr>
        </p:nvSpPr>
        <p:spPr/>
        <p:txBody>
          <a:bodyPr/>
          <a:lstStyle/>
          <a:p>
            <a:pPr>
              <a:buNone/>
            </a:pPr>
            <a:r>
              <a:rPr lang="nl-BE" dirty="0"/>
              <a:t>Adams stelt dat werknemers hun input in een werksituatie afwegen t.o.v. hetgeen ze eruit halen en deze verhouding afwegen in vergelijking met anderen. </a:t>
            </a:r>
            <a:br>
              <a:rPr lang="nl-BE" dirty="0"/>
            </a:br>
            <a:r>
              <a:rPr lang="nl-BE" dirty="0"/>
              <a:t>- rechtvaardig</a:t>
            </a:r>
            <a:br>
              <a:rPr lang="nl-BE" dirty="0"/>
            </a:br>
            <a:r>
              <a:rPr lang="nl-BE" dirty="0"/>
              <a:t>- input te hoog/te laag…dissonantie</a:t>
            </a:r>
            <a:br>
              <a:rPr lang="nl-BE" dirty="0"/>
            </a:br>
            <a:r>
              <a:rPr lang="nl-BE" dirty="0"/>
              <a:t>- output te hoog/te laag…dissonantie</a:t>
            </a:r>
            <a:endParaRPr lang="nl-NL" dirty="0"/>
          </a:p>
          <a:p>
            <a:pPr>
              <a:buNone/>
            </a:pPr>
            <a:endParaRPr lang="nl-BE" dirty="0"/>
          </a:p>
        </p:txBody>
      </p:sp>
      <p:pic>
        <p:nvPicPr>
          <p:cNvPr id="8" name="Picture 2" descr="Europees consumentenrecht: contractsvrijheid versus dwingendrechtelijke beschermende bepalingen.">
            <a:extLst>
              <a:ext uri="{FF2B5EF4-FFF2-40B4-BE49-F238E27FC236}">
                <a16:creationId xmlns:a16="http://schemas.microsoft.com/office/drawing/2014/main" id="{B052B20F-E9C1-4EA6-AE49-CE0DA3FB668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28183" y="4366528"/>
            <a:ext cx="2914001" cy="2491471"/>
          </a:xfrm>
          <a:prstGeom prst="rect">
            <a:avLst/>
          </a:prstGeom>
          <a:solidFill>
            <a:srgbClr val="FFFFFF"/>
          </a:solid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nl-BE" sz="3200" dirty="0"/>
              <a:t>Het is een proces in de persoon dat de intensiteit, de richting en de volharding bepaalt van zijn pogingen om een bepaald doel te bereiken. </a:t>
            </a:r>
          </a:p>
          <a:p>
            <a:pPr>
              <a:buNone/>
            </a:pPr>
            <a:r>
              <a:rPr lang="nl-BE" sz="3200" dirty="0"/>
              <a:t>Niet zichtbaar, wel de gevolgen hiervan</a:t>
            </a:r>
            <a:br>
              <a:rPr lang="nl-BE" sz="3200" dirty="0"/>
            </a:br>
            <a:r>
              <a:rPr lang="nl-BE" sz="3200" dirty="0"/>
              <a:t>bv. druk op de ketting bij een hond met diverse niveaus van voedseldeprivatie</a:t>
            </a:r>
            <a:br>
              <a:rPr lang="nl-BE" sz="3200" dirty="0"/>
            </a:br>
            <a:r>
              <a:rPr lang="nl-BE" sz="3200" dirty="0"/>
              <a:t>Het is de bereidheid om iets te doen; geeft richting en energie aan gedrag.</a:t>
            </a:r>
          </a:p>
          <a:p>
            <a:endParaRPr lang="nl-BE" dirty="0"/>
          </a:p>
        </p:txBody>
      </p:sp>
      <p:sp>
        <p:nvSpPr>
          <p:cNvPr id="3" name="Title 2"/>
          <p:cNvSpPr>
            <a:spLocks noGrp="1"/>
          </p:cNvSpPr>
          <p:nvPr>
            <p:ph type="title"/>
          </p:nvPr>
        </p:nvSpPr>
        <p:spPr/>
        <p:txBody>
          <a:bodyPr/>
          <a:lstStyle/>
          <a:p>
            <a:r>
              <a:rPr lang="nl-BE" dirty="0"/>
              <a:t>3.1 Wat is motivatie? </a:t>
            </a:r>
          </a:p>
        </p:txBody>
      </p:sp>
      <p:sp>
        <p:nvSpPr>
          <p:cNvPr id="4" name="Slide Number Placeholder 3"/>
          <p:cNvSpPr>
            <a:spLocks noGrp="1"/>
          </p:cNvSpPr>
          <p:nvPr>
            <p:ph type="sldNum" sz="quarter" idx="11"/>
          </p:nvPr>
        </p:nvSpPr>
        <p:spPr/>
        <p:txBody>
          <a:bodyPr/>
          <a:lstStyle/>
          <a:p>
            <a:fld id="{3B80295F-48CD-49FC-897A-CCEC919B8070}" type="slidenum">
              <a:rPr lang="nl-BE" smtClean="0"/>
              <a:pPr/>
              <a:t>4</a:t>
            </a:fld>
            <a:endParaRPr lang="nl-BE" dirty="0"/>
          </a:p>
        </p:txBody>
      </p:sp>
      <p:sp>
        <p:nvSpPr>
          <p:cNvPr id="5" name="Footer Placeholder 4"/>
          <p:cNvSpPr>
            <a:spLocks noGrp="1"/>
          </p:cNvSpPr>
          <p:nvPr>
            <p:ph type="ftr" sz="quarter" idx="12"/>
          </p:nvPr>
        </p:nvSpPr>
        <p:spPr/>
        <p:txBody>
          <a:bodyPr/>
          <a:lstStyle/>
          <a:p>
            <a:r>
              <a:rPr lang="nl-BE" dirty="0"/>
              <a:t>Gedrag in organisaties.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a:t>3.4 Procestheorieën</a:t>
            </a:r>
          </a:p>
        </p:txBody>
      </p:sp>
      <p:sp>
        <p:nvSpPr>
          <p:cNvPr id="4" name="Slide Number Placeholder 3"/>
          <p:cNvSpPr>
            <a:spLocks noGrp="1"/>
          </p:cNvSpPr>
          <p:nvPr>
            <p:ph type="sldNum" sz="quarter" idx="11"/>
          </p:nvPr>
        </p:nvSpPr>
        <p:spPr/>
        <p:txBody>
          <a:bodyPr/>
          <a:lstStyle/>
          <a:p>
            <a:fld id="{3B80295F-48CD-49FC-897A-CCEC919B8070}" type="slidenum">
              <a:rPr lang="nl-BE" smtClean="0"/>
              <a:pPr/>
              <a:t>40</a:t>
            </a:fld>
            <a:endParaRPr lang="nl-BE" dirty="0"/>
          </a:p>
        </p:txBody>
      </p:sp>
      <p:sp>
        <p:nvSpPr>
          <p:cNvPr id="5" name="Footer Placeholder 4"/>
          <p:cNvSpPr>
            <a:spLocks noGrp="1"/>
          </p:cNvSpPr>
          <p:nvPr>
            <p:ph type="ftr" sz="quarter" idx="12"/>
          </p:nvPr>
        </p:nvSpPr>
        <p:spPr/>
        <p:txBody>
          <a:bodyPr/>
          <a:lstStyle/>
          <a:p>
            <a:r>
              <a:rPr lang="nl-BE" dirty="0"/>
              <a:t>Gedrag in organisaties.</a:t>
            </a:r>
          </a:p>
        </p:txBody>
      </p:sp>
      <p:sp>
        <p:nvSpPr>
          <p:cNvPr id="7" name="Tijdelijke aanduiding voor inhoud 6"/>
          <p:cNvSpPr>
            <a:spLocks noGrp="1"/>
          </p:cNvSpPr>
          <p:nvPr>
            <p:ph idx="1"/>
          </p:nvPr>
        </p:nvSpPr>
        <p:spPr/>
        <p:txBody>
          <a:bodyPr/>
          <a:lstStyle/>
          <a:p>
            <a:r>
              <a:rPr lang="nl-BE" dirty="0"/>
              <a:t>Algemeen: medewerkers zullen hun relatieve bijdrage in overeenstemming brengen met hun relatieve opbrengsten</a:t>
            </a:r>
            <a:br>
              <a:rPr lang="nl-BE" dirty="0"/>
            </a:br>
            <a:r>
              <a:rPr lang="nl-BE" dirty="0"/>
              <a:t>Als mensen zich teveel betaald voelen, zullen ze gaan over presteren</a:t>
            </a:r>
            <a:br>
              <a:rPr lang="nl-BE" dirty="0"/>
            </a:br>
            <a:r>
              <a:rPr lang="nl-BE" dirty="0"/>
              <a:t>Als mensen zich onderbetaald voelen, zullen ze gaan onderpresteren</a:t>
            </a:r>
            <a:br>
              <a:rPr lang="nl-BE" dirty="0"/>
            </a:br>
            <a:br>
              <a:rPr lang="nl-BE" dirty="0"/>
            </a:br>
            <a:r>
              <a:rPr lang="nl-BE" dirty="0"/>
              <a:t>Maar niet helemaal symmetrisch.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a:t>3.4 Procestheorieën</a:t>
            </a:r>
          </a:p>
        </p:txBody>
      </p:sp>
      <p:sp>
        <p:nvSpPr>
          <p:cNvPr id="4" name="Slide Number Placeholder 3"/>
          <p:cNvSpPr>
            <a:spLocks noGrp="1"/>
          </p:cNvSpPr>
          <p:nvPr>
            <p:ph type="sldNum" sz="quarter" idx="11"/>
          </p:nvPr>
        </p:nvSpPr>
        <p:spPr/>
        <p:txBody>
          <a:bodyPr/>
          <a:lstStyle/>
          <a:p>
            <a:fld id="{3B80295F-48CD-49FC-897A-CCEC919B8070}" type="slidenum">
              <a:rPr lang="nl-BE" smtClean="0"/>
              <a:pPr/>
              <a:t>41</a:t>
            </a:fld>
            <a:endParaRPr lang="nl-BE" dirty="0"/>
          </a:p>
        </p:txBody>
      </p:sp>
      <p:sp>
        <p:nvSpPr>
          <p:cNvPr id="5" name="Footer Placeholder 4"/>
          <p:cNvSpPr>
            <a:spLocks noGrp="1"/>
          </p:cNvSpPr>
          <p:nvPr>
            <p:ph type="ftr" sz="quarter" idx="12"/>
          </p:nvPr>
        </p:nvSpPr>
        <p:spPr/>
        <p:txBody>
          <a:bodyPr/>
          <a:lstStyle/>
          <a:p>
            <a:r>
              <a:rPr lang="nl-BE" dirty="0"/>
              <a:t>Gedrag in organisaties.</a:t>
            </a:r>
          </a:p>
        </p:txBody>
      </p:sp>
      <p:sp>
        <p:nvSpPr>
          <p:cNvPr id="7" name="Tijdelijke aanduiding voor inhoud 6"/>
          <p:cNvSpPr>
            <a:spLocks noGrp="1"/>
          </p:cNvSpPr>
          <p:nvPr>
            <p:ph idx="1"/>
          </p:nvPr>
        </p:nvSpPr>
        <p:spPr/>
        <p:txBody>
          <a:bodyPr>
            <a:normAutofit fontScale="85000" lnSpcReduction="20000"/>
          </a:bodyPr>
          <a:lstStyle/>
          <a:p>
            <a:pPr>
              <a:buNone/>
            </a:pPr>
            <a:r>
              <a:rPr lang="nl-BE" sz="3200" dirty="0"/>
              <a:t>Wat in het geval van dissonantie?</a:t>
            </a:r>
            <a:br>
              <a:rPr lang="nl-BE" sz="3200" dirty="0"/>
            </a:br>
            <a:r>
              <a:rPr lang="nl-BE" sz="3200" dirty="0"/>
              <a:t>- veranderen hun inspanning</a:t>
            </a:r>
            <a:br>
              <a:rPr lang="nl-BE" sz="3200" dirty="0"/>
            </a:br>
            <a:r>
              <a:rPr lang="nl-BE" sz="3200" dirty="0"/>
              <a:t>- veranderen de resultaten</a:t>
            </a:r>
            <a:br>
              <a:rPr lang="nl-BE" sz="3200" dirty="0"/>
            </a:br>
            <a:r>
              <a:rPr lang="nl-BE" sz="3200" dirty="0"/>
              <a:t>- vervormen de perceptie van zichzelf</a:t>
            </a:r>
            <a:br>
              <a:rPr lang="nl-BE" sz="3200" dirty="0"/>
            </a:br>
            <a:r>
              <a:rPr lang="nl-BE" sz="3200" dirty="0"/>
              <a:t>- vervormen de perceptie van anderen</a:t>
            </a:r>
            <a:br>
              <a:rPr lang="nl-BE" sz="3200" dirty="0"/>
            </a:br>
            <a:r>
              <a:rPr lang="nl-BE" sz="3200" dirty="0"/>
              <a:t>- ander vergelijkingspunt zoeken</a:t>
            </a:r>
            <a:br>
              <a:rPr lang="nl-BE" sz="3200" dirty="0"/>
            </a:br>
            <a:r>
              <a:rPr lang="nl-BE" sz="3200" dirty="0"/>
              <a:t>- een andere job nemen</a:t>
            </a:r>
            <a:br>
              <a:rPr lang="nl-BE" sz="3200" dirty="0"/>
            </a:br>
            <a:r>
              <a:rPr lang="nl-BE" sz="3200" dirty="0"/>
              <a:t>Theorie getoetst bij stukloon en uurloon</a:t>
            </a:r>
          </a:p>
          <a:p>
            <a:pPr>
              <a:buNone/>
            </a:pPr>
            <a:endParaRPr lang="nl-BE" sz="3200" dirty="0"/>
          </a:p>
          <a:p>
            <a:pPr>
              <a:buNone/>
            </a:pPr>
            <a:r>
              <a:rPr lang="nl-BE" sz="3200" dirty="0"/>
              <a:t>Hierbij nog een reactie op ‘onrechtvaardigheid’: </a:t>
            </a:r>
          </a:p>
          <a:p>
            <a:pPr>
              <a:buNone/>
            </a:pPr>
            <a:r>
              <a:rPr lang="nl-BE" sz="2800" dirty="0">
                <a:hlinkClick r:id="rId3"/>
              </a:rPr>
              <a:t>https://www.hln.be/wetenschap-planeet/dieren/apen-reageren-opvallend-menselijk-op-oneerlijke-behandeling~a3812fd6/</a:t>
            </a:r>
            <a:endParaRPr lang="nl-BE" sz="2800" dirty="0"/>
          </a:p>
          <a:p>
            <a:pPr>
              <a:buNone/>
            </a:pPr>
            <a:endParaRPr lang="nl-BE" dirty="0"/>
          </a:p>
        </p:txBody>
      </p:sp>
      <p:pic>
        <p:nvPicPr>
          <p:cNvPr id="8" name="Picture 6"/>
          <p:cNvPicPr>
            <a:picLocks noChangeAspect="1" noChangeArrowheads="1"/>
          </p:cNvPicPr>
          <p:nvPr/>
        </p:nvPicPr>
        <p:blipFill>
          <a:blip r:embed="rId4" cstate="print"/>
          <a:srcRect/>
          <a:stretch>
            <a:fillRect/>
          </a:stretch>
        </p:blipFill>
        <p:spPr>
          <a:xfrm>
            <a:off x="7308304" y="0"/>
            <a:ext cx="1692275" cy="153511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a:t>3.4 Procestheorieën</a:t>
            </a:r>
          </a:p>
        </p:txBody>
      </p:sp>
      <p:sp>
        <p:nvSpPr>
          <p:cNvPr id="4" name="Slide Number Placeholder 3"/>
          <p:cNvSpPr>
            <a:spLocks noGrp="1"/>
          </p:cNvSpPr>
          <p:nvPr>
            <p:ph type="sldNum" sz="quarter" idx="11"/>
          </p:nvPr>
        </p:nvSpPr>
        <p:spPr/>
        <p:txBody>
          <a:bodyPr/>
          <a:lstStyle/>
          <a:p>
            <a:fld id="{3B80295F-48CD-49FC-897A-CCEC919B8070}" type="slidenum">
              <a:rPr lang="nl-BE" smtClean="0"/>
              <a:pPr/>
              <a:t>42</a:t>
            </a:fld>
            <a:endParaRPr lang="nl-BE" dirty="0"/>
          </a:p>
        </p:txBody>
      </p:sp>
      <p:sp>
        <p:nvSpPr>
          <p:cNvPr id="5" name="Footer Placeholder 4"/>
          <p:cNvSpPr>
            <a:spLocks noGrp="1"/>
          </p:cNvSpPr>
          <p:nvPr>
            <p:ph type="ftr" sz="quarter" idx="12"/>
          </p:nvPr>
        </p:nvSpPr>
        <p:spPr/>
        <p:txBody>
          <a:bodyPr/>
          <a:lstStyle/>
          <a:p>
            <a:r>
              <a:rPr lang="nl-BE" dirty="0"/>
              <a:t>Gedrag in organisaties.</a:t>
            </a:r>
          </a:p>
        </p:txBody>
      </p:sp>
      <p:sp>
        <p:nvSpPr>
          <p:cNvPr id="7" name="Tijdelijke aanduiding voor inhoud 6"/>
          <p:cNvSpPr>
            <a:spLocks noGrp="1"/>
          </p:cNvSpPr>
          <p:nvPr>
            <p:ph idx="1"/>
          </p:nvPr>
        </p:nvSpPr>
        <p:spPr/>
        <p:txBody>
          <a:bodyPr/>
          <a:lstStyle/>
          <a:p>
            <a:pPr>
              <a:buNone/>
            </a:pPr>
            <a:r>
              <a:rPr lang="nl-BE" sz="3200" dirty="0"/>
              <a:t>V. Vroom beschreef in ‘</a:t>
            </a:r>
            <a:r>
              <a:rPr lang="nl-BE" sz="3200" dirty="0" err="1"/>
              <a:t>Work</a:t>
            </a:r>
            <a:r>
              <a:rPr lang="nl-BE" sz="3200" dirty="0"/>
              <a:t> and </a:t>
            </a:r>
            <a:r>
              <a:rPr lang="nl-BE" sz="3200" dirty="0" err="1"/>
              <a:t>motivation</a:t>
            </a:r>
            <a:r>
              <a:rPr lang="nl-BE" sz="3200" dirty="0"/>
              <a:t>’ (1964) een mathematisch model voor motivatie.</a:t>
            </a:r>
            <a:br>
              <a:rPr lang="nl-BE" sz="3200" dirty="0"/>
            </a:br>
            <a:r>
              <a:rPr lang="nl-BE" sz="3200" dirty="0"/>
              <a:t>Hoe intensief zal ik mij inzetten?</a:t>
            </a:r>
            <a:br>
              <a:rPr lang="nl-BE" sz="3200" dirty="0"/>
            </a:br>
            <a:r>
              <a:rPr lang="nl-BE" sz="3200" dirty="0"/>
              <a:t>Welk gedrag zal ik kiezen? </a:t>
            </a:r>
          </a:p>
          <a:p>
            <a:pPr>
              <a:buNone/>
            </a:pPr>
            <a:r>
              <a:rPr lang="nl-BE" sz="3200" dirty="0"/>
              <a:t>	Drie variabelen:</a:t>
            </a:r>
            <a:endParaRPr lang="nl-BE" dirty="0"/>
          </a:p>
        </p:txBody>
      </p:sp>
      <p:sp>
        <p:nvSpPr>
          <p:cNvPr id="6" name="Text Box 4"/>
          <p:cNvSpPr txBox="1">
            <a:spLocks noChangeArrowheads="1"/>
          </p:cNvSpPr>
          <p:nvPr/>
        </p:nvSpPr>
        <p:spPr bwMode="auto">
          <a:xfrm>
            <a:off x="0" y="4077072"/>
            <a:ext cx="9144000" cy="2043112"/>
          </a:xfrm>
          <a:prstGeom prst="rect">
            <a:avLst/>
          </a:prstGeom>
          <a:solidFill>
            <a:srgbClr val="FFFF00"/>
          </a:solidFill>
          <a:ln w="9525">
            <a:noFill/>
            <a:miter lim="800000"/>
            <a:headEnd/>
            <a:tailEnd/>
          </a:ln>
        </p:spPr>
        <p:txBody>
          <a:bodyPr>
            <a:spAutoFit/>
          </a:bodyPr>
          <a:lstStyle/>
          <a:p>
            <a:pPr>
              <a:spcBef>
                <a:spcPct val="50000"/>
              </a:spcBef>
            </a:pPr>
            <a:r>
              <a:rPr lang="nl-BE" sz="3200" dirty="0"/>
              <a:t>Verband tussen inspanning en prestatie</a:t>
            </a:r>
          </a:p>
          <a:p>
            <a:pPr>
              <a:spcBef>
                <a:spcPct val="50000"/>
              </a:spcBef>
            </a:pPr>
            <a:r>
              <a:rPr lang="nl-BE" sz="3200" dirty="0"/>
              <a:t>Verband tussen prestatie en beloning</a:t>
            </a:r>
          </a:p>
          <a:p>
            <a:pPr>
              <a:spcBef>
                <a:spcPct val="50000"/>
              </a:spcBef>
            </a:pPr>
            <a:r>
              <a:rPr lang="nl-BE" sz="3200" dirty="0"/>
              <a:t>Aantrekkelijkheid van de beloning</a:t>
            </a:r>
            <a:endParaRPr lang="nl-NL" sz="3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2"/>
          <p:cNvSpPr>
            <a:spLocks noChangeArrowheads="1"/>
          </p:cNvSpPr>
          <p:nvPr/>
        </p:nvSpPr>
        <p:spPr bwMode="auto">
          <a:xfrm>
            <a:off x="990600" y="2420888"/>
            <a:ext cx="8153400" cy="3733800"/>
          </a:xfrm>
          <a:prstGeom prst="cloudCallout">
            <a:avLst>
              <a:gd name="adj1" fmla="val -46671"/>
              <a:gd name="adj2" fmla="val -19940"/>
            </a:avLst>
          </a:prstGeom>
          <a:solidFill>
            <a:schemeClr val="accent2">
              <a:lumMod val="60000"/>
              <a:lumOff val="40000"/>
            </a:schemeClr>
          </a:solidFill>
          <a:ln w="9525">
            <a:solidFill>
              <a:schemeClr val="folHlink"/>
            </a:solidFill>
            <a:round/>
            <a:headEnd/>
            <a:tailEnd/>
          </a:ln>
        </p:spPr>
        <p:txBody>
          <a:bodyPr wrap="none" anchor="ctr"/>
          <a:lstStyle/>
          <a:p>
            <a:pPr algn="ctr"/>
            <a:endParaRPr lang="nl-BE" sz="2400">
              <a:latin typeface="Tahoma" charset="0"/>
              <a:cs typeface="Times New Roman" pitchFamily="18" charset="0"/>
            </a:endParaRPr>
          </a:p>
        </p:txBody>
      </p:sp>
      <p:sp>
        <p:nvSpPr>
          <p:cNvPr id="3" name="Title 2"/>
          <p:cNvSpPr>
            <a:spLocks noGrp="1"/>
          </p:cNvSpPr>
          <p:nvPr>
            <p:ph type="title"/>
          </p:nvPr>
        </p:nvSpPr>
        <p:spPr/>
        <p:txBody>
          <a:bodyPr/>
          <a:lstStyle/>
          <a:p>
            <a:r>
              <a:rPr lang="nl-BE" dirty="0"/>
              <a:t>3.4 Procestheorieën</a:t>
            </a:r>
          </a:p>
        </p:txBody>
      </p:sp>
      <p:sp>
        <p:nvSpPr>
          <p:cNvPr id="4" name="Slide Number Placeholder 3"/>
          <p:cNvSpPr>
            <a:spLocks noGrp="1"/>
          </p:cNvSpPr>
          <p:nvPr>
            <p:ph type="sldNum" sz="quarter" idx="11"/>
          </p:nvPr>
        </p:nvSpPr>
        <p:spPr/>
        <p:txBody>
          <a:bodyPr/>
          <a:lstStyle/>
          <a:p>
            <a:fld id="{3B80295F-48CD-49FC-897A-CCEC919B8070}" type="slidenum">
              <a:rPr lang="nl-BE" smtClean="0"/>
              <a:pPr/>
              <a:t>43</a:t>
            </a:fld>
            <a:endParaRPr lang="nl-BE" dirty="0"/>
          </a:p>
        </p:txBody>
      </p:sp>
      <p:sp>
        <p:nvSpPr>
          <p:cNvPr id="5" name="Footer Placeholder 4"/>
          <p:cNvSpPr>
            <a:spLocks noGrp="1"/>
          </p:cNvSpPr>
          <p:nvPr>
            <p:ph type="ftr" sz="quarter" idx="12"/>
          </p:nvPr>
        </p:nvSpPr>
        <p:spPr/>
        <p:txBody>
          <a:bodyPr/>
          <a:lstStyle/>
          <a:p>
            <a:r>
              <a:rPr lang="nl-BE" dirty="0"/>
              <a:t>Gedrag in organisaties.</a:t>
            </a:r>
          </a:p>
        </p:txBody>
      </p:sp>
      <p:sp>
        <p:nvSpPr>
          <p:cNvPr id="7" name="Tijdelijke aanduiding voor inhoud 6"/>
          <p:cNvSpPr>
            <a:spLocks noGrp="1"/>
          </p:cNvSpPr>
          <p:nvPr>
            <p:ph idx="1"/>
          </p:nvPr>
        </p:nvSpPr>
        <p:spPr/>
        <p:txBody>
          <a:bodyPr/>
          <a:lstStyle/>
          <a:p>
            <a:pPr>
              <a:buNone/>
            </a:pPr>
            <a:r>
              <a:rPr lang="nl-BE" dirty="0"/>
              <a:t>Verwachtingstheorie</a:t>
            </a:r>
          </a:p>
        </p:txBody>
      </p:sp>
      <p:graphicFrame>
        <p:nvGraphicFramePr>
          <p:cNvPr id="2050" name="Object 14"/>
          <p:cNvGraphicFramePr>
            <a:graphicFrameLocks noChangeAspect="1"/>
          </p:cNvGraphicFramePr>
          <p:nvPr/>
        </p:nvGraphicFramePr>
        <p:xfrm>
          <a:off x="0" y="3733800"/>
          <a:ext cx="2362200" cy="1687513"/>
        </p:xfrm>
        <a:graphic>
          <a:graphicData uri="http://schemas.openxmlformats.org/presentationml/2006/ole">
            <mc:AlternateContent xmlns:mc="http://schemas.openxmlformats.org/markup-compatibility/2006">
              <mc:Choice xmlns:v="urn:schemas-microsoft-com:vml" Requires="v">
                <p:oleObj name="Clip" r:id="rId2" imgW="10000000" imgH="7142857" progId="">
                  <p:embed/>
                </p:oleObj>
              </mc:Choice>
              <mc:Fallback>
                <p:oleObj name="Clip" r:id="rId2" imgW="10000000" imgH="7142857" progId="">
                  <p:embed/>
                  <p:pic>
                    <p:nvPicPr>
                      <p:cNvPr id="0" name="Object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33800"/>
                        <a:ext cx="2362200" cy="168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11"/>
          <p:cNvSpPr>
            <a:spLocks noChangeArrowheads="1"/>
          </p:cNvSpPr>
          <p:nvPr/>
        </p:nvSpPr>
        <p:spPr bwMode="auto">
          <a:xfrm>
            <a:off x="2483768" y="2564904"/>
            <a:ext cx="1828800" cy="3352800"/>
          </a:xfrm>
          <a:prstGeom prst="rect">
            <a:avLst/>
          </a:prstGeom>
          <a:solidFill>
            <a:srgbClr val="FFFF00"/>
          </a:solidFill>
          <a:ln w="9525">
            <a:solidFill>
              <a:schemeClr val="tx1"/>
            </a:solidFill>
            <a:miter lim="800000"/>
            <a:headEnd/>
            <a:tailEnd/>
          </a:ln>
        </p:spPr>
        <p:txBody>
          <a:bodyPr wrap="none" anchor="ctr"/>
          <a:lstStyle/>
          <a:p>
            <a:pPr algn="ctr"/>
            <a:r>
              <a:rPr lang="nl-NL" sz="2400" dirty="0">
                <a:solidFill>
                  <a:srgbClr val="0B0BC1"/>
                </a:solidFill>
                <a:latin typeface="Tahoma" charset="0"/>
                <a:cs typeface="Times New Roman" pitchFamily="18" charset="0"/>
              </a:rPr>
              <a:t>Als ik veel</a:t>
            </a:r>
          </a:p>
          <a:p>
            <a:pPr algn="ctr"/>
            <a:r>
              <a:rPr lang="nl-NL" sz="2400" dirty="0">
                <a:solidFill>
                  <a:srgbClr val="0B0BC1"/>
                </a:solidFill>
                <a:latin typeface="Tahoma" charset="0"/>
                <a:cs typeface="Times New Roman" pitchFamily="18" charset="0"/>
              </a:rPr>
              <a:t>tijd aan het </a:t>
            </a:r>
          </a:p>
          <a:p>
            <a:pPr algn="ctr"/>
            <a:r>
              <a:rPr lang="nl-NL" sz="2400" dirty="0">
                <a:solidFill>
                  <a:srgbClr val="0B0BC1"/>
                </a:solidFill>
                <a:latin typeface="Tahoma" charset="0"/>
                <a:cs typeface="Times New Roman" pitchFamily="18" charset="0"/>
              </a:rPr>
              <a:t>werkstuk</a:t>
            </a:r>
          </a:p>
          <a:p>
            <a:pPr algn="ctr"/>
            <a:r>
              <a:rPr lang="nl-NL" sz="2400" dirty="0">
                <a:solidFill>
                  <a:srgbClr val="0B0BC1"/>
                </a:solidFill>
                <a:latin typeface="Tahoma" charset="0"/>
                <a:cs typeface="Times New Roman" pitchFamily="18" charset="0"/>
              </a:rPr>
              <a:t>besteed, zal</a:t>
            </a:r>
          </a:p>
          <a:p>
            <a:pPr algn="ctr"/>
            <a:r>
              <a:rPr lang="nl-NL" sz="2400" dirty="0">
                <a:solidFill>
                  <a:srgbClr val="0B0BC1"/>
                </a:solidFill>
                <a:latin typeface="Tahoma" charset="0"/>
                <a:cs typeface="Times New Roman" pitchFamily="18" charset="0"/>
              </a:rPr>
              <a:t>het dan een </a:t>
            </a:r>
          </a:p>
          <a:p>
            <a:pPr algn="ctr"/>
            <a:r>
              <a:rPr lang="nl-NL" sz="2400" dirty="0">
                <a:solidFill>
                  <a:srgbClr val="0B0BC1"/>
                </a:solidFill>
                <a:latin typeface="Tahoma" charset="0"/>
                <a:cs typeface="Times New Roman" pitchFamily="18" charset="0"/>
              </a:rPr>
              <a:t>beter </a:t>
            </a:r>
          </a:p>
          <a:p>
            <a:pPr algn="ctr"/>
            <a:r>
              <a:rPr lang="nl-NL" sz="2400" dirty="0">
                <a:solidFill>
                  <a:srgbClr val="0B0BC1"/>
                </a:solidFill>
                <a:latin typeface="Tahoma" charset="0"/>
                <a:cs typeface="Times New Roman" pitchFamily="18" charset="0"/>
              </a:rPr>
              <a:t>werkstuk</a:t>
            </a:r>
          </a:p>
          <a:p>
            <a:pPr algn="ctr"/>
            <a:r>
              <a:rPr lang="nl-NL" sz="2400" dirty="0">
                <a:solidFill>
                  <a:srgbClr val="0B0BC1"/>
                </a:solidFill>
                <a:latin typeface="Tahoma" charset="0"/>
                <a:cs typeface="Times New Roman" pitchFamily="18" charset="0"/>
              </a:rPr>
              <a:t>worden ?</a:t>
            </a:r>
          </a:p>
          <a:p>
            <a:pPr algn="ctr"/>
            <a:endParaRPr lang="nl-NL" sz="2400" dirty="0">
              <a:solidFill>
                <a:srgbClr val="0B0BC1"/>
              </a:solidFill>
              <a:latin typeface="Tahoma" charset="0"/>
              <a:cs typeface="Times New Roman" pitchFamily="18" charset="0"/>
            </a:endParaRPr>
          </a:p>
        </p:txBody>
      </p:sp>
      <p:sp>
        <p:nvSpPr>
          <p:cNvPr id="9" name="Rectangle 12"/>
          <p:cNvSpPr>
            <a:spLocks noChangeArrowheads="1"/>
          </p:cNvSpPr>
          <p:nvPr/>
        </p:nvSpPr>
        <p:spPr bwMode="auto">
          <a:xfrm>
            <a:off x="4572000" y="2564904"/>
            <a:ext cx="2438400" cy="3352800"/>
          </a:xfrm>
          <a:prstGeom prst="rect">
            <a:avLst/>
          </a:prstGeom>
          <a:solidFill>
            <a:srgbClr val="FFFF00"/>
          </a:solidFill>
          <a:ln w="9525">
            <a:solidFill>
              <a:schemeClr val="tx1"/>
            </a:solidFill>
            <a:miter lim="800000"/>
            <a:headEnd/>
            <a:tailEnd/>
          </a:ln>
        </p:spPr>
        <p:txBody>
          <a:bodyPr wrap="none" anchor="ctr"/>
          <a:lstStyle/>
          <a:p>
            <a:pPr algn="ctr"/>
            <a:r>
              <a:rPr lang="nl-NL" sz="2400" dirty="0">
                <a:solidFill>
                  <a:srgbClr val="0B0BC1"/>
                </a:solidFill>
                <a:latin typeface="Tahoma" charset="0"/>
                <a:cs typeface="Times New Roman" pitchFamily="18" charset="0"/>
              </a:rPr>
              <a:t>Zal dat </a:t>
            </a:r>
          </a:p>
          <a:p>
            <a:pPr algn="ctr"/>
            <a:r>
              <a:rPr lang="nl-NL" sz="2400" dirty="0">
                <a:solidFill>
                  <a:srgbClr val="0B0BC1"/>
                </a:solidFill>
                <a:latin typeface="Tahoma" charset="0"/>
                <a:cs typeface="Times New Roman" pitchFamily="18" charset="0"/>
              </a:rPr>
              <a:t>betere werkstuk</a:t>
            </a:r>
          </a:p>
          <a:p>
            <a:pPr algn="ctr"/>
            <a:r>
              <a:rPr lang="nl-NL" sz="2400" dirty="0">
                <a:solidFill>
                  <a:srgbClr val="0B0BC1"/>
                </a:solidFill>
                <a:latin typeface="Tahoma" charset="0"/>
                <a:cs typeface="Times New Roman" pitchFamily="18" charset="0"/>
              </a:rPr>
              <a:t>dan ook beter</a:t>
            </a:r>
          </a:p>
          <a:p>
            <a:pPr algn="ctr"/>
            <a:r>
              <a:rPr lang="nl-NL" sz="2400" dirty="0">
                <a:solidFill>
                  <a:srgbClr val="0B0BC1"/>
                </a:solidFill>
                <a:latin typeface="Tahoma" charset="0"/>
                <a:cs typeface="Times New Roman" pitchFamily="18" charset="0"/>
              </a:rPr>
              <a:t>beoordeeld</a:t>
            </a:r>
          </a:p>
          <a:p>
            <a:pPr algn="ctr"/>
            <a:r>
              <a:rPr lang="nl-NL" sz="2400" dirty="0">
                <a:solidFill>
                  <a:srgbClr val="0B0BC1"/>
                </a:solidFill>
                <a:latin typeface="Tahoma" charset="0"/>
                <a:cs typeface="Times New Roman" pitchFamily="18" charset="0"/>
              </a:rPr>
              <a:t>worden,</a:t>
            </a:r>
          </a:p>
          <a:p>
            <a:pPr algn="ctr"/>
            <a:r>
              <a:rPr lang="nl-NL" sz="2400" dirty="0">
                <a:solidFill>
                  <a:srgbClr val="0B0BC1"/>
                </a:solidFill>
                <a:latin typeface="Tahoma" charset="0"/>
                <a:cs typeface="Times New Roman" pitchFamily="18" charset="0"/>
              </a:rPr>
              <a:t>krijg ik </a:t>
            </a:r>
          </a:p>
          <a:p>
            <a:pPr algn="ctr"/>
            <a:r>
              <a:rPr lang="nl-NL" sz="2400" dirty="0">
                <a:solidFill>
                  <a:srgbClr val="0B0BC1"/>
                </a:solidFill>
                <a:latin typeface="Tahoma" charset="0"/>
                <a:cs typeface="Times New Roman" pitchFamily="18" charset="0"/>
              </a:rPr>
              <a:t>er een 8 of 9 </a:t>
            </a:r>
          </a:p>
          <a:p>
            <a:pPr algn="ctr"/>
            <a:r>
              <a:rPr lang="nl-NL" sz="2400" dirty="0">
                <a:solidFill>
                  <a:srgbClr val="0B0BC1"/>
                </a:solidFill>
                <a:latin typeface="Tahoma" charset="0"/>
                <a:cs typeface="Times New Roman" pitchFamily="18" charset="0"/>
              </a:rPr>
              <a:t>voor ?</a:t>
            </a:r>
          </a:p>
        </p:txBody>
      </p:sp>
      <p:sp>
        <p:nvSpPr>
          <p:cNvPr id="10" name="Rectangle 13"/>
          <p:cNvSpPr>
            <a:spLocks noChangeArrowheads="1"/>
          </p:cNvSpPr>
          <p:nvPr/>
        </p:nvSpPr>
        <p:spPr bwMode="auto">
          <a:xfrm>
            <a:off x="7315200" y="2564904"/>
            <a:ext cx="1828800" cy="3352800"/>
          </a:xfrm>
          <a:prstGeom prst="rect">
            <a:avLst/>
          </a:prstGeom>
          <a:solidFill>
            <a:srgbClr val="FFFF00"/>
          </a:solidFill>
          <a:ln w="9525">
            <a:solidFill>
              <a:schemeClr val="tx1"/>
            </a:solidFill>
            <a:miter lim="800000"/>
            <a:headEnd/>
            <a:tailEnd/>
          </a:ln>
        </p:spPr>
        <p:txBody>
          <a:bodyPr wrap="none" anchor="ctr"/>
          <a:lstStyle/>
          <a:p>
            <a:pPr algn="ctr"/>
            <a:r>
              <a:rPr lang="nl-NL" sz="2400">
                <a:solidFill>
                  <a:srgbClr val="0B0BC1"/>
                </a:solidFill>
                <a:latin typeface="Tahoma" charset="0"/>
                <a:cs typeface="Times New Roman" pitchFamily="18" charset="0"/>
              </a:rPr>
              <a:t>Welke</a:t>
            </a:r>
          </a:p>
          <a:p>
            <a:pPr algn="ctr"/>
            <a:r>
              <a:rPr lang="nl-NL" sz="2400">
                <a:solidFill>
                  <a:srgbClr val="0B0BC1"/>
                </a:solidFill>
                <a:latin typeface="Tahoma" charset="0"/>
                <a:cs typeface="Times New Roman" pitchFamily="18" charset="0"/>
              </a:rPr>
              <a:t>waarde</a:t>
            </a:r>
          </a:p>
          <a:p>
            <a:pPr algn="ctr"/>
            <a:r>
              <a:rPr lang="nl-NL" sz="2400">
                <a:solidFill>
                  <a:srgbClr val="0B0BC1"/>
                </a:solidFill>
                <a:latin typeface="Tahoma" charset="0"/>
                <a:cs typeface="Times New Roman" pitchFamily="18" charset="0"/>
              </a:rPr>
              <a:t>hecht ik</a:t>
            </a:r>
          </a:p>
          <a:p>
            <a:pPr algn="ctr"/>
            <a:r>
              <a:rPr lang="nl-NL" sz="2400">
                <a:solidFill>
                  <a:srgbClr val="0B0BC1"/>
                </a:solidFill>
                <a:latin typeface="Tahoma" charset="0"/>
                <a:cs typeface="Times New Roman" pitchFamily="18" charset="0"/>
              </a:rPr>
              <a:t>aan een</a:t>
            </a:r>
          </a:p>
          <a:p>
            <a:pPr algn="ctr"/>
            <a:r>
              <a:rPr lang="nl-NL" sz="2400">
                <a:solidFill>
                  <a:srgbClr val="0B0BC1"/>
                </a:solidFill>
                <a:latin typeface="Tahoma" charset="0"/>
                <a:cs typeface="Times New Roman" pitchFamily="18" charset="0"/>
              </a:rPr>
              <a:t>8 of 9 ?</a:t>
            </a:r>
          </a:p>
        </p:txBody>
      </p:sp>
      <p:sp>
        <p:nvSpPr>
          <p:cNvPr id="11" name="Rectangle 4"/>
          <p:cNvSpPr>
            <a:spLocks noChangeArrowheads="1"/>
          </p:cNvSpPr>
          <p:nvPr/>
        </p:nvSpPr>
        <p:spPr bwMode="auto">
          <a:xfrm>
            <a:off x="304800" y="1828800"/>
            <a:ext cx="1828800" cy="609600"/>
          </a:xfrm>
          <a:prstGeom prst="rect">
            <a:avLst/>
          </a:prstGeom>
          <a:solidFill>
            <a:srgbClr val="FFC000"/>
          </a:solidFill>
          <a:ln w="9525">
            <a:solidFill>
              <a:schemeClr val="tx1"/>
            </a:solidFill>
            <a:miter lim="800000"/>
            <a:headEnd/>
            <a:tailEnd/>
          </a:ln>
        </p:spPr>
        <p:txBody>
          <a:bodyPr wrap="none" anchor="ctr"/>
          <a:lstStyle/>
          <a:p>
            <a:pPr algn="ctr"/>
            <a:r>
              <a:rPr lang="nl-NL" sz="2400">
                <a:latin typeface="Tahoma" charset="0"/>
                <a:cs typeface="Times New Roman" pitchFamily="18" charset="0"/>
              </a:rPr>
              <a:t>motivatie</a:t>
            </a:r>
          </a:p>
        </p:txBody>
      </p:sp>
      <p:sp>
        <p:nvSpPr>
          <p:cNvPr id="12" name="Rectangle 5"/>
          <p:cNvSpPr>
            <a:spLocks noChangeArrowheads="1"/>
          </p:cNvSpPr>
          <p:nvPr/>
        </p:nvSpPr>
        <p:spPr bwMode="auto">
          <a:xfrm>
            <a:off x="2438400" y="1828800"/>
            <a:ext cx="1828800" cy="609600"/>
          </a:xfrm>
          <a:prstGeom prst="rect">
            <a:avLst/>
          </a:prstGeom>
          <a:solidFill>
            <a:srgbClr val="FFC000"/>
          </a:solidFill>
          <a:ln w="9525">
            <a:solidFill>
              <a:schemeClr val="tx1"/>
            </a:solidFill>
            <a:miter lim="800000"/>
            <a:headEnd/>
            <a:tailEnd/>
          </a:ln>
        </p:spPr>
        <p:txBody>
          <a:bodyPr wrap="none" anchor="ctr"/>
          <a:lstStyle/>
          <a:p>
            <a:pPr algn="ctr"/>
            <a:r>
              <a:rPr lang="nl-NL" sz="2400" dirty="0">
                <a:latin typeface="Tahoma" charset="0"/>
                <a:cs typeface="Times New Roman" pitchFamily="18" charset="0"/>
              </a:rPr>
              <a:t>Verwachting</a:t>
            </a:r>
          </a:p>
        </p:txBody>
      </p:sp>
      <p:sp>
        <p:nvSpPr>
          <p:cNvPr id="13" name="Rectangle 6"/>
          <p:cNvSpPr>
            <a:spLocks noChangeArrowheads="1"/>
          </p:cNvSpPr>
          <p:nvPr/>
        </p:nvSpPr>
        <p:spPr bwMode="auto">
          <a:xfrm>
            <a:off x="4572000" y="1828800"/>
            <a:ext cx="2438400" cy="609600"/>
          </a:xfrm>
          <a:prstGeom prst="rect">
            <a:avLst/>
          </a:prstGeom>
          <a:solidFill>
            <a:srgbClr val="FFC000"/>
          </a:solidFill>
          <a:ln w="9525">
            <a:solidFill>
              <a:schemeClr val="tx1"/>
            </a:solidFill>
            <a:miter lim="800000"/>
            <a:headEnd/>
            <a:tailEnd/>
          </a:ln>
        </p:spPr>
        <p:txBody>
          <a:bodyPr wrap="none" anchor="ctr"/>
          <a:lstStyle/>
          <a:p>
            <a:pPr algn="ctr"/>
            <a:r>
              <a:rPr lang="nl-NL" sz="2400" dirty="0" err="1">
                <a:latin typeface="Tahoma" charset="0"/>
                <a:cs typeface="Times New Roman" pitchFamily="18" charset="0"/>
              </a:rPr>
              <a:t>instrumentaliteit</a:t>
            </a:r>
            <a:endParaRPr lang="nl-NL" sz="2400" dirty="0">
              <a:latin typeface="Tahoma" charset="0"/>
              <a:cs typeface="Times New Roman" pitchFamily="18" charset="0"/>
            </a:endParaRPr>
          </a:p>
        </p:txBody>
      </p:sp>
      <p:sp>
        <p:nvSpPr>
          <p:cNvPr id="14" name="Rectangle 7"/>
          <p:cNvSpPr>
            <a:spLocks noChangeArrowheads="1"/>
          </p:cNvSpPr>
          <p:nvPr/>
        </p:nvSpPr>
        <p:spPr bwMode="auto">
          <a:xfrm>
            <a:off x="7315200" y="1828800"/>
            <a:ext cx="1828800" cy="609600"/>
          </a:xfrm>
          <a:prstGeom prst="rect">
            <a:avLst/>
          </a:prstGeom>
          <a:solidFill>
            <a:srgbClr val="FFC000"/>
          </a:solidFill>
          <a:ln w="9525">
            <a:solidFill>
              <a:schemeClr val="tx1"/>
            </a:solidFill>
            <a:miter lim="800000"/>
            <a:headEnd/>
            <a:tailEnd/>
          </a:ln>
        </p:spPr>
        <p:txBody>
          <a:bodyPr wrap="none" anchor="ctr"/>
          <a:lstStyle/>
          <a:p>
            <a:pPr algn="ctr"/>
            <a:r>
              <a:rPr lang="nl-NL" sz="2400" dirty="0">
                <a:latin typeface="Tahoma" charset="0"/>
                <a:cs typeface="Times New Roman" pitchFamily="18" charset="0"/>
              </a:rPr>
              <a:t>waarde</a:t>
            </a:r>
          </a:p>
        </p:txBody>
      </p:sp>
      <p:sp>
        <p:nvSpPr>
          <p:cNvPr id="15" name="Text Box 10"/>
          <p:cNvSpPr txBox="1">
            <a:spLocks noChangeArrowheads="1"/>
          </p:cNvSpPr>
          <p:nvPr/>
        </p:nvSpPr>
        <p:spPr bwMode="auto">
          <a:xfrm>
            <a:off x="7010400" y="1905000"/>
            <a:ext cx="360363" cy="457200"/>
          </a:xfrm>
          <a:prstGeom prst="rect">
            <a:avLst/>
          </a:prstGeom>
          <a:noFill/>
          <a:ln w="9525">
            <a:noFill/>
            <a:miter lim="800000"/>
            <a:headEnd/>
            <a:tailEnd/>
          </a:ln>
        </p:spPr>
        <p:txBody>
          <a:bodyPr wrap="none">
            <a:spAutoFit/>
          </a:bodyPr>
          <a:lstStyle/>
          <a:p>
            <a:r>
              <a:rPr lang="nl-NL" sz="2400" dirty="0">
                <a:latin typeface="Tahoma" charset="0"/>
                <a:cs typeface="Times New Roman" pitchFamily="18" charset="0"/>
              </a:rPr>
              <a:t>X</a:t>
            </a:r>
          </a:p>
        </p:txBody>
      </p:sp>
      <p:sp>
        <p:nvSpPr>
          <p:cNvPr id="16" name="Text Box 10"/>
          <p:cNvSpPr txBox="1">
            <a:spLocks noChangeArrowheads="1"/>
          </p:cNvSpPr>
          <p:nvPr/>
        </p:nvSpPr>
        <p:spPr bwMode="auto">
          <a:xfrm>
            <a:off x="4211960" y="1916832"/>
            <a:ext cx="360363" cy="461665"/>
          </a:xfrm>
          <a:prstGeom prst="rect">
            <a:avLst/>
          </a:prstGeom>
          <a:noFill/>
          <a:ln w="9525">
            <a:noFill/>
            <a:miter lim="800000"/>
            <a:headEnd/>
            <a:tailEnd/>
          </a:ln>
        </p:spPr>
        <p:txBody>
          <a:bodyPr wrap="square">
            <a:spAutoFit/>
          </a:bodyPr>
          <a:lstStyle/>
          <a:p>
            <a:r>
              <a:rPr lang="nl-NL" sz="2400" dirty="0">
                <a:latin typeface="Tahoma" charset="0"/>
                <a:cs typeface="Times New Roman" pitchFamily="18" charset="0"/>
              </a:rPr>
              <a:t>X</a:t>
            </a:r>
          </a:p>
        </p:txBody>
      </p:sp>
      <p:sp>
        <p:nvSpPr>
          <p:cNvPr id="19" name="Text Box 8"/>
          <p:cNvSpPr txBox="1">
            <a:spLocks noChangeArrowheads="1"/>
          </p:cNvSpPr>
          <p:nvPr/>
        </p:nvSpPr>
        <p:spPr bwMode="auto">
          <a:xfrm>
            <a:off x="2057400" y="1905000"/>
            <a:ext cx="406400" cy="457200"/>
          </a:xfrm>
          <a:prstGeom prst="rect">
            <a:avLst/>
          </a:prstGeom>
          <a:noFill/>
          <a:ln w="9525">
            <a:noFill/>
            <a:miter lim="800000"/>
            <a:headEnd/>
            <a:tailEnd/>
          </a:ln>
        </p:spPr>
        <p:txBody>
          <a:bodyPr wrap="none">
            <a:spAutoFit/>
          </a:bodyPr>
          <a:lstStyle/>
          <a:p>
            <a:r>
              <a:rPr lang="nl-NL" sz="2400" dirty="0">
                <a:latin typeface="Tahoma" charset="0"/>
                <a:cs typeface="Times New Roman" pitchFamily="18"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a:t>3.4 Procestheorieën</a:t>
            </a:r>
          </a:p>
        </p:txBody>
      </p:sp>
      <p:sp>
        <p:nvSpPr>
          <p:cNvPr id="4" name="Slide Number Placeholder 3"/>
          <p:cNvSpPr>
            <a:spLocks noGrp="1"/>
          </p:cNvSpPr>
          <p:nvPr>
            <p:ph type="sldNum" sz="quarter" idx="11"/>
          </p:nvPr>
        </p:nvSpPr>
        <p:spPr/>
        <p:txBody>
          <a:bodyPr/>
          <a:lstStyle/>
          <a:p>
            <a:fld id="{3B80295F-48CD-49FC-897A-CCEC919B8070}" type="slidenum">
              <a:rPr lang="nl-BE" smtClean="0"/>
              <a:pPr/>
              <a:t>44</a:t>
            </a:fld>
            <a:endParaRPr lang="nl-BE" dirty="0"/>
          </a:p>
        </p:txBody>
      </p:sp>
      <p:sp>
        <p:nvSpPr>
          <p:cNvPr id="5" name="Footer Placeholder 4"/>
          <p:cNvSpPr>
            <a:spLocks noGrp="1"/>
          </p:cNvSpPr>
          <p:nvPr>
            <p:ph type="ftr" sz="quarter" idx="12"/>
          </p:nvPr>
        </p:nvSpPr>
        <p:spPr/>
        <p:txBody>
          <a:bodyPr/>
          <a:lstStyle/>
          <a:p>
            <a:r>
              <a:rPr lang="nl-BE" dirty="0"/>
              <a:t>Gedrag in organisaties.</a:t>
            </a:r>
          </a:p>
        </p:txBody>
      </p:sp>
      <p:sp>
        <p:nvSpPr>
          <p:cNvPr id="7" name="Tijdelijke aanduiding voor inhoud 6"/>
          <p:cNvSpPr>
            <a:spLocks noGrp="1"/>
          </p:cNvSpPr>
          <p:nvPr>
            <p:ph idx="1"/>
          </p:nvPr>
        </p:nvSpPr>
        <p:spPr/>
        <p:txBody>
          <a:bodyPr>
            <a:normAutofit/>
          </a:bodyPr>
          <a:lstStyle/>
          <a:p>
            <a:pPr>
              <a:lnSpc>
                <a:spcPct val="80000"/>
              </a:lnSpc>
              <a:buNone/>
            </a:pPr>
            <a:r>
              <a:rPr lang="nl-BE" dirty="0"/>
              <a:t>Verwachtingtheorie van Vroom</a:t>
            </a:r>
            <a:br>
              <a:rPr lang="nl-BE" dirty="0"/>
            </a:br>
            <a:r>
              <a:rPr lang="nl-BE" sz="2800" dirty="0"/>
              <a:t>Welk is de kans dat ik een goed essay kan schrijven?</a:t>
            </a:r>
          </a:p>
          <a:p>
            <a:pPr>
              <a:lnSpc>
                <a:spcPct val="80000"/>
              </a:lnSpc>
              <a:buNone/>
            </a:pPr>
            <a:r>
              <a:rPr lang="nl-BE" sz="2800" dirty="0"/>
              <a:t>	Hoe waarschijnlijk is de kans dat ik een beloning ontvang voor een goed essay te schrijven?</a:t>
            </a:r>
          </a:p>
          <a:p>
            <a:pPr>
              <a:lnSpc>
                <a:spcPct val="80000"/>
              </a:lnSpc>
              <a:buNone/>
            </a:pPr>
            <a:r>
              <a:rPr lang="nl-BE" sz="2800" dirty="0"/>
              <a:t>	Hoe sterk waardeer ik deze beloning?</a:t>
            </a:r>
            <a:br>
              <a:rPr lang="nl-BE" sz="2800" dirty="0"/>
            </a:br>
            <a:br>
              <a:rPr lang="nl-BE" sz="2800" dirty="0"/>
            </a:br>
            <a:r>
              <a:rPr lang="nl-BE" sz="2800" dirty="0"/>
              <a:t>Stelling van Vroom:</a:t>
            </a:r>
          </a:p>
          <a:p>
            <a:pPr>
              <a:lnSpc>
                <a:spcPct val="80000"/>
              </a:lnSpc>
              <a:buNone/>
            </a:pPr>
            <a:r>
              <a:rPr lang="nl-BE" sz="2800" dirty="0"/>
              <a:t>	Totale motivatie is gelijk aan het product van deze drie componenten. </a:t>
            </a:r>
            <a:endParaRPr lang="nl-NL" sz="2800" dirty="0"/>
          </a:p>
          <a:p>
            <a:pPr>
              <a:buNone/>
            </a:pPr>
            <a:endParaRPr lang="nl-BE"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3857620" y="1152000"/>
            <a:ext cx="5072098" cy="4734000"/>
          </a:xfrm>
        </p:spPr>
        <p:txBody>
          <a:bodyPr>
            <a:normAutofit/>
          </a:bodyPr>
          <a:lstStyle/>
          <a:p>
            <a:pPr>
              <a:buNone/>
            </a:pPr>
            <a:r>
              <a:rPr lang="nl-BE" dirty="0"/>
              <a:t>	Jan is verliefd op Lies.  Hij wil graag een afspraak met haar maken om met haar uit te gaan. Om haar daartoe te verleiden bedenkt hij twee mogelijke opties:</a:t>
            </a:r>
            <a:br>
              <a:rPr lang="nl-BE" dirty="0"/>
            </a:br>
            <a:r>
              <a:rPr lang="nl-BE" dirty="0"/>
              <a:t>- zingen onder haar raam</a:t>
            </a:r>
            <a:br>
              <a:rPr lang="nl-BE" dirty="0"/>
            </a:br>
            <a:r>
              <a:rPr lang="nl-BE" dirty="0"/>
              <a:t>- bloemen afgeven</a:t>
            </a:r>
            <a:endParaRPr lang="nl-NL" dirty="0"/>
          </a:p>
          <a:p>
            <a:pPr>
              <a:buNone/>
            </a:pPr>
            <a:endParaRPr lang="nl-BE" dirty="0"/>
          </a:p>
        </p:txBody>
      </p:sp>
      <p:sp>
        <p:nvSpPr>
          <p:cNvPr id="3" name="Title 2"/>
          <p:cNvSpPr>
            <a:spLocks noGrp="1"/>
          </p:cNvSpPr>
          <p:nvPr>
            <p:ph type="title"/>
          </p:nvPr>
        </p:nvSpPr>
        <p:spPr>
          <a:xfrm>
            <a:off x="0" y="0"/>
            <a:ext cx="9144000" cy="1142984"/>
          </a:xfrm>
        </p:spPr>
        <p:txBody>
          <a:bodyPr anchor="ctr">
            <a:normAutofit/>
          </a:bodyPr>
          <a:lstStyle/>
          <a:p>
            <a:r>
              <a:rPr lang="nl-BE" dirty="0"/>
              <a:t>3.4 Procestheorieën</a:t>
            </a:r>
          </a:p>
        </p:txBody>
      </p:sp>
      <p:pic>
        <p:nvPicPr>
          <p:cNvPr id="1026" name="Picture 2" descr="Man speel gitaar zingen lied voor vrouw op balkon | Premium Vector">
            <a:extLst>
              <a:ext uri="{FF2B5EF4-FFF2-40B4-BE49-F238E27FC236}">
                <a16:creationId xmlns:a16="http://schemas.microsoft.com/office/drawing/2014/main" id="{8F9CA5D6-3E6E-4538-8AAD-E10525F4A3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99" r="9868"/>
          <a:stretch/>
        </p:blipFill>
        <p:spPr bwMode="auto">
          <a:xfrm>
            <a:off x="180000" y="1152000"/>
            <a:ext cx="3428992" cy="4734000"/>
          </a:xfrm>
          <a:prstGeom prst="rect">
            <a:avLst/>
          </a:prstGeom>
          <a:solidFill>
            <a:srgbClr val="FFFFFF"/>
          </a:solidFill>
        </p:spPr>
      </p:pic>
      <p:sp>
        <p:nvSpPr>
          <p:cNvPr id="4" name="Slide Number Placeholder 3"/>
          <p:cNvSpPr>
            <a:spLocks noGrp="1"/>
          </p:cNvSpPr>
          <p:nvPr>
            <p:ph type="sldNum" sz="quarter" idx="12"/>
          </p:nvPr>
        </p:nvSpPr>
        <p:spPr>
          <a:xfrm>
            <a:off x="360000" y="6084000"/>
            <a:ext cx="360000" cy="667148"/>
          </a:xfrm>
        </p:spPr>
        <p:txBody>
          <a:bodyPr wrap="none" anchor="ctr">
            <a:normAutofit/>
          </a:bodyPr>
          <a:lstStyle/>
          <a:p>
            <a:pPr>
              <a:spcAft>
                <a:spcPts val="600"/>
              </a:spcAft>
            </a:pPr>
            <a:fld id="{3B80295F-48CD-49FC-897A-CCEC919B8070}" type="slidenum">
              <a:rPr lang="nl-BE" smtClean="0"/>
              <a:pPr>
                <a:spcAft>
                  <a:spcPts val="600"/>
                </a:spcAft>
              </a:pPr>
              <a:t>45</a:t>
            </a:fld>
            <a:endParaRPr lang="nl-BE"/>
          </a:p>
        </p:txBody>
      </p:sp>
      <p:sp>
        <p:nvSpPr>
          <p:cNvPr id="5" name="Footer Placeholder 4"/>
          <p:cNvSpPr>
            <a:spLocks noGrp="1"/>
          </p:cNvSpPr>
          <p:nvPr>
            <p:ph type="ftr" sz="quarter" idx="13"/>
          </p:nvPr>
        </p:nvSpPr>
        <p:spPr>
          <a:xfrm>
            <a:off x="755576" y="6084000"/>
            <a:ext cx="4032424" cy="432000"/>
          </a:xfrm>
        </p:spPr>
        <p:txBody>
          <a:bodyPr wrap="square" anchor="ctr">
            <a:normAutofit/>
          </a:bodyPr>
          <a:lstStyle/>
          <a:p>
            <a:pPr>
              <a:spcAft>
                <a:spcPts val="600"/>
              </a:spcAft>
            </a:pPr>
            <a:r>
              <a:rPr lang="nl-BE" dirty="0"/>
              <a:t>Gedrag in organisaties.</a:t>
            </a:r>
            <a:endParaRPr lang="nl-B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a:t>3.4 Procestheorieën</a:t>
            </a:r>
          </a:p>
        </p:txBody>
      </p:sp>
      <p:sp>
        <p:nvSpPr>
          <p:cNvPr id="4" name="Slide Number Placeholder 3"/>
          <p:cNvSpPr>
            <a:spLocks noGrp="1"/>
          </p:cNvSpPr>
          <p:nvPr>
            <p:ph type="sldNum" sz="quarter" idx="11"/>
          </p:nvPr>
        </p:nvSpPr>
        <p:spPr/>
        <p:txBody>
          <a:bodyPr/>
          <a:lstStyle/>
          <a:p>
            <a:fld id="{3B80295F-48CD-49FC-897A-CCEC919B8070}" type="slidenum">
              <a:rPr lang="nl-BE" smtClean="0"/>
              <a:pPr/>
              <a:t>46</a:t>
            </a:fld>
            <a:endParaRPr lang="nl-BE" dirty="0"/>
          </a:p>
        </p:txBody>
      </p:sp>
      <p:sp>
        <p:nvSpPr>
          <p:cNvPr id="5" name="Footer Placeholder 4"/>
          <p:cNvSpPr>
            <a:spLocks noGrp="1"/>
          </p:cNvSpPr>
          <p:nvPr>
            <p:ph type="ftr" sz="quarter" idx="12"/>
          </p:nvPr>
        </p:nvSpPr>
        <p:spPr/>
        <p:txBody>
          <a:bodyPr/>
          <a:lstStyle/>
          <a:p>
            <a:r>
              <a:rPr lang="nl-BE" dirty="0"/>
              <a:t>Gedrag in organisaties.</a:t>
            </a:r>
          </a:p>
        </p:txBody>
      </p:sp>
      <p:sp>
        <p:nvSpPr>
          <p:cNvPr id="7" name="Tijdelijke aanduiding voor inhoud 6"/>
          <p:cNvSpPr>
            <a:spLocks noGrp="1"/>
          </p:cNvSpPr>
          <p:nvPr>
            <p:ph idx="1"/>
          </p:nvPr>
        </p:nvSpPr>
        <p:spPr/>
        <p:txBody>
          <a:bodyPr>
            <a:normAutofit fontScale="92500" lnSpcReduction="20000"/>
          </a:bodyPr>
          <a:lstStyle/>
          <a:p>
            <a:r>
              <a:rPr lang="nl-BE" sz="3200" dirty="0"/>
              <a:t>Hij kan een ballade onder haar balkon zingen.  Vandaag is het volle maan.  Hij weet dat Lies heel romantisch is. Bovendien kan hij prachtig zingen en gitaar spelen. Hij vermoedt dat ze zal smelten voor zo’n actie.</a:t>
            </a:r>
            <a:br>
              <a:rPr lang="nl-BE" sz="3200" dirty="0"/>
            </a:br>
            <a:endParaRPr lang="nl-BE" sz="3200" dirty="0"/>
          </a:p>
          <a:p>
            <a:r>
              <a:rPr lang="nl-BE" sz="3200" dirty="0"/>
              <a:t>Hij kan haar een bos bloemen sturen met een persoonlijke uitnodiging.  Zijn handschrift is nogal slecht leesbaar en hij weet ook niet goed welke kleur van bloemen te kiezen.  Maar hij hoorde zeggen van een vriend dat bloemen meer zeggen dan woorden….</a:t>
            </a:r>
            <a:endParaRPr lang="nl-NL" sz="3200" dirty="0"/>
          </a:p>
          <a:p>
            <a:pPr>
              <a:buNone/>
            </a:pPr>
            <a:endParaRPr lang="nl-B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r>
              <a:rPr lang="nl-BE" dirty="0"/>
              <a:t>3.4 Procestheorieën</a:t>
            </a:r>
          </a:p>
        </p:txBody>
      </p:sp>
      <p:sp>
        <p:nvSpPr>
          <p:cNvPr id="4" name="Slide Number Placeholder 3"/>
          <p:cNvSpPr>
            <a:spLocks noGrp="1"/>
          </p:cNvSpPr>
          <p:nvPr>
            <p:ph type="sldNum" sz="quarter" idx="11"/>
          </p:nvPr>
        </p:nvSpPr>
        <p:spPr/>
        <p:txBody>
          <a:bodyPr/>
          <a:lstStyle/>
          <a:p>
            <a:fld id="{3B80295F-48CD-49FC-897A-CCEC919B8070}" type="slidenum">
              <a:rPr lang="nl-BE" smtClean="0"/>
              <a:pPr/>
              <a:t>47</a:t>
            </a:fld>
            <a:endParaRPr lang="nl-BE" dirty="0"/>
          </a:p>
        </p:txBody>
      </p:sp>
      <p:sp>
        <p:nvSpPr>
          <p:cNvPr id="5" name="Footer Placeholder 4"/>
          <p:cNvSpPr>
            <a:spLocks noGrp="1"/>
          </p:cNvSpPr>
          <p:nvPr>
            <p:ph type="ftr" sz="quarter" idx="12"/>
          </p:nvPr>
        </p:nvSpPr>
        <p:spPr/>
        <p:txBody>
          <a:bodyPr/>
          <a:lstStyle/>
          <a:p>
            <a:r>
              <a:rPr lang="nl-BE" dirty="0"/>
              <a:t>Gedrag in organisaties.</a:t>
            </a:r>
          </a:p>
        </p:txBody>
      </p:sp>
      <p:sp>
        <p:nvSpPr>
          <p:cNvPr id="6" name="Rectangle 3"/>
          <p:cNvSpPr>
            <a:spLocks noGrp="1" noChangeArrowheads="1"/>
          </p:cNvSpPr>
          <p:nvPr>
            <p:ph idx="1"/>
          </p:nvPr>
        </p:nvSpPr>
        <p:spPr>
          <a:solidFill>
            <a:srgbClr val="FF3300"/>
          </a:solidFill>
        </p:spPr>
        <p:txBody>
          <a:bodyPr/>
          <a:lstStyle/>
          <a:p>
            <a:pPr eaLnBrk="1" hangingPunct="1">
              <a:lnSpc>
                <a:spcPct val="90000"/>
              </a:lnSpc>
              <a:buFont typeface="Wingdings" pitchFamily="2" charset="2"/>
              <a:buNone/>
            </a:pPr>
            <a:endParaRPr lang="nl-BE" dirty="0"/>
          </a:p>
          <a:p>
            <a:pPr eaLnBrk="1" hangingPunct="1">
              <a:lnSpc>
                <a:spcPct val="90000"/>
              </a:lnSpc>
              <a:buFont typeface="Wingdings" pitchFamily="2" charset="2"/>
              <a:buNone/>
            </a:pPr>
            <a:r>
              <a:rPr lang="nl-BE" dirty="0"/>
              <a:t>			W</a:t>
            </a:r>
            <a:r>
              <a:rPr lang="nl-BE"/>
              <a:t>	 I	 V</a:t>
            </a:r>
            <a:r>
              <a:rPr lang="nl-BE" dirty="0"/>
              <a:t>		  T</a:t>
            </a:r>
          </a:p>
          <a:p>
            <a:pPr eaLnBrk="1" hangingPunct="1">
              <a:lnSpc>
                <a:spcPct val="90000"/>
              </a:lnSpc>
              <a:buFont typeface="Wingdings" pitchFamily="2" charset="2"/>
              <a:buNone/>
            </a:pPr>
            <a:endParaRPr lang="nl-BE" dirty="0"/>
          </a:p>
          <a:p>
            <a:pPr eaLnBrk="1" hangingPunct="1">
              <a:lnSpc>
                <a:spcPct val="90000"/>
              </a:lnSpc>
              <a:buFont typeface="Wingdings" pitchFamily="2" charset="2"/>
              <a:buNone/>
            </a:pPr>
            <a:r>
              <a:rPr lang="nl-BE" dirty="0"/>
              <a:t>Ballade	0,9	0,9	0,9		0,729</a:t>
            </a:r>
          </a:p>
          <a:p>
            <a:pPr eaLnBrk="1" hangingPunct="1">
              <a:lnSpc>
                <a:spcPct val="90000"/>
              </a:lnSpc>
              <a:buFont typeface="Wingdings" pitchFamily="2" charset="2"/>
              <a:buNone/>
            </a:pPr>
            <a:endParaRPr lang="nl-BE" dirty="0"/>
          </a:p>
          <a:p>
            <a:pPr eaLnBrk="1" hangingPunct="1">
              <a:lnSpc>
                <a:spcPct val="90000"/>
              </a:lnSpc>
              <a:buFont typeface="Wingdings" pitchFamily="2" charset="2"/>
              <a:buNone/>
            </a:pPr>
            <a:r>
              <a:rPr lang="nl-BE" dirty="0"/>
              <a:t>Bloemen	0,9	0,9	0,6		0,486</a:t>
            </a:r>
            <a:br>
              <a:rPr lang="nl-BE" dirty="0"/>
            </a:br>
            <a:br>
              <a:rPr lang="nl-BE" dirty="0"/>
            </a:br>
            <a:r>
              <a:rPr lang="nl-BE" dirty="0"/>
              <a:t>Dus…</a:t>
            </a:r>
            <a:endParaRPr lang="nl-N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a:t>3.4 Procestheorieën</a:t>
            </a:r>
          </a:p>
        </p:txBody>
      </p:sp>
      <p:sp>
        <p:nvSpPr>
          <p:cNvPr id="4" name="Slide Number Placeholder 3"/>
          <p:cNvSpPr>
            <a:spLocks noGrp="1"/>
          </p:cNvSpPr>
          <p:nvPr>
            <p:ph type="sldNum" sz="quarter" idx="11"/>
          </p:nvPr>
        </p:nvSpPr>
        <p:spPr/>
        <p:txBody>
          <a:bodyPr/>
          <a:lstStyle/>
          <a:p>
            <a:fld id="{3B80295F-48CD-49FC-897A-CCEC919B8070}" type="slidenum">
              <a:rPr lang="nl-BE" smtClean="0"/>
              <a:pPr/>
              <a:t>48</a:t>
            </a:fld>
            <a:endParaRPr lang="nl-BE" dirty="0"/>
          </a:p>
        </p:txBody>
      </p:sp>
      <p:sp>
        <p:nvSpPr>
          <p:cNvPr id="5" name="Footer Placeholder 4"/>
          <p:cNvSpPr>
            <a:spLocks noGrp="1"/>
          </p:cNvSpPr>
          <p:nvPr>
            <p:ph type="ftr" sz="quarter" idx="12"/>
          </p:nvPr>
        </p:nvSpPr>
        <p:spPr/>
        <p:txBody>
          <a:bodyPr/>
          <a:lstStyle/>
          <a:p>
            <a:r>
              <a:rPr lang="nl-BE" dirty="0"/>
              <a:t>Gedrag in organisaties.</a:t>
            </a:r>
          </a:p>
        </p:txBody>
      </p:sp>
      <p:sp>
        <p:nvSpPr>
          <p:cNvPr id="7" name="Tijdelijke aanduiding voor inhoud 6"/>
          <p:cNvSpPr>
            <a:spLocks noGrp="1"/>
          </p:cNvSpPr>
          <p:nvPr>
            <p:ph idx="1"/>
          </p:nvPr>
        </p:nvSpPr>
        <p:spPr/>
        <p:txBody>
          <a:bodyPr/>
          <a:lstStyle/>
          <a:p>
            <a:pPr>
              <a:buNone/>
            </a:pPr>
            <a:r>
              <a:rPr lang="nl-BE" dirty="0"/>
              <a:t>Toepassingen verwachtingstheorie: </a:t>
            </a:r>
            <a:br>
              <a:rPr lang="nl-BE" dirty="0"/>
            </a:br>
            <a:r>
              <a:rPr lang="nl-BE" dirty="0"/>
              <a:t>Welk belang hecht het individu aan de ‘beloningen’ van de organisatie?</a:t>
            </a:r>
            <a:br>
              <a:rPr lang="nl-BE" dirty="0"/>
            </a:br>
            <a:r>
              <a:rPr lang="nl-BE" dirty="0"/>
              <a:t>Weet de individuele medewerker wat verwacht wordt?</a:t>
            </a:r>
            <a:br>
              <a:rPr lang="nl-BE" dirty="0"/>
            </a:br>
            <a:r>
              <a:rPr lang="nl-BE" dirty="0"/>
              <a:t>Wat is de verwachting van de medewerker t.o.v. het realiseren van de doelstelling?</a:t>
            </a:r>
            <a:endParaRPr lang="nl-NL" dirty="0"/>
          </a:p>
          <a:p>
            <a:pPr>
              <a:buNone/>
            </a:pPr>
            <a:endParaRPr lang="nl-B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BE" dirty="0"/>
              <a:t>Drie basis behoeften</a:t>
            </a:r>
          </a:p>
        </p:txBody>
      </p:sp>
      <p:sp>
        <p:nvSpPr>
          <p:cNvPr id="3" name="Title 2"/>
          <p:cNvSpPr>
            <a:spLocks noGrp="1"/>
          </p:cNvSpPr>
          <p:nvPr>
            <p:ph type="title"/>
          </p:nvPr>
        </p:nvSpPr>
        <p:spPr/>
        <p:txBody>
          <a:bodyPr/>
          <a:lstStyle/>
          <a:p>
            <a:r>
              <a:rPr lang="nl-BE" dirty="0"/>
              <a:t>3.5 Zelfdeterminatietheorie (Deci &amp; Ryan)</a:t>
            </a:r>
          </a:p>
        </p:txBody>
      </p:sp>
      <p:sp>
        <p:nvSpPr>
          <p:cNvPr id="4" name="Slide Number Placeholder 3"/>
          <p:cNvSpPr>
            <a:spLocks noGrp="1"/>
          </p:cNvSpPr>
          <p:nvPr>
            <p:ph type="sldNum" sz="quarter" idx="11"/>
          </p:nvPr>
        </p:nvSpPr>
        <p:spPr/>
        <p:txBody>
          <a:bodyPr/>
          <a:lstStyle/>
          <a:p>
            <a:fld id="{3B80295F-48CD-49FC-897A-CCEC919B8070}" type="slidenum">
              <a:rPr lang="nl-BE" smtClean="0"/>
              <a:pPr/>
              <a:t>49</a:t>
            </a:fld>
            <a:endParaRPr lang="nl-BE" dirty="0"/>
          </a:p>
        </p:txBody>
      </p:sp>
      <p:sp>
        <p:nvSpPr>
          <p:cNvPr id="5" name="Footer Placeholder 4"/>
          <p:cNvSpPr>
            <a:spLocks noGrp="1"/>
          </p:cNvSpPr>
          <p:nvPr>
            <p:ph type="ftr" sz="quarter" idx="12"/>
          </p:nvPr>
        </p:nvSpPr>
        <p:spPr/>
        <p:txBody>
          <a:bodyPr/>
          <a:lstStyle/>
          <a:p>
            <a:r>
              <a:rPr lang="nl-BE" dirty="0"/>
              <a:t>Gedrag in organisaties.</a:t>
            </a:r>
          </a:p>
        </p:txBody>
      </p:sp>
      <p:pic>
        <p:nvPicPr>
          <p:cNvPr id="64514" name="Picture 2" descr="Zelfdeterminatietheorie.png"/>
          <p:cNvPicPr>
            <a:picLocks noChangeAspect="1" noChangeArrowheads="1"/>
          </p:cNvPicPr>
          <p:nvPr/>
        </p:nvPicPr>
        <p:blipFill>
          <a:blip r:embed="rId2" cstate="print"/>
          <a:srcRect/>
          <a:stretch>
            <a:fillRect/>
          </a:stretch>
        </p:blipFill>
        <p:spPr bwMode="auto">
          <a:xfrm>
            <a:off x="1691680" y="2060848"/>
            <a:ext cx="5057775" cy="334327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a:t>3.1 Wat is motivatie?</a:t>
            </a:r>
          </a:p>
        </p:txBody>
      </p:sp>
      <p:sp>
        <p:nvSpPr>
          <p:cNvPr id="4" name="Slide Number Placeholder 3"/>
          <p:cNvSpPr>
            <a:spLocks noGrp="1"/>
          </p:cNvSpPr>
          <p:nvPr>
            <p:ph type="sldNum" sz="quarter" idx="11"/>
          </p:nvPr>
        </p:nvSpPr>
        <p:spPr/>
        <p:txBody>
          <a:bodyPr/>
          <a:lstStyle/>
          <a:p>
            <a:fld id="{3B80295F-48CD-49FC-897A-CCEC919B8070}" type="slidenum">
              <a:rPr lang="nl-BE" smtClean="0"/>
              <a:pPr/>
              <a:t>5</a:t>
            </a:fld>
            <a:endParaRPr lang="nl-BE" dirty="0"/>
          </a:p>
        </p:txBody>
      </p:sp>
      <p:sp>
        <p:nvSpPr>
          <p:cNvPr id="5" name="Footer Placeholder 4"/>
          <p:cNvSpPr>
            <a:spLocks noGrp="1"/>
          </p:cNvSpPr>
          <p:nvPr>
            <p:ph type="ftr" sz="quarter" idx="12"/>
          </p:nvPr>
        </p:nvSpPr>
        <p:spPr/>
        <p:txBody>
          <a:bodyPr/>
          <a:lstStyle/>
          <a:p>
            <a:r>
              <a:rPr lang="nl-BE" dirty="0"/>
              <a:t>Gedrag in organisaties.</a:t>
            </a:r>
          </a:p>
        </p:txBody>
      </p:sp>
      <p:sp>
        <p:nvSpPr>
          <p:cNvPr id="6" name="Oval 4"/>
          <p:cNvSpPr>
            <a:spLocks noGrp="1" noChangeArrowheads="1"/>
          </p:cNvSpPr>
          <p:nvPr>
            <p:ph idx="1"/>
          </p:nvPr>
        </p:nvSpPr>
        <p:spPr bwMode="auto">
          <a:xfrm>
            <a:off x="467544" y="3284984"/>
            <a:ext cx="3096344" cy="1016840"/>
          </a:xfrm>
          <a:prstGeom prst="ellipse">
            <a:avLst/>
          </a:prstGeom>
          <a:solidFill>
            <a:srgbClr val="00FFFF"/>
          </a:solidFill>
          <a:ln w="9525">
            <a:solidFill>
              <a:schemeClr val="tx1"/>
            </a:solidFill>
            <a:round/>
            <a:headEnd/>
            <a:tailEnd/>
          </a:ln>
        </p:spPr>
        <p:txBody>
          <a:bodyPr wrap="none" anchor="ctr">
            <a:normAutofit/>
          </a:bodyPr>
          <a:lstStyle/>
          <a:p>
            <a:pPr algn="ctr">
              <a:buNone/>
            </a:pPr>
            <a:r>
              <a:rPr lang="nl-BE" sz="1800" dirty="0"/>
              <a:t>MOTIVATION</a:t>
            </a:r>
            <a:endParaRPr lang="nl-NL" sz="1800" dirty="0"/>
          </a:p>
        </p:txBody>
      </p:sp>
      <p:sp>
        <p:nvSpPr>
          <p:cNvPr id="7" name="Oval 5"/>
          <p:cNvSpPr>
            <a:spLocks noChangeArrowheads="1"/>
          </p:cNvSpPr>
          <p:nvPr/>
        </p:nvSpPr>
        <p:spPr bwMode="auto">
          <a:xfrm>
            <a:off x="5436096" y="3212976"/>
            <a:ext cx="2664296" cy="1080393"/>
          </a:xfrm>
          <a:prstGeom prst="ellipse">
            <a:avLst/>
          </a:prstGeom>
          <a:solidFill>
            <a:srgbClr val="00FFFF"/>
          </a:solidFill>
          <a:ln w="9525">
            <a:solidFill>
              <a:schemeClr val="tx1"/>
            </a:solidFill>
            <a:round/>
            <a:headEnd/>
            <a:tailEnd/>
          </a:ln>
        </p:spPr>
        <p:txBody>
          <a:bodyPr wrap="none" anchor="ctr"/>
          <a:lstStyle/>
          <a:p>
            <a:pPr algn="ctr"/>
            <a:r>
              <a:rPr lang="nl-BE" dirty="0"/>
              <a:t>WORK PERFORMANCE</a:t>
            </a:r>
            <a:endParaRPr lang="nl-NL" dirty="0"/>
          </a:p>
        </p:txBody>
      </p:sp>
      <p:sp>
        <p:nvSpPr>
          <p:cNvPr id="8" name="Line 8"/>
          <p:cNvSpPr>
            <a:spLocks noChangeShapeType="1"/>
          </p:cNvSpPr>
          <p:nvPr/>
        </p:nvSpPr>
        <p:spPr bwMode="auto">
          <a:xfrm>
            <a:off x="3491880" y="3356992"/>
            <a:ext cx="1944687" cy="0"/>
          </a:xfrm>
          <a:prstGeom prst="line">
            <a:avLst/>
          </a:prstGeom>
          <a:noFill/>
          <a:ln w="38100">
            <a:solidFill>
              <a:schemeClr val="tx1"/>
            </a:solidFill>
            <a:round/>
            <a:headEnd/>
            <a:tailEnd type="triangle" w="med" len="med"/>
          </a:ln>
        </p:spPr>
        <p:txBody>
          <a:bodyPr/>
          <a:lstStyle/>
          <a:p>
            <a:endParaRPr lang="nl-BE"/>
          </a:p>
        </p:txBody>
      </p:sp>
      <p:sp>
        <p:nvSpPr>
          <p:cNvPr id="9" name="Line 7"/>
          <p:cNvSpPr>
            <a:spLocks noChangeShapeType="1"/>
          </p:cNvSpPr>
          <p:nvPr/>
        </p:nvSpPr>
        <p:spPr bwMode="auto">
          <a:xfrm flipH="1">
            <a:off x="3563888" y="4221088"/>
            <a:ext cx="1871662" cy="0"/>
          </a:xfrm>
          <a:prstGeom prst="line">
            <a:avLst/>
          </a:prstGeom>
          <a:noFill/>
          <a:ln w="38100">
            <a:solidFill>
              <a:schemeClr val="tx1"/>
            </a:solidFill>
            <a:round/>
            <a:headEnd/>
            <a:tailEnd type="triangle" w="med" len="med"/>
          </a:ln>
        </p:spPr>
        <p:txBody>
          <a:bodyPr/>
          <a:lstStyle/>
          <a:p>
            <a:endParaRPr lang="nl-BE"/>
          </a:p>
        </p:txBody>
      </p:sp>
      <p:sp>
        <p:nvSpPr>
          <p:cNvPr id="10" name="Tekstvak 9"/>
          <p:cNvSpPr txBox="1"/>
          <p:nvPr/>
        </p:nvSpPr>
        <p:spPr>
          <a:xfrm>
            <a:off x="1331640" y="1844824"/>
            <a:ext cx="2520280" cy="369332"/>
          </a:xfrm>
          <a:prstGeom prst="rect">
            <a:avLst/>
          </a:prstGeom>
          <a:noFill/>
        </p:spPr>
        <p:txBody>
          <a:bodyPr wrap="square" rtlCol="0">
            <a:spAutoFit/>
          </a:bodyPr>
          <a:lstStyle/>
          <a:p>
            <a:r>
              <a:rPr lang="nl-BE" dirty="0"/>
              <a:t>Belang?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08720"/>
            <a:ext cx="9144000" cy="4428000"/>
          </a:xfrm>
        </p:spPr>
        <p:txBody>
          <a:bodyPr>
            <a:normAutofit/>
          </a:bodyPr>
          <a:lstStyle/>
          <a:p>
            <a:r>
              <a:rPr lang="nl-BE" sz="2800" dirty="0"/>
              <a:t>Er bestaat een continiüm van gecontroleerde naar autonome motivatie</a:t>
            </a:r>
            <a:br>
              <a:rPr lang="nl-BE" sz="2800" dirty="0"/>
            </a:br>
            <a:endParaRPr lang="nl-BE" sz="2800" dirty="0"/>
          </a:p>
        </p:txBody>
      </p:sp>
      <p:sp>
        <p:nvSpPr>
          <p:cNvPr id="3" name="Title 2"/>
          <p:cNvSpPr>
            <a:spLocks noGrp="1"/>
          </p:cNvSpPr>
          <p:nvPr>
            <p:ph type="title"/>
          </p:nvPr>
        </p:nvSpPr>
        <p:spPr/>
        <p:txBody>
          <a:bodyPr/>
          <a:lstStyle/>
          <a:p>
            <a:r>
              <a:rPr lang="nl-BE" dirty="0"/>
              <a:t>3.5 Zelfdeterminatietheorie (Deci &amp; Ryan)</a:t>
            </a:r>
          </a:p>
        </p:txBody>
      </p:sp>
      <p:sp>
        <p:nvSpPr>
          <p:cNvPr id="4" name="Slide Number Placeholder 3"/>
          <p:cNvSpPr>
            <a:spLocks noGrp="1"/>
          </p:cNvSpPr>
          <p:nvPr>
            <p:ph type="sldNum" sz="quarter" idx="11"/>
          </p:nvPr>
        </p:nvSpPr>
        <p:spPr/>
        <p:txBody>
          <a:bodyPr/>
          <a:lstStyle/>
          <a:p>
            <a:fld id="{3B80295F-48CD-49FC-897A-CCEC919B8070}" type="slidenum">
              <a:rPr lang="nl-BE" smtClean="0"/>
              <a:pPr/>
              <a:t>50</a:t>
            </a:fld>
            <a:endParaRPr lang="nl-BE" dirty="0"/>
          </a:p>
        </p:txBody>
      </p:sp>
      <p:sp>
        <p:nvSpPr>
          <p:cNvPr id="5" name="Footer Placeholder 4"/>
          <p:cNvSpPr>
            <a:spLocks noGrp="1"/>
          </p:cNvSpPr>
          <p:nvPr>
            <p:ph type="ftr" sz="quarter" idx="12"/>
          </p:nvPr>
        </p:nvSpPr>
        <p:spPr/>
        <p:txBody>
          <a:bodyPr/>
          <a:lstStyle/>
          <a:p>
            <a:r>
              <a:rPr lang="nl-BE" dirty="0"/>
              <a:t>Gedrag in organisaties.</a:t>
            </a:r>
          </a:p>
        </p:txBody>
      </p:sp>
      <p:pic>
        <p:nvPicPr>
          <p:cNvPr id="58370" name="Picture 2"/>
          <p:cNvPicPr>
            <a:picLocks noChangeAspect="1" noChangeArrowheads="1"/>
          </p:cNvPicPr>
          <p:nvPr/>
        </p:nvPicPr>
        <p:blipFill>
          <a:blip r:embed="rId2" cstate="print"/>
          <a:srcRect/>
          <a:stretch>
            <a:fillRect/>
          </a:stretch>
        </p:blipFill>
        <p:spPr bwMode="auto">
          <a:xfrm>
            <a:off x="0" y="2030520"/>
            <a:ext cx="9340564" cy="4827479"/>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nl-BE" dirty="0"/>
              <a:t>Wat zijn de antecedenten van autonome motivatie? </a:t>
            </a:r>
          </a:p>
          <a:p>
            <a:pPr>
              <a:buFontTx/>
              <a:buChar char="-"/>
            </a:pPr>
            <a:r>
              <a:rPr lang="nl-BE" dirty="0"/>
              <a:t>In de omgeving: leiderschap, taakomschrijving, etc…</a:t>
            </a:r>
          </a:p>
          <a:p>
            <a:pPr>
              <a:buFontTx/>
              <a:buChar char="-"/>
            </a:pPr>
            <a:r>
              <a:rPr lang="nl-BE" dirty="0"/>
              <a:t>In de persoon zelf: bv. locus of control</a:t>
            </a:r>
            <a:br>
              <a:rPr lang="nl-BE" dirty="0"/>
            </a:br>
            <a:br>
              <a:rPr lang="nl-BE" dirty="0"/>
            </a:br>
            <a:r>
              <a:rPr lang="nl-BE" dirty="0"/>
              <a:t>Het woord is aan Deci:</a:t>
            </a:r>
            <a:br>
              <a:rPr lang="nl-BE" dirty="0"/>
            </a:br>
            <a:r>
              <a:rPr lang="nl-BE" dirty="0">
                <a:hlinkClick r:id="rId2"/>
              </a:rPr>
              <a:t>https://www.youtube.com/watch?v=TEiv1yqISgk</a:t>
            </a:r>
            <a:endParaRPr lang="nl-BE" dirty="0"/>
          </a:p>
          <a:p>
            <a:pPr>
              <a:buFontTx/>
              <a:buChar char="-"/>
            </a:pPr>
            <a:endParaRPr lang="nl-BE" dirty="0"/>
          </a:p>
        </p:txBody>
      </p:sp>
      <p:sp>
        <p:nvSpPr>
          <p:cNvPr id="3" name="Title 2"/>
          <p:cNvSpPr>
            <a:spLocks noGrp="1"/>
          </p:cNvSpPr>
          <p:nvPr>
            <p:ph type="title"/>
          </p:nvPr>
        </p:nvSpPr>
        <p:spPr/>
        <p:txBody>
          <a:bodyPr/>
          <a:lstStyle/>
          <a:p>
            <a:r>
              <a:rPr lang="nl-BE" dirty="0"/>
              <a:t>3.5 Zelfdeterminatietheorie (Deci &amp; Ryan)</a:t>
            </a:r>
          </a:p>
        </p:txBody>
      </p:sp>
      <p:sp>
        <p:nvSpPr>
          <p:cNvPr id="4" name="Slide Number Placeholder 3"/>
          <p:cNvSpPr>
            <a:spLocks noGrp="1"/>
          </p:cNvSpPr>
          <p:nvPr>
            <p:ph type="sldNum" sz="quarter" idx="11"/>
          </p:nvPr>
        </p:nvSpPr>
        <p:spPr/>
        <p:txBody>
          <a:bodyPr/>
          <a:lstStyle/>
          <a:p>
            <a:fld id="{3B80295F-48CD-49FC-897A-CCEC919B8070}" type="slidenum">
              <a:rPr lang="nl-BE" smtClean="0"/>
              <a:pPr/>
              <a:t>51</a:t>
            </a:fld>
            <a:endParaRPr lang="nl-BE" dirty="0"/>
          </a:p>
        </p:txBody>
      </p:sp>
      <p:sp>
        <p:nvSpPr>
          <p:cNvPr id="5" name="Footer Placeholder 4"/>
          <p:cNvSpPr>
            <a:spLocks noGrp="1"/>
          </p:cNvSpPr>
          <p:nvPr>
            <p:ph type="ftr" sz="quarter" idx="12"/>
          </p:nvPr>
        </p:nvSpPr>
        <p:spPr/>
        <p:txBody>
          <a:bodyPr/>
          <a:lstStyle/>
          <a:p>
            <a:r>
              <a:rPr lang="nl-BE" dirty="0"/>
              <a:t>Gedrag in organisaties.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nl-BE" dirty="0"/>
              <a:t>ZDT is een actuele theorie die empirisch onderbouwd werd. De kwaliteit van motivatie is belangrijker dan de kwantiteit. De fundamentele drang naar zelfontplooiing en de drie basisbehoeften van autonomie, meesterschap en verbondenheid vormen de belangrijkste drijfveren. Indien deze motivaties bevredigd worden, zullen medewerkers optimaal functioneren. </a:t>
            </a:r>
          </a:p>
        </p:txBody>
      </p:sp>
      <p:sp>
        <p:nvSpPr>
          <p:cNvPr id="3" name="Title 2"/>
          <p:cNvSpPr>
            <a:spLocks noGrp="1"/>
          </p:cNvSpPr>
          <p:nvPr>
            <p:ph type="title"/>
          </p:nvPr>
        </p:nvSpPr>
        <p:spPr/>
        <p:txBody>
          <a:bodyPr/>
          <a:lstStyle/>
          <a:p>
            <a:r>
              <a:rPr lang="nl-BE" dirty="0"/>
              <a:t>3.5 Zelfdeterminatietheorie (Deci &amp; Ryan)</a:t>
            </a:r>
          </a:p>
        </p:txBody>
      </p:sp>
      <p:sp>
        <p:nvSpPr>
          <p:cNvPr id="4" name="Slide Number Placeholder 3"/>
          <p:cNvSpPr>
            <a:spLocks noGrp="1"/>
          </p:cNvSpPr>
          <p:nvPr>
            <p:ph type="sldNum" sz="quarter" idx="11"/>
          </p:nvPr>
        </p:nvSpPr>
        <p:spPr/>
        <p:txBody>
          <a:bodyPr/>
          <a:lstStyle/>
          <a:p>
            <a:fld id="{3B80295F-48CD-49FC-897A-CCEC919B8070}" type="slidenum">
              <a:rPr lang="nl-BE" smtClean="0"/>
              <a:pPr/>
              <a:t>52</a:t>
            </a:fld>
            <a:endParaRPr lang="nl-BE" dirty="0"/>
          </a:p>
        </p:txBody>
      </p:sp>
      <p:sp>
        <p:nvSpPr>
          <p:cNvPr id="5" name="Footer Placeholder 4"/>
          <p:cNvSpPr>
            <a:spLocks noGrp="1"/>
          </p:cNvSpPr>
          <p:nvPr>
            <p:ph type="ftr" sz="quarter" idx="12"/>
          </p:nvPr>
        </p:nvSpPr>
        <p:spPr/>
        <p:txBody>
          <a:bodyPr/>
          <a:lstStyle/>
          <a:p>
            <a:r>
              <a:rPr lang="nl-BE" dirty="0"/>
              <a:t>Gedrag in organisaties.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nl-BE" dirty="0"/>
              <a:t>Motivatie geeft richting en energie aan ons gedrag; Er is geen consensus over de wijze waarop deze motivatie ontstaat. </a:t>
            </a:r>
          </a:p>
          <a:p>
            <a:r>
              <a:rPr lang="nl-BE" dirty="0"/>
              <a:t>Bekrachtigingstheorie versus motivatie 3.0; </a:t>
            </a:r>
          </a:p>
          <a:p>
            <a:r>
              <a:rPr lang="nl-BE" dirty="0"/>
              <a:t>Tal van theorieën hebben weinig of geen empirische basis, maar zijn wijd verspreid; </a:t>
            </a:r>
          </a:p>
          <a:p>
            <a:r>
              <a:rPr lang="nl-BE" dirty="0"/>
              <a:t>Doelstellingentheorie en rechtvaardigheidtheorie hebben duidelijk een empirische basis. </a:t>
            </a:r>
          </a:p>
          <a:p>
            <a:r>
              <a:rPr lang="nl-BE" dirty="0"/>
              <a:t>Zelfdeterminatietheorie stelt dat kwaliteit van motivatie belangrijker is dan de kwantiteit. Stevige empirische basis. </a:t>
            </a:r>
            <a:endParaRPr lang="en-US" dirty="0"/>
          </a:p>
        </p:txBody>
      </p:sp>
      <p:sp>
        <p:nvSpPr>
          <p:cNvPr id="3" name="Title 2"/>
          <p:cNvSpPr>
            <a:spLocks noGrp="1"/>
          </p:cNvSpPr>
          <p:nvPr>
            <p:ph type="title"/>
          </p:nvPr>
        </p:nvSpPr>
        <p:spPr/>
        <p:txBody>
          <a:bodyPr/>
          <a:lstStyle/>
          <a:p>
            <a:r>
              <a:rPr lang="nl-BE" dirty="0"/>
              <a:t>Besluit</a:t>
            </a:r>
            <a:endParaRPr lang="en-US" dirty="0"/>
          </a:p>
        </p:txBody>
      </p:sp>
      <p:sp>
        <p:nvSpPr>
          <p:cNvPr id="4" name="Slide Number Placeholder 3"/>
          <p:cNvSpPr>
            <a:spLocks noGrp="1"/>
          </p:cNvSpPr>
          <p:nvPr>
            <p:ph type="sldNum" sz="quarter" idx="11"/>
          </p:nvPr>
        </p:nvSpPr>
        <p:spPr/>
        <p:txBody>
          <a:bodyPr/>
          <a:lstStyle/>
          <a:p>
            <a:fld id="{3B80295F-48CD-49FC-897A-CCEC919B8070}" type="slidenum">
              <a:rPr lang="nl-BE" smtClean="0"/>
              <a:pPr/>
              <a:t>53</a:t>
            </a:fld>
            <a:endParaRPr lang="nl-BE" dirty="0"/>
          </a:p>
        </p:txBody>
      </p:sp>
      <p:sp>
        <p:nvSpPr>
          <p:cNvPr id="5" name="Footer Placeholder 4"/>
          <p:cNvSpPr>
            <a:spLocks noGrp="1"/>
          </p:cNvSpPr>
          <p:nvPr>
            <p:ph type="ftr" sz="quarter" idx="12"/>
          </p:nvPr>
        </p:nvSpPr>
        <p:spPr/>
        <p:txBody>
          <a:bodyPr/>
          <a:lstStyle/>
          <a:p>
            <a:r>
              <a:rPr lang="nl-BE" dirty="0"/>
              <a:t>Gedrag in organisaties.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F5462-64AF-04E2-D4F2-3560C3BEDBE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3D4D0C-1AE1-98CD-3B4E-6A227AA1F996}"/>
              </a:ext>
            </a:extLst>
          </p:cNvPr>
          <p:cNvSpPr>
            <a:spLocks noGrp="1"/>
          </p:cNvSpPr>
          <p:nvPr>
            <p:ph idx="1"/>
          </p:nvPr>
        </p:nvSpPr>
        <p:spPr>
          <a:xfrm>
            <a:off x="3857620" y="1152000"/>
            <a:ext cx="5072098" cy="4734000"/>
          </a:xfrm>
        </p:spPr>
        <p:txBody>
          <a:bodyPr>
            <a:normAutofit/>
          </a:bodyPr>
          <a:lstStyle/>
          <a:p>
            <a:pPr>
              <a:buNone/>
            </a:pPr>
            <a:r>
              <a:rPr lang="nl-BE" sz="2300"/>
              <a:t>Na de studie van dit hoofdstuk ben </a:t>
            </a:r>
            <a:br>
              <a:rPr lang="nl-BE" sz="2300"/>
            </a:br>
            <a:r>
              <a:rPr lang="nl-BE" sz="2300"/>
              <a:t>je in staat om: </a:t>
            </a:r>
            <a:br>
              <a:rPr lang="nl-BE" sz="2300"/>
            </a:br>
            <a:r>
              <a:rPr lang="nl-BE" sz="2300"/>
              <a:t>- het belang van het begrip motivatie</a:t>
            </a:r>
            <a:br>
              <a:rPr lang="nl-BE" sz="2300"/>
            </a:br>
            <a:r>
              <a:rPr lang="nl-BE" sz="2300"/>
              <a:t>te begrijpen; </a:t>
            </a:r>
            <a:br>
              <a:rPr lang="nl-BE" sz="2300"/>
            </a:br>
            <a:r>
              <a:rPr lang="nl-BE" sz="2300"/>
              <a:t>- de paradox van  reïnforcement versus de motivatie 3.0 te bespreken; </a:t>
            </a:r>
            <a:br>
              <a:rPr lang="nl-BE" sz="2300"/>
            </a:br>
            <a:r>
              <a:rPr lang="nl-BE" sz="2300"/>
              <a:t>- de motivatie theorie van D. Pink toe te lichten; </a:t>
            </a:r>
            <a:br>
              <a:rPr lang="nl-BE" sz="2300"/>
            </a:br>
            <a:r>
              <a:rPr lang="nl-BE" sz="2300"/>
              <a:t>- de behoeftetheorie van Maslow toe te lichten; </a:t>
            </a:r>
          </a:p>
        </p:txBody>
      </p:sp>
      <p:sp>
        <p:nvSpPr>
          <p:cNvPr id="3" name="Title 2">
            <a:extLst>
              <a:ext uri="{FF2B5EF4-FFF2-40B4-BE49-F238E27FC236}">
                <a16:creationId xmlns:a16="http://schemas.microsoft.com/office/drawing/2014/main" id="{D5030E62-7EE3-3546-5DDA-238018B01FCA}"/>
              </a:ext>
            </a:extLst>
          </p:cNvPr>
          <p:cNvSpPr>
            <a:spLocks noGrp="1"/>
          </p:cNvSpPr>
          <p:nvPr>
            <p:ph type="title"/>
          </p:nvPr>
        </p:nvSpPr>
        <p:spPr>
          <a:xfrm>
            <a:off x="0" y="0"/>
            <a:ext cx="9144000" cy="1142984"/>
          </a:xfrm>
        </p:spPr>
        <p:txBody>
          <a:bodyPr anchor="ctr">
            <a:normAutofit/>
          </a:bodyPr>
          <a:lstStyle/>
          <a:p>
            <a:r>
              <a:rPr lang="nl-BE" dirty="0"/>
              <a:t>Doelstellingen I</a:t>
            </a:r>
          </a:p>
        </p:txBody>
      </p:sp>
      <p:pic>
        <p:nvPicPr>
          <p:cNvPr id="7" name="Afbeelding 6">
            <a:extLst>
              <a:ext uri="{FF2B5EF4-FFF2-40B4-BE49-F238E27FC236}">
                <a16:creationId xmlns:a16="http://schemas.microsoft.com/office/drawing/2014/main" id="{B84D4AC9-1D63-1980-05A4-8A9E1C14026D}"/>
              </a:ext>
            </a:extLst>
          </p:cNvPr>
          <p:cNvPicPr>
            <a:picLocks noChangeAspect="1"/>
          </p:cNvPicPr>
          <p:nvPr/>
        </p:nvPicPr>
        <p:blipFill>
          <a:blip r:embed="rId2"/>
          <a:stretch>
            <a:fillRect/>
          </a:stretch>
        </p:blipFill>
        <p:spPr>
          <a:xfrm>
            <a:off x="180000" y="1277829"/>
            <a:ext cx="3428992" cy="4482342"/>
          </a:xfrm>
          <a:prstGeom prst="rect">
            <a:avLst/>
          </a:prstGeom>
          <a:noFill/>
        </p:spPr>
      </p:pic>
      <p:sp>
        <p:nvSpPr>
          <p:cNvPr id="4" name="Slide Number Placeholder 3">
            <a:extLst>
              <a:ext uri="{FF2B5EF4-FFF2-40B4-BE49-F238E27FC236}">
                <a16:creationId xmlns:a16="http://schemas.microsoft.com/office/drawing/2014/main" id="{B8E7D106-BCCF-A15A-E4EF-CD717AC21659}"/>
              </a:ext>
            </a:extLst>
          </p:cNvPr>
          <p:cNvSpPr>
            <a:spLocks noGrp="1"/>
          </p:cNvSpPr>
          <p:nvPr>
            <p:ph type="sldNum" sz="quarter" idx="12"/>
          </p:nvPr>
        </p:nvSpPr>
        <p:spPr>
          <a:xfrm>
            <a:off x="360000" y="6084000"/>
            <a:ext cx="360000" cy="667148"/>
          </a:xfrm>
        </p:spPr>
        <p:txBody>
          <a:bodyPr wrap="none" anchor="ctr">
            <a:normAutofit/>
          </a:bodyPr>
          <a:lstStyle/>
          <a:p>
            <a:pPr>
              <a:spcAft>
                <a:spcPts val="600"/>
              </a:spcAft>
            </a:pPr>
            <a:fld id="{3B80295F-48CD-49FC-897A-CCEC919B8070}" type="slidenum">
              <a:rPr lang="nl-BE" smtClean="0"/>
              <a:pPr>
                <a:spcAft>
                  <a:spcPts val="600"/>
                </a:spcAft>
              </a:pPr>
              <a:t>54</a:t>
            </a:fld>
            <a:endParaRPr lang="nl-BE"/>
          </a:p>
        </p:txBody>
      </p:sp>
      <p:sp>
        <p:nvSpPr>
          <p:cNvPr id="5" name="Footer Placeholder 4">
            <a:extLst>
              <a:ext uri="{FF2B5EF4-FFF2-40B4-BE49-F238E27FC236}">
                <a16:creationId xmlns:a16="http://schemas.microsoft.com/office/drawing/2014/main" id="{E1C03690-C9CB-1E5A-2043-28E22F01A462}"/>
              </a:ext>
            </a:extLst>
          </p:cNvPr>
          <p:cNvSpPr>
            <a:spLocks noGrp="1"/>
          </p:cNvSpPr>
          <p:nvPr>
            <p:ph type="ftr" sz="quarter" idx="13"/>
          </p:nvPr>
        </p:nvSpPr>
        <p:spPr>
          <a:xfrm>
            <a:off x="755576" y="6084000"/>
            <a:ext cx="4032424" cy="432000"/>
          </a:xfrm>
        </p:spPr>
        <p:txBody>
          <a:bodyPr wrap="square" anchor="ctr">
            <a:normAutofit/>
          </a:bodyPr>
          <a:lstStyle/>
          <a:p>
            <a:pPr>
              <a:spcAft>
                <a:spcPts val="600"/>
              </a:spcAft>
            </a:pPr>
            <a:r>
              <a:rPr lang="nl-BE" dirty="0"/>
              <a:t>Gedrag in organisaties.</a:t>
            </a:r>
            <a:endParaRPr lang="nl-BE"/>
          </a:p>
        </p:txBody>
      </p:sp>
    </p:spTree>
    <p:extLst>
      <p:ext uri="{BB962C8B-B14F-4D97-AF65-F5344CB8AC3E}">
        <p14:creationId xmlns:p14="http://schemas.microsoft.com/office/powerpoint/2010/main" val="353845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BD05C-D0EF-3ACF-2126-E2EAABAFB50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158E70-9814-2598-8A64-0C5096E72184}"/>
              </a:ext>
            </a:extLst>
          </p:cNvPr>
          <p:cNvSpPr>
            <a:spLocks noGrp="1"/>
          </p:cNvSpPr>
          <p:nvPr>
            <p:ph idx="1"/>
          </p:nvPr>
        </p:nvSpPr>
        <p:spPr>
          <a:xfrm>
            <a:off x="3857620" y="1152000"/>
            <a:ext cx="5072098" cy="4734000"/>
          </a:xfrm>
        </p:spPr>
        <p:txBody>
          <a:bodyPr>
            <a:noAutofit/>
          </a:bodyPr>
          <a:lstStyle/>
          <a:p>
            <a:pPr>
              <a:buNone/>
            </a:pPr>
            <a:r>
              <a:rPr lang="nl-BE" sz="1710" dirty="0"/>
              <a:t>Na de studie van dit hoofdstuk ben </a:t>
            </a:r>
            <a:br>
              <a:rPr lang="nl-BE" sz="1710" dirty="0"/>
            </a:br>
            <a:r>
              <a:rPr lang="nl-BE" sz="1710" dirty="0"/>
              <a:t>je in staat om:</a:t>
            </a:r>
            <a:br>
              <a:rPr lang="nl-BE" sz="1710" dirty="0"/>
            </a:br>
            <a:r>
              <a:rPr lang="nl-BE" sz="1710" dirty="0"/>
              <a:t>- de X- en Y-theorie toe te lichten; </a:t>
            </a:r>
            <a:br>
              <a:rPr lang="nl-BE" sz="1710" dirty="0"/>
            </a:br>
            <a:r>
              <a:rPr lang="nl-BE" sz="1710" dirty="0"/>
              <a:t>- motivatie en hygiëne factoren tegen</a:t>
            </a:r>
            <a:br>
              <a:rPr lang="nl-BE" sz="1710" dirty="0"/>
            </a:br>
            <a:r>
              <a:rPr lang="nl-BE" sz="1710" dirty="0"/>
              <a:t>over elkaar kunnen plaatsen; </a:t>
            </a:r>
            <a:br>
              <a:rPr lang="nl-BE" sz="1710" dirty="0"/>
            </a:br>
            <a:r>
              <a:rPr lang="nl-BE" sz="1710" dirty="0"/>
              <a:t>- de motivatietheorie van Mc </a:t>
            </a:r>
            <a:r>
              <a:rPr lang="nl-BE" sz="1710" dirty="0" err="1"/>
              <a:t>Clelland</a:t>
            </a:r>
            <a:r>
              <a:rPr lang="nl-BE" sz="1710" dirty="0"/>
              <a:t> te bespreken; </a:t>
            </a:r>
            <a:br>
              <a:rPr lang="nl-BE" sz="1710" dirty="0"/>
            </a:br>
            <a:r>
              <a:rPr lang="nl-BE" sz="1710" dirty="0"/>
              <a:t>- de doelstellingentheorie van Locke toe te lichten; </a:t>
            </a:r>
            <a:br>
              <a:rPr lang="nl-BE" sz="1710" dirty="0"/>
            </a:br>
            <a:r>
              <a:rPr lang="nl-BE" sz="1710" dirty="0"/>
              <a:t>- de billijkheidstheorie te beschrijven; </a:t>
            </a:r>
            <a:br>
              <a:rPr lang="nl-BE" sz="1710" dirty="0"/>
            </a:br>
            <a:r>
              <a:rPr lang="nl-BE" sz="1710" dirty="0"/>
              <a:t>- de verwachtingstheorie van Vroom te bespreken; </a:t>
            </a:r>
            <a:br>
              <a:rPr lang="nl-BE" sz="1710" dirty="0"/>
            </a:br>
            <a:r>
              <a:rPr lang="nl-BE" sz="1710" dirty="0"/>
              <a:t>- onderscheid aan te geven tussen inhoudelijke en procestheorie; </a:t>
            </a:r>
            <a:br>
              <a:rPr lang="nl-BE" sz="1710" dirty="0"/>
            </a:br>
            <a:r>
              <a:rPr lang="nl-BE" sz="1710" dirty="0"/>
              <a:t>- de drie basisbehoeften van medewerkers in het kader van de zelfdeterminatietheorie te bespreken;</a:t>
            </a:r>
            <a:br>
              <a:rPr lang="nl-BE" sz="1710" dirty="0"/>
            </a:br>
            <a:r>
              <a:rPr lang="nl-BE" sz="1710" dirty="0"/>
              <a:t>- het onderscheid aan te geven tussen gecontroleerde en autonome motivatie.   </a:t>
            </a:r>
            <a:br>
              <a:rPr lang="nl-BE" sz="1710" dirty="0"/>
            </a:br>
            <a:endParaRPr lang="nl-BE" sz="1710" dirty="0"/>
          </a:p>
        </p:txBody>
      </p:sp>
      <p:sp>
        <p:nvSpPr>
          <p:cNvPr id="3" name="Title 2">
            <a:extLst>
              <a:ext uri="{FF2B5EF4-FFF2-40B4-BE49-F238E27FC236}">
                <a16:creationId xmlns:a16="http://schemas.microsoft.com/office/drawing/2014/main" id="{6691B102-2A41-18F1-37BA-1933CE088EFD}"/>
              </a:ext>
            </a:extLst>
          </p:cNvPr>
          <p:cNvSpPr>
            <a:spLocks noGrp="1"/>
          </p:cNvSpPr>
          <p:nvPr>
            <p:ph type="title"/>
          </p:nvPr>
        </p:nvSpPr>
        <p:spPr>
          <a:xfrm>
            <a:off x="0" y="0"/>
            <a:ext cx="9144000" cy="1142984"/>
          </a:xfrm>
        </p:spPr>
        <p:txBody>
          <a:bodyPr anchor="ctr">
            <a:normAutofit/>
          </a:bodyPr>
          <a:lstStyle/>
          <a:p>
            <a:r>
              <a:rPr lang="nl-BE" dirty="0"/>
              <a:t>Doelstellingen II</a:t>
            </a:r>
          </a:p>
        </p:txBody>
      </p:sp>
      <p:pic>
        <p:nvPicPr>
          <p:cNvPr id="7" name="Afbeelding 6">
            <a:extLst>
              <a:ext uri="{FF2B5EF4-FFF2-40B4-BE49-F238E27FC236}">
                <a16:creationId xmlns:a16="http://schemas.microsoft.com/office/drawing/2014/main" id="{1D72DCEC-803E-E8C5-CDD0-A2342FC1519C}"/>
              </a:ext>
            </a:extLst>
          </p:cNvPr>
          <p:cNvPicPr>
            <a:picLocks noChangeAspect="1"/>
          </p:cNvPicPr>
          <p:nvPr/>
        </p:nvPicPr>
        <p:blipFill>
          <a:blip r:embed="rId2"/>
          <a:stretch>
            <a:fillRect/>
          </a:stretch>
        </p:blipFill>
        <p:spPr>
          <a:xfrm>
            <a:off x="180000" y="1277829"/>
            <a:ext cx="3428992" cy="4482342"/>
          </a:xfrm>
          <a:prstGeom prst="rect">
            <a:avLst/>
          </a:prstGeom>
          <a:noFill/>
        </p:spPr>
      </p:pic>
      <p:sp>
        <p:nvSpPr>
          <p:cNvPr id="4" name="Slide Number Placeholder 3">
            <a:extLst>
              <a:ext uri="{FF2B5EF4-FFF2-40B4-BE49-F238E27FC236}">
                <a16:creationId xmlns:a16="http://schemas.microsoft.com/office/drawing/2014/main" id="{5708B872-8084-DD70-A7CA-4CB00E8FCEF6}"/>
              </a:ext>
            </a:extLst>
          </p:cNvPr>
          <p:cNvSpPr>
            <a:spLocks noGrp="1"/>
          </p:cNvSpPr>
          <p:nvPr>
            <p:ph type="sldNum" sz="quarter" idx="12"/>
          </p:nvPr>
        </p:nvSpPr>
        <p:spPr>
          <a:xfrm>
            <a:off x="360000" y="6084000"/>
            <a:ext cx="360000" cy="667148"/>
          </a:xfrm>
        </p:spPr>
        <p:txBody>
          <a:bodyPr wrap="none" anchor="ctr">
            <a:normAutofit/>
          </a:bodyPr>
          <a:lstStyle/>
          <a:p>
            <a:pPr>
              <a:spcAft>
                <a:spcPts val="600"/>
              </a:spcAft>
            </a:pPr>
            <a:fld id="{3B80295F-48CD-49FC-897A-CCEC919B8070}" type="slidenum">
              <a:rPr lang="nl-BE" smtClean="0"/>
              <a:pPr>
                <a:spcAft>
                  <a:spcPts val="600"/>
                </a:spcAft>
              </a:pPr>
              <a:t>55</a:t>
            </a:fld>
            <a:endParaRPr lang="nl-BE"/>
          </a:p>
        </p:txBody>
      </p:sp>
      <p:sp>
        <p:nvSpPr>
          <p:cNvPr id="5" name="Footer Placeholder 4">
            <a:extLst>
              <a:ext uri="{FF2B5EF4-FFF2-40B4-BE49-F238E27FC236}">
                <a16:creationId xmlns:a16="http://schemas.microsoft.com/office/drawing/2014/main" id="{8A56B4A6-9CE2-6239-3EBF-BC5331DA36EB}"/>
              </a:ext>
            </a:extLst>
          </p:cNvPr>
          <p:cNvSpPr>
            <a:spLocks noGrp="1"/>
          </p:cNvSpPr>
          <p:nvPr>
            <p:ph type="ftr" sz="quarter" idx="13"/>
          </p:nvPr>
        </p:nvSpPr>
        <p:spPr>
          <a:xfrm>
            <a:off x="755576" y="6084000"/>
            <a:ext cx="4032424" cy="432000"/>
          </a:xfrm>
        </p:spPr>
        <p:txBody>
          <a:bodyPr wrap="square" anchor="ctr">
            <a:normAutofit/>
          </a:bodyPr>
          <a:lstStyle/>
          <a:p>
            <a:pPr>
              <a:spcAft>
                <a:spcPts val="600"/>
              </a:spcAft>
            </a:pPr>
            <a:r>
              <a:rPr lang="nl-BE" dirty="0"/>
              <a:t>Gedrag in organisaties.</a:t>
            </a:r>
            <a:endParaRPr lang="nl-BE"/>
          </a:p>
        </p:txBody>
      </p:sp>
    </p:spTree>
    <p:extLst>
      <p:ext uri="{BB962C8B-B14F-4D97-AF65-F5344CB8AC3E}">
        <p14:creationId xmlns:p14="http://schemas.microsoft.com/office/powerpoint/2010/main" val="287347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a:t>3.4 Motivatie</a:t>
            </a:r>
            <a:endParaRPr lang="nl-BE" dirty="0"/>
          </a:p>
        </p:txBody>
      </p:sp>
      <p:sp>
        <p:nvSpPr>
          <p:cNvPr id="4" name="Slide Number Placeholder 3"/>
          <p:cNvSpPr>
            <a:spLocks noGrp="1"/>
          </p:cNvSpPr>
          <p:nvPr>
            <p:ph type="sldNum" sz="quarter" idx="11"/>
          </p:nvPr>
        </p:nvSpPr>
        <p:spPr/>
        <p:txBody>
          <a:bodyPr/>
          <a:lstStyle/>
          <a:p>
            <a:fld id="{3B80295F-48CD-49FC-897A-CCEC919B8070}" type="slidenum">
              <a:rPr lang="nl-BE" smtClean="0"/>
              <a:pPr/>
              <a:t>56</a:t>
            </a:fld>
            <a:endParaRPr lang="nl-BE" dirty="0"/>
          </a:p>
        </p:txBody>
      </p:sp>
      <p:sp>
        <p:nvSpPr>
          <p:cNvPr id="5" name="Footer Placeholder 4"/>
          <p:cNvSpPr>
            <a:spLocks noGrp="1"/>
          </p:cNvSpPr>
          <p:nvPr>
            <p:ph type="ftr" sz="quarter" idx="12"/>
          </p:nvPr>
        </p:nvSpPr>
        <p:spPr/>
        <p:txBody>
          <a:bodyPr/>
          <a:lstStyle/>
          <a:p>
            <a:r>
              <a:rPr lang="nl-BE" dirty="0"/>
              <a:t>Gedrag in organisaties.</a:t>
            </a:r>
          </a:p>
        </p:txBody>
      </p:sp>
      <p:pic>
        <p:nvPicPr>
          <p:cNvPr id="6" name="Picture 3"/>
          <p:cNvPicPr>
            <a:picLocks noGrp="1" noChangeAspect="1" noChangeArrowheads="1"/>
          </p:cNvPicPr>
          <p:nvPr>
            <p:ph idx="1"/>
          </p:nvPr>
        </p:nvPicPr>
        <p:blipFill>
          <a:blip r:embed="rId2" cstate="print"/>
          <a:srcRect/>
          <a:stretch>
            <a:fillRect/>
          </a:stretch>
        </p:blipFill>
        <p:spPr>
          <a:xfrm>
            <a:off x="1475657" y="1323580"/>
            <a:ext cx="5616624" cy="4507390"/>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nl-BE" dirty="0"/>
          </a:p>
        </p:txBody>
      </p:sp>
      <p:sp>
        <p:nvSpPr>
          <p:cNvPr id="3" name="Title 2"/>
          <p:cNvSpPr>
            <a:spLocks noGrp="1"/>
          </p:cNvSpPr>
          <p:nvPr>
            <p:ph type="title"/>
          </p:nvPr>
        </p:nvSpPr>
        <p:spPr/>
        <p:txBody>
          <a:bodyPr/>
          <a:lstStyle/>
          <a:p>
            <a:r>
              <a:rPr lang="nl-BE" dirty="0"/>
              <a:t>Gedrag in organisaties</a:t>
            </a:r>
            <a:br>
              <a:rPr lang="nl-BE" dirty="0"/>
            </a:br>
            <a:r>
              <a:rPr lang="nl-BE" dirty="0"/>
              <a:t>Hoofdstuk III </a:t>
            </a:r>
          </a:p>
        </p:txBody>
      </p:sp>
      <p:sp>
        <p:nvSpPr>
          <p:cNvPr id="4" name="Footer Placeholder 3"/>
          <p:cNvSpPr>
            <a:spLocks noGrp="1"/>
          </p:cNvSpPr>
          <p:nvPr>
            <p:ph type="ftr" sz="quarter" idx="12"/>
          </p:nvPr>
        </p:nvSpPr>
        <p:spPr/>
        <p:txBody>
          <a:bodyPr/>
          <a:lstStyle/>
          <a:p>
            <a:r>
              <a:rPr lang="nl-BE" dirty="0"/>
              <a:t>Gedrag in organisaties.</a:t>
            </a:r>
          </a:p>
        </p:txBody>
      </p:sp>
      <p:sp>
        <p:nvSpPr>
          <p:cNvPr id="5" name="Slide Number Placeholder 4"/>
          <p:cNvSpPr>
            <a:spLocks noGrp="1"/>
          </p:cNvSpPr>
          <p:nvPr>
            <p:ph type="sldNum" sz="quarter" idx="11"/>
          </p:nvPr>
        </p:nvSpPr>
        <p:spPr/>
        <p:txBody>
          <a:bodyPr/>
          <a:lstStyle/>
          <a:p>
            <a:fld id="{3B80295F-48CD-49FC-897A-CCEC919B8070}" type="slidenum">
              <a:rPr lang="nl-BE" smtClean="0"/>
              <a:pPr/>
              <a:t>57</a:t>
            </a:fld>
            <a:endParaRPr lang="nl-BE" dirty="0"/>
          </a:p>
        </p:txBody>
      </p:sp>
      <p:pic>
        <p:nvPicPr>
          <p:cNvPr id="8" name="Picture 2" descr="Gedrag in organisaties">
            <a:extLst>
              <a:ext uri="{FF2B5EF4-FFF2-40B4-BE49-F238E27FC236}">
                <a16:creationId xmlns:a16="http://schemas.microsoft.com/office/drawing/2014/main" id="{9961930E-1A1C-4CB7-9661-B04A6DEFE3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9258" y="3697942"/>
            <a:ext cx="2172530" cy="30761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a:t>3.1 Wat is Motivatie? </a:t>
            </a:r>
          </a:p>
        </p:txBody>
      </p:sp>
      <p:sp>
        <p:nvSpPr>
          <p:cNvPr id="4" name="Slide Number Placeholder 3"/>
          <p:cNvSpPr>
            <a:spLocks noGrp="1"/>
          </p:cNvSpPr>
          <p:nvPr>
            <p:ph type="sldNum" sz="quarter" idx="11"/>
          </p:nvPr>
        </p:nvSpPr>
        <p:spPr/>
        <p:txBody>
          <a:bodyPr/>
          <a:lstStyle/>
          <a:p>
            <a:fld id="{3B80295F-48CD-49FC-897A-CCEC919B8070}" type="slidenum">
              <a:rPr lang="nl-BE" smtClean="0"/>
              <a:pPr/>
              <a:t>6</a:t>
            </a:fld>
            <a:endParaRPr lang="nl-BE" dirty="0"/>
          </a:p>
        </p:txBody>
      </p:sp>
      <p:sp>
        <p:nvSpPr>
          <p:cNvPr id="5" name="Footer Placeholder 4"/>
          <p:cNvSpPr>
            <a:spLocks noGrp="1"/>
          </p:cNvSpPr>
          <p:nvPr>
            <p:ph type="ftr" sz="quarter" idx="12"/>
          </p:nvPr>
        </p:nvSpPr>
        <p:spPr/>
        <p:txBody>
          <a:bodyPr/>
          <a:lstStyle/>
          <a:p>
            <a:r>
              <a:rPr lang="nl-BE" dirty="0"/>
              <a:t>Gedrag in organisaties.</a:t>
            </a:r>
          </a:p>
        </p:txBody>
      </p:sp>
      <p:pic>
        <p:nvPicPr>
          <p:cNvPr id="6" name="Tijdelijke aanduiding voor inhoud 5"/>
          <p:cNvPicPr>
            <a:picLocks noGrp="1"/>
          </p:cNvPicPr>
          <p:nvPr>
            <p:ph idx="1"/>
          </p:nvPr>
        </p:nvPicPr>
        <p:blipFill>
          <a:blip r:embed="rId2" cstate="print"/>
          <a:srcRect/>
          <a:stretch>
            <a:fillRect/>
          </a:stretch>
        </p:blipFill>
        <p:spPr bwMode="auto">
          <a:xfrm>
            <a:off x="1331640" y="1412776"/>
            <a:ext cx="5544364" cy="4220691"/>
          </a:xfrm>
          <a:prstGeom prst="rect">
            <a:avLst/>
          </a:prstGeom>
          <a:noFill/>
          <a:ln w="9525">
            <a:noFill/>
            <a:miter lim="800000"/>
            <a:headEnd/>
            <a:tailEnd/>
          </a:ln>
        </p:spPr>
      </p:pic>
      <p:pic>
        <p:nvPicPr>
          <p:cNvPr id="7" name="Picture 4"/>
          <p:cNvPicPr>
            <a:picLocks noChangeAspect="1" noChangeArrowheads="1"/>
          </p:cNvPicPr>
          <p:nvPr/>
        </p:nvPicPr>
        <p:blipFill>
          <a:blip r:embed="rId3" cstate="print"/>
          <a:srcRect/>
          <a:stretch>
            <a:fillRect/>
          </a:stretch>
        </p:blipFill>
        <p:spPr>
          <a:xfrm>
            <a:off x="6770688" y="0"/>
            <a:ext cx="2373312" cy="314166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dirty="0"/>
              <a:t>	</a:t>
            </a:r>
            <a:r>
              <a:rPr lang="en-US" sz="2400" dirty="0"/>
              <a:t>				</a:t>
            </a:r>
            <a:r>
              <a:rPr lang="en-GB" sz="2400" dirty="0"/>
              <a:t>R1</a:t>
            </a:r>
            <a:endParaRPr lang="nl-BE" sz="2400" dirty="0"/>
          </a:p>
          <a:p>
            <a:pPr>
              <a:buNone/>
            </a:pPr>
            <a:r>
              <a:rPr lang="en-GB" sz="2400" dirty="0"/>
              <a:t>					</a:t>
            </a:r>
            <a:br>
              <a:rPr lang="en-GB" sz="2400" dirty="0"/>
            </a:br>
            <a:r>
              <a:rPr lang="en-GB" sz="2400" dirty="0"/>
              <a:t>				R2			</a:t>
            </a:r>
            <a:endParaRPr lang="nl-BE" sz="2400" dirty="0"/>
          </a:p>
          <a:p>
            <a:pPr>
              <a:buNone/>
            </a:pPr>
            <a:r>
              <a:rPr lang="en-GB" sz="2400" dirty="0"/>
              <a:t>		S              </a:t>
            </a:r>
            <a:endParaRPr lang="nl-BE" sz="2400" dirty="0"/>
          </a:p>
          <a:p>
            <a:pPr>
              <a:buNone/>
            </a:pPr>
            <a:r>
              <a:rPr lang="en-GB" sz="2400" dirty="0"/>
              <a:t>					R3	------ </a:t>
            </a:r>
            <a:r>
              <a:rPr lang="en-GB" sz="2400" dirty="0" err="1"/>
              <a:t>bekrachtiging</a:t>
            </a:r>
            <a:r>
              <a:rPr lang="en-GB" sz="2400" dirty="0"/>
              <a:t>		</a:t>
            </a:r>
            <a:endParaRPr lang="nl-BE" sz="2400" dirty="0"/>
          </a:p>
          <a:p>
            <a:pPr>
              <a:buNone/>
            </a:pPr>
            <a:r>
              <a:rPr lang="en-GB" sz="2400" dirty="0"/>
              <a:t> </a:t>
            </a:r>
            <a:endParaRPr lang="nl-BE" sz="2400" dirty="0"/>
          </a:p>
          <a:p>
            <a:pPr>
              <a:buNone/>
            </a:pPr>
            <a:r>
              <a:rPr lang="en-GB" sz="2400" dirty="0"/>
              <a:t>					</a:t>
            </a:r>
            <a:r>
              <a:rPr lang="nl-BE" sz="2400" dirty="0"/>
              <a:t>R4</a:t>
            </a:r>
          </a:p>
          <a:p>
            <a:pPr>
              <a:buNone/>
            </a:pPr>
            <a:r>
              <a:rPr lang="nl-BE" sz="2400" dirty="0"/>
              <a:t> 			</a:t>
            </a:r>
            <a:r>
              <a:rPr lang="nl-BE" sz="2400" dirty="0" err="1"/>
              <a:t>Operante</a:t>
            </a:r>
            <a:r>
              <a:rPr lang="nl-BE" sz="2400" dirty="0"/>
              <a:t> conditionering</a:t>
            </a:r>
          </a:p>
          <a:p>
            <a:endParaRPr lang="nl-BE" dirty="0"/>
          </a:p>
        </p:txBody>
      </p:sp>
      <p:sp>
        <p:nvSpPr>
          <p:cNvPr id="3" name="Title 2"/>
          <p:cNvSpPr>
            <a:spLocks noGrp="1"/>
          </p:cNvSpPr>
          <p:nvPr>
            <p:ph type="title"/>
          </p:nvPr>
        </p:nvSpPr>
        <p:spPr/>
        <p:txBody>
          <a:bodyPr/>
          <a:lstStyle/>
          <a:p>
            <a:r>
              <a:rPr lang="nl-BE" dirty="0"/>
              <a:t>3.2 Bekrachtingstheorie versus motivatie 3.0</a:t>
            </a:r>
          </a:p>
        </p:txBody>
      </p:sp>
      <p:sp>
        <p:nvSpPr>
          <p:cNvPr id="4" name="Slide Number Placeholder 3"/>
          <p:cNvSpPr>
            <a:spLocks noGrp="1"/>
          </p:cNvSpPr>
          <p:nvPr>
            <p:ph type="sldNum" sz="quarter" idx="11"/>
          </p:nvPr>
        </p:nvSpPr>
        <p:spPr/>
        <p:txBody>
          <a:bodyPr/>
          <a:lstStyle/>
          <a:p>
            <a:fld id="{3B80295F-48CD-49FC-897A-CCEC919B8070}" type="slidenum">
              <a:rPr lang="nl-BE" smtClean="0"/>
              <a:pPr/>
              <a:t>7</a:t>
            </a:fld>
            <a:endParaRPr lang="nl-BE" dirty="0"/>
          </a:p>
        </p:txBody>
      </p:sp>
      <p:sp>
        <p:nvSpPr>
          <p:cNvPr id="5" name="Footer Placeholder 4"/>
          <p:cNvSpPr>
            <a:spLocks noGrp="1"/>
          </p:cNvSpPr>
          <p:nvPr>
            <p:ph type="ftr" sz="quarter" idx="12"/>
          </p:nvPr>
        </p:nvSpPr>
        <p:spPr/>
        <p:txBody>
          <a:bodyPr/>
          <a:lstStyle/>
          <a:p>
            <a:r>
              <a:rPr lang="nl-BE" dirty="0"/>
              <a:t>Gedrag in organisaties.</a:t>
            </a:r>
          </a:p>
        </p:txBody>
      </p:sp>
      <p:cxnSp>
        <p:nvCxnSpPr>
          <p:cNvPr id="7" name="Rechte verbindingslijn met pijl 6"/>
          <p:cNvCxnSpPr/>
          <p:nvPr/>
        </p:nvCxnSpPr>
        <p:spPr>
          <a:xfrm flipV="1">
            <a:off x="1619672" y="1628800"/>
            <a:ext cx="2304256"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Rechte verbindingslijn met pijl 8"/>
          <p:cNvCxnSpPr/>
          <p:nvPr/>
        </p:nvCxnSpPr>
        <p:spPr>
          <a:xfrm flipV="1">
            <a:off x="1619672" y="2420888"/>
            <a:ext cx="2304256"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p:cNvCxnSpPr/>
          <p:nvPr/>
        </p:nvCxnSpPr>
        <p:spPr>
          <a:xfrm>
            <a:off x="1619672" y="2852936"/>
            <a:ext cx="2376264"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p:cNvCxnSpPr/>
          <p:nvPr/>
        </p:nvCxnSpPr>
        <p:spPr>
          <a:xfrm>
            <a:off x="1619672" y="2852936"/>
            <a:ext cx="2304256"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5" name="Afbeelding 14"/>
          <p:cNvPicPr/>
          <p:nvPr/>
        </p:nvPicPr>
        <p:blipFill>
          <a:blip r:embed="rId2" cstate="print"/>
          <a:srcRect/>
          <a:stretch>
            <a:fillRect/>
          </a:stretch>
        </p:blipFill>
        <p:spPr bwMode="auto">
          <a:xfrm>
            <a:off x="7571234" y="3429000"/>
            <a:ext cx="1572766" cy="216024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nl-BE" dirty="0"/>
              <a:t>Het principe van bekrachtiging is gebaseerd op het behaviorisme en gaat enkel over eenvoudige gedragingen. En voor complexe gedragingen? </a:t>
            </a:r>
            <a:br>
              <a:rPr lang="nl-BE" dirty="0"/>
            </a:br>
            <a:r>
              <a:rPr lang="nl-BE" dirty="0"/>
              <a:t>D. Pink (2010): bijkomende beloningen hebben in dat geval een negatieve impact op motivatie. </a:t>
            </a:r>
            <a:br>
              <a:rPr lang="nl-BE" dirty="0"/>
            </a:br>
            <a:br>
              <a:rPr lang="nl-BE" dirty="0"/>
            </a:br>
            <a:r>
              <a:rPr lang="nl-BE" dirty="0"/>
              <a:t>Lepper and Greene: the hidden costs of reward. </a:t>
            </a:r>
            <a:br>
              <a:rPr lang="nl-BE" dirty="0"/>
            </a:br>
            <a:endParaRPr lang="nl-BE" dirty="0"/>
          </a:p>
        </p:txBody>
      </p:sp>
      <p:sp>
        <p:nvSpPr>
          <p:cNvPr id="3" name="Title 2"/>
          <p:cNvSpPr>
            <a:spLocks noGrp="1"/>
          </p:cNvSpPr>
          <p:nvPr>
            <p:ph type="title"/>
          </p:nvPr>
        </p:nvSpPr>
        <p:spPr/>
        <p:txBody>
          <a:bodyPr/>
          <a:lstStyle/>
          <a:p>
            <a:r>
              <a:rPr lang="nl-BE" dirty="0"/>
              <a:t>3.2. Bekrachtingstheorie versus motivatie 3.0</a:t>
            </a:r>
          </a:p>
        </p:txBody>
      </p:sp>
      <p:sp>
        <p:nvSpPr>
          <p:cNvPr id="4" name="Slide Number Placeholder 3"/>
          <p:cNvSpPr>
            <a:spLocks noGrp="1"/>
          </p:cNvSpPr>
          <p:nvPr>
            <p:ph type="sldNum" sz="quarter" idx="11"/>
          </p:nvPr>
        </p:nvSpPr>
        <p:spPr/>
        <p:txBody>
          <a:bodyPr/>
          <a:lstStyle/>
          <a:p>
            <a:fld id="{3B80295F-48CD-49FC-897A-CCEC919B8070}" type="slidenum">
              <a:rPr lang="nl-BE" smtClean="0"/>
              <a:pPr/>
              <a:t>8</a:t>
            </a:fld>
            <a:endParaRPr lang="nl-BE" dirty="0"/>
          </a:p>
        </p:txBody>
      </p:sp>
      <p:sp>
        <p:nvSpPr>
          <p:cNvPr id="5" name="Footer Placeholder 4"/>
          <p:cNvSpPr>
            <a:spLocks noGrp="1"/>
          </p:cNvSpPr>
          <p:nvPr>
            <p:ph type="ftr" sz="quarter" idx="12"/>
          </p:nvPr>
        </p:nvSpPr>
        <p:spPr/>
        <p:txBody>
          <a:bodyPr/>
          <a:lstStyle/>
          <a:p>
            <a:r>
              <a:rPr lang="nl-BE" dirty="0"/>
              <a:t>Gedrag in organisaties.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BE" dirty="0"/>
              <a:t>Pink (2010)</a:t>
            </a:r>
            <a:br>
              <a:rPr lang="nl-BE" dirty="0"/>
            </a:br>
            <a:r>
              <a:rPr lang="nl-BE" dirty="0"/>
              <a:t>motivatie 1.0: meest primitieve motivaties;</a:t>
            </a:r>
            <a:br>
              <a:rPr lang="nl-BE" dirty="0"/>
            </a:br>
            <a:r>
              <a:rPr lang="nl-BE" dirty="0"/>
              <a:t> </a:t>
            </a:r>
            <a:br>
              <a:rPr lang="nl-BE" dirty="0"/>
            </a:br>
            <a:r>
              <a:rPr lang="nl-BE" dirty="0"/>
              <a:t>motivatie 2.0: gaat over wortel en stok principe; werkt soms wel, soms niet; </a:t>
            </a:r>
            <a:br>
              <a:rPr lang="nl-BE" dirty="0"/>
            </a:br>
            <a:br>
              <a:rPr lang="nl-BE" dirty="0"/>
            </a:br>
            <a:r>
              <a:rPr lang="nl-BE" dirty="0"/>
              <a:t>motivatie 3.0: gaat over een upgrade van motivatie besturingssysteem. </a:t>
            </a:r>
            <a:br>
              <a:rPr lang="nl-BE" dirty="0"/>
            </a:br>
            <a:endParaRPr lang="nl-BE" dirty="0"/>
          </a:p>
        </p:txBody>
      </p:sp>
      <p:sp>
        <p:nvSpPr>
          <p:cNvPr id="3" name="Title 2"/>
          <p:cNvSpPr>
            <a:spLocks noGrp="1"/>
          </p:cNvSpPr>
          <p:nvPr>
            <p:ph type="title"/>
          </p:nvPr>
        </p:nvSpPr>
        <p:spPr/>
        <p:txBody>
          <a:bodyPr/>
          <a:lstStyle/>
          <a:p>
            <a:r>
              <a:rPr lang="nl-BE" dirty="0"/>
              <a:t>3.2 Bekrachtigingstheorie versus motivatie 3.0</a:t>
            </a:r>
          </a:p>
        </p:txBody>
      </p:sp>
      <p:sp>
        <p:nvSpPr>
          <p:cNvPr id="4" name="Slide Number Placeholder 3"/>
          <p:cNvSpPr>
            <a:spLocks noGrp="1"/>
          </p:cNvSpPr>
          <p:nvPr>
            <p:ph type="sldNum" sz="quarter" idx="11"/>
          </p:nvPr>
        </p:nvSpPr>
        <p:spPr/>
        <p:txBody>
          <a:bodyPr/>
          <a:lstStyle/>
          <a:p>
            <a:fld id="{3B80295F-48CD-49FC-897A-CCEC919B8070}" type="slidenum">
              <a:rPr lang="nl-BE" smtClean="0"/>
              <a:pPr/>
              <a:t>9</a:t>
            </a:fld>
            <a:endParaRPr lang="nl-BE" dirty="0"/>
          </a:p>
        </p:txBody>
      </p:sp>
      <p:sp>
        <p:nvSpPr>
          <p:cNvPr id="5" name="Footer Placeholder 4"/>
          <p:cNvSpPr>
            <a:spLocks noGrp="1"/>
          </p:cNvSpPr>
          <p:nvPr>
            <p:ph type="ftr" sz="quarter" idx="12"/>
          </p:nvPr>
        </p:nvSpPr>
        <p:spPr/>
        <p:txBody>
          <a:bodyPr/>
          <a:lstStyle/>
          <a:p>
            <a:r>
              <a:rPr lang="nl-BE" dirty="0"/>
              <a:t>Gedrag in organisaties.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M_presentatie_nl">
  <a:themeElements>
    <a:clrScheme name="Lessius">
      <a:dk1>
        <a:srgbClr val="003C72"/>
      </a:dk1>
      <a:lt1>
        <a:srgbClr val="FFFFFF"/>
      </a:lt1>
      <a:dk2>
        <a:srgbClr val="003C72"/>
      </a:dk2>
      <a:lt2>
        <a:srgbClr val="FFFFFF"/>
      </a:lt2>
      <a:accent1>
        <a:srgbClr val="00A9E5"/>
      </a:accent1>
      <a:accent2>
        <a:srgbClr val="67CBEF"/>
      </a:accent2>
      <a:accent3>
        <a:srgbClr val="CCEEFA"/>
      </a:accent3>
      <a:accent4>
        <a:srgbClr val="406D96"/>
      </a:accent4>
      <a:accent5>
        <a:srgbClr val="7F9DB9"/>
      </a:accent5>
      <a:accent6>
        <a:srgbClr val="BECEDD"/>
      </a:accent6>
      <a:hlink>
        <a:srgbClr val="118EFF"/>
      </a:hlink>
      <a:folHlink>
        <a:srgbClr val="7030A0"/>
      </a:folHlink>
    </a:clrScheme>
    <a:fontScheme name="Lessi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TM_presentatie_nl</Template>
  <TotalTime>66</TotalTime>
  <Words>2723</Words>
  <Application>Microsoft Office PowerPoint</Application>
  <PresentationFormat>Diavoorstelling (4:3)</PresentationFormat>
  <Paragraphs>321</Paragraphs>
  <Slides>57</Slides>
  <Notes>1</Notes>
  <HiddenSlides>0</HiddenSlides>
  <MMClips>0</MMClips>
  <ScaleCrop>false</ScaleCrop>
  <HeadingPairs>
    <vt:vector size="8" baseType="variant">
      <vt:variant>
        <vt:lpstr>Gebruikte lettertypen</vt:lpstr>
      </vt:variant>
      <vt:variant>
        <vt:i4>7</vt:i4>
      </vt:variant>
      <vt:variant>
        <vt:lpstr>Thema</vt:lpstr>
      </vt:variant>
      <vt:variant>
        <vt:i4>1</vt:i4>
      </vt:variant>
      <vt:variant>
        <vt:lpstr>Ingesloten OLE-bronprogramma's</vt:lpstr>
      </vt:variant>
      <vt:variant>
        <vt:i4>1</vt:i4>
      </vt:variant>
      <vt:variant>
        <vt:lpstr>Diatitels</vt:lpstr>
      </vt:variant>
      <vt:variant>
        <vt:i4>57</vt:i4>
      </vt:variant>
    </vt:vector>
  </HeadingPairs>
  <TitlesOfParts>
    <vt:vector size="66" baseType="lpstr">
      <vt:lpstr>Arial</vt:lpstr>
      <vt:lpstr>Calibri</vt:lpstr>
      <vt:lpstr>Tahoma</vt:lpstr>
      <vt:lpstr>Times New Roman</vt:lpstr>
      <vt:lpstr>Trebuchet MS</vt:lpstr>
      <vt:lpstr>Verdana</vt:lpstr>
      <vt:lpstr>Wingdings</vt:lpstr>
      <vt:lpstr>TM_presentatie_nl</vt:lpstr>
      <vt:lpstr>Clip</vt:lpstr>
      <vt:lpstr>Gedrag in organisaties Hoofdstuk III  Motivatie</vt:lpstr>
      <vt:lpstr>overzicht</vt:lpstr>
      <vt:lpstr>3.1 wat is motivatie? </vt:lpstr>
      <vt:lpstr>3.1 Wat is motivatie? </vt:lpstr>
      <vt:lpstr>3.1 Wat is motivatie?</vt:lpstr>
      <vt:lpstr>3.1 Wat is Motivatie? </vt:lpstr>
      <vt:lpstr>3.2 Bekrachtingstheorie versus motivatie 3.0</vt:lpstr>
      <vt:lpstr>3.2. Bekrachtingstheorie versus motivatie 3.0</vt:lpstr>
      <vt:lpstr>3.2 Bekrachtigingstheorie versus motivatie 3.0</vt:lpstr>
      <vt:lpstr>3.2 Bekractigingstheorie versus motivatie 3.0</vt:lpstr>
      <vt:lpstr>3.2 Bekrachtingstheorie versus motivatie 3.0</vt:lpstr>
      <vt:lpstr>3.2 bekrachtigingstheorie versus motivatie 3.0</vt:lpstr>
      <vt:lpstr>3.3 Inhoudelijke theorieën  </vt:lpstr>
      <vt:lpstr>3.3. Inhoudelijke theorieën </vt:lpstr>
      <vt:lpstr>3.3 Inhoudelijke theorieën </vt:lpstr>
      <vt:lpstr>3.3 Inhoudelijke theorieën</vt:lpstr>
      <vt:lpstr>3.3 Inhoudelijke theorieën </vt:lpstr>
      <vt:lpstr>3.3 Inhoudelijke theorieën </vt:lpstr>
      <vt:lpstr>3.3 Inhoudelijke theorieen</vt:lpstr>
      <vt:lpstr>3.3 Inhoudelijke theorieen</vt:lpstr>
      <vt:lpstr>3.3 Inhoudelijke theorieen</vt:lpstr>
      <vt:lpstr>3.3 Inhoudelijke theorieen</vt:lpstr>
      <vt:lpstr>3.3 Inhoudelijke theorieen</vt:lpstr>
      <vt:lpstr>3.3 Inhoudelijke theorieen</vt:lpstr>
      <vt:lpstr>3.3 Inhoudelijke theorieen</vt:lpstr>
      <vt:lpstr>3.3 Inhoudelijke theorieen</vt:lpstr>
      <vt:lpstr>3.3 Inhoudelijke theorieen</vt:lpstr>
      <vt:lpstr>3.3 Inhoudelijke theorieen</vt:lpstr>
      <vt:lpstr>3.3 Inhoudelijke theorieen</vt:lpstr>
      <vt:lpstr>3.3 Inhoudelijke theorieen</vt:lpstr>
      <vt:lpstr>3.3 Inhoudelijke theorieen</vt:lpstr>
      <vt:lpstr>3.3 Inhoudelijke theorieen</vt:lpstr>
      <vt:lpstr>3.3 Inhoudelijke theorieën</vt:lpstr>
      <vt:lpstr>3.3 Inhoudelijke theorieën</vt:lpstr>
      <vt:lpstr>3.4 Procestheorieën</vt:lpstr>
      <vt:lpstr>3.4 Procestheorieën</vt:lpstr>
      <vt:lpstr>3.4 Procestheorieën</vt:lpstr>
      <vt:lpstr>3.4 Procestheorieën</vt:lpstr>
      <vt:lpstr>3.4 Procestheorieën</vt:lpstr>
      <vt:lpstr>3.4 Procestheorieën</vt:lpstr>
      <vt:lpstr>3.4 Procestheorieën</vt:lpstr>
      <vt:lpstr>3.4 Procestheorieën</vt:lpstr>
      <vt:lpstr>3.4 Procestheorieën</vt:lpstr>
      <vt:lpstr>3.4 Procestheorieën</vt:lpstr>
      <vt:lpstr>3.4 Procestheorieën</vt:lpstr>
      <vt:lpstr>3.4 Procestheorieën</vt:lpstr>
      <vt:lpstr>3.4 Procestheorieën</vt:lpstr>
      <vt:lpstr>3.4 Procestheorieën</vt:lpstr>
      <vt:lpstr>3.5 Zelfdeterminatietheorie (Deci &amp; Ryan)</vt:lpstr>
      <vt:lpstr>3.5 Zelfdeterminatietheorie (Deci &amp; Ryan)</vt:lpstr>
      <vt:lpstr>3.5 Zelfdeterminatietheorie (Deci &amp; Ryan)</vt:lpstr>
      <vt:lpstr>3.5 Zelfdeterminatietheorie (Deci &amp; Ryan)</vt:lpstr>
      <vt:lpstr>Besluit</vt:lpstr>
      <vt:lpstr>Doelstellingen I</vt:lpstr>
      <vt:lpstr>Doelstellingen II</vt:lpstr>
      <vt:lpstr>3.4 Motivatie</vt:lpstr>
      <vt:lpstr>Gedrag in organisaties Hoofdstuk III </vt:lpstr>
    </vt:vector>
  </TitlesOfParts>
  <Company>Lessius hogeschool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Gedrag in organisaties Hoofdstuk III</dc:title>
  <dc:creator>gebruiker</dc:creator>
  <cp:lastModifiedBy>Guido Valkeneers</cp:lastModifiedBy>
  <cp:revision>31</cp:revision>
  <dcterms:created xsi:type="dcterms:W3CDTF">2013-10-03T07:42:51Z</dcterms:created>
  <dcterms:modified xsi:type="dcterms:W3CDTF">2026-02-24T09:26:27Z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337be75-dfbb-4261-9834-ac247c7dde13_Enabled">
    <vt:lpwstr>true</vt:lpwstr>
  </property>
  <property fmtid="{D5CDD505-2E9C-101B-9397-08002B2CF9AE}" pid="3" name="MSIP_Label_c337be75-dfbb-4261-9834-ac247c7dde13_SetDate">
    <vt:lpwstr>2026-02-17T13:22:41Z</vt:lpwstr>
  </property>
  <property fmtid="{D5CDD505-2E9C-101B-9397-08002B2CF9AE}" pid="4" name="MSIP_Label_c337be75-dfbb-4261-9834-ac247c7dde13_Method">
    <vt:lpwstr>Standard</vt:lpwstr>
  </property>
  <property fmtid="{D5CDD505-2E9C-101B-9397-08002B2CF9AE}" pid="5" name="MSIP_Label_c337be75-dfbb-4261-9834-ac247c7dde13_Name">
    <vt:lpwstr>Algemeen</vt:lpwstr>
  </property>
  <property fmtid="{D5CDD505-2E9C-101B-9397-08002B2CF9AE}" pid="6" name="MSIP_Label_c337be75-dfbb-4261-9834-ac247c7dde13_SiteId">
    <vt:lpwstr>77d33cc5-c9b4-4766-95c7-ed5b515e1cce</vt:lpwstr>
  </property>
  <property fmtid="{D5CDD505-2E9C-101B-9397-08002B2CF9AE}" pid="7" name="MSIP_Label_c337be75-dfbb-4261-9834-ac247c7dde13_ActionId">
    <vt:lpwstr>9737f173-65aa-41d0-be86-aa6af4eecb16</vt:lpwstr>
  </property>
  <property fmtid="{D5CDD505-2E9C-101B-9397-08002B2CF9AE}" pid="8" name="MSIP_Label_c337be75-dfbb-4261-9834-ac247c7dde13_ContentBits">
    <vt:lpwstr>0</vt:lpwstr>
  </property>
  <property fmtid="{D5CDD505-2E9C-101B-9397-08002B2CF9AE}" pid="9" name="MSIP_Label_c337be75-dfbb-4261-9834-ac247c7dde13_Tag">
    <vt:lpwstr>10, 3, 0, 1</vt:lpwstr>
  </property>
</Properties>
</file>