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83" r:id="rId3"/>
    <p:sldId id="261" r:id="rId4"/>
    <p:sldId id="262" r:id="rId5"/>
    <p:sldId id="263" r:id="rId6"/>
    <p:sldId id="264" r:id="rId7"/>
    <p:sldId id="27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81" r:id="rId20"/>
    <p:sldId id="282" r:id="rId21"/>
    <p:sldId id="278" r:id="rId22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 showGuide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24/02/2026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24/02/2026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fA3ivLK_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3206" y="2224313"/>
            <a:ext cx="9144000" cy="1800000"/>
          </a:xfrm>
        </p:spPr>
        <p:txBody>
          <a:bodyPr/>
          <a:lstStyle/>
          <a:p>
            <a:r>
              <a:rPr lang="nl-BE" dirty="0"/>
              <a:t>Gedrag in organisaties</a:t>
            </a:r>
            <a:br>
              <a:rPr lang="nl-BE" dirty="0"/>
            </a:br>
            <a:r>
              <a:rPr lang="nl-BE" dirty="0"/>
              <a:t>Hoofdstuk II</a:t>
            </a:r>
            <a:br>
              <a:rPr lang="nl-BE" dirty="0"/>
            </a:br>
            <a:r>
              <a:rPr lang="nl-BE" sz="3200" dirty="0">
                <a:effectLst/>
                <a:ea typeface="Calibri" panose="020F0502020204030204" pitchFamily="34" charset="0"/>
              </a:rPr>
              <a:t>Perceptie, attributie en besluitvorming</a:t>
            </a:r>
            <a:endParaRPr lang="nl-BE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8" name="Picture 2" descr="Gedrag in organisaties">
            <a:extLst>
              <a:ext uri="{FF2B5EF4-FFF2-40B4-BE49-F238E27FC236}">
                <a16:creationId xmlns:a16="http://schemas.microsoft.com/office/drawing/2014/main" id="{49B1DFCF-F61C-4D5C-BE0C-536138B88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6628"/>
            <a:ext cx="2172530" cy="30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Welke zijn de effecten op het zelfvertrouwen, motivatie, werkprestaties … van deze attributies?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B. </a:t>
            </a:r>
            <a:r>
              <a:rPr lang="nl-BE" dirty="0" err="1"/>
              <a:t>Weiner</a:t>
            </a:r>
            <a:r>
              <a:rPr lang="nl-BE" dirty="0"/>
              <a:t>: deze effecten zijn afhankelijk van:</a:t>
            </a:r>
            <a:br>
              <a:rPr lang="nl-BE" dirty="0"/>
            </a:br>
            <a:r>
              <a:rPr lang="nl-BE" dirty="0"/>
              <a:t>	interne versus externe attributie</a:t>
            </a:r>
            <a:br>
              <a:rPr lang="nl-BE" dirty="0"/>
            </a:br>
            <a:r>
              <a:rPr lang="nl-BE" dirty="0"/>
              <a:t>	controleerbaarheid of niet</a:t>
            </a:r>
            <a:br>
              <a:rPr lang="nl-BE" dirty="0"/>
            </a:br>
            <a:r>
              <a:rPr lang="nl-BE" dirty="0"/>
              <a:t> 	stabiliteit of niet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 Attributie theorie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Attributie bij mislukking: </a:t>
            </a:r>
            <a:br>
              <a:rPr lang="nl-BE" dirty="0"/>
            </a:br>
            <a:r>
              <a:rPr lang="nl-BE" dirty="0"/>
              <a:t>interne of externe attributie? </a:t>
            </a:r>
            <a:br>
              <a:rPr lang="nl-BE" dirty="0"/>
            </a:br>
            <a:r>
              <a:rPr lang="nl-BE" dirty="0"/>
              <a:t>controleerbaar? (inzet of competenties?)</a:t>
            </a:r>
            <a:br>
              <a:rPr lang="nl-BE" dirty="0"/>
            </a:br>
            <a:r>
              <a:rPr lang="nl-BE" dirty="0"/>
              <a:t>stabiliteit? (emoties of competenties?)</a:t>
            </a:r>
          </a:p>
          <a:p>
            <a:pPr>
              <a:buNone/>
            </a:pPr>
            <a:r>
              <a:rPr lang="nl-BE" dirty="0"/>
              <a:t>Interne attributies hebben impact op </a:t>
            </a:r>
            <a:br>
              <a:rPr lang="nl-BE" dirty="0"/>
            </a:br>
            <a:r>
              <a:rPr lang="nl-BE" dirty="0"/>
              <a:t>zelfvertrouwen, motivatie, prestaties, …</a:t>
            </a:r>
          </a:p>
          <a:p>
            <a:pPr>
              <a:buNone/>
            </a:pPr>
            <a:r>
              <a:rPr lang="nl-BE" dirty="0"/>
              <a:t>Controleerbaarheid en stabiliteit spelen eveneens een rol bij interne attributie.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 Attributie theorie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0"/>
            <a:ext cx="2411760" cy="21328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Tekstvak 6"/>
          <p:cNvSpPr txBox="1"/>
          <p:nvPr/>
        </p:nvSpPr>
        <p:spPr>
          <a:xfrm>
            <a:off x="8244408" y="0"/>
            <a:ext cx="89959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600" dirty="0" err="1"/>
              <a:t>studax</a:t>
            </a:r>
            <a:endParaRPr lang="nl-BE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Passende attributies? </a:t>
            </a:r>
            <a:br>
              <a:rPr lang="nl-BE" dirty="0"/>
            </a:br>
            <a:r>
              <a:rPr lang="nl-BE" dirty="0"/>
              <a:t>Fundamentele attributiefout </a:t>
            </a:r>
            <a:br>
              <a:rPr lang="nl-BE" dirty="0"/>
            </a:br>
            <a:r>
              <a:rPr lang="nl-BE" dirty="0"/>
              <a:t>	- bij de waarneming van anderen</a:t>
            </a:r>
            <a:br>
              <a:rPr lang="nl-BE" dirty="0"/>
            </a:br>
            <a:r>
              <a:rPr lang="nl-BE" dirty="0"/>
              <a:t> 		bv. experiment van quizmaster</a:t>
            </a:r>
            <a:br>
              <a:rPr lang="nl-BE" dirty="0"/>
            </a:br>
            <a:r>
              <a:rPr lang="nl-BE" dirty="0"/>
              <a:t> 	- bij de waarneming van zichzelf</a:t>
            </a:r>
            <a:br>
              <a:rPr lang="nl-BE" dirty="0"/>
            </a:br>
            <a:r>
              <a:rPr lang="nl-BE" dirty="0"/>
              <a:t>Vertekening uit eigenbelang</a:t>
            </a:r>
            <a:br>
              <a:rPr lang="nl-BE" dirty="0"/>
            </a:br>
            <a:r>
              <a:rPr lang="nl-BE" dirty="0"/>
              <a:t>	attributie is verschillend bij slagen en </a:t>
            </a:r>
            <a:br>
              <a:rPr lang="nl-BE" dirty="0"/>
            </a:br>
            <a:r>
              <a:rPr lang="nl-BE" dirty="0"/>
              <a:t> 	mislukken</a:t>
            </a:r>
            <a:br>
              <a:rPr lang="nl-BE" dirty="0"/>
            </a:br>
            <a:r>
              <a:rPr lang="nl-BE" dirty="0"/>
              <a:t>	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 Attributie theorie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 attributie theorie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2980349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67544" y="23488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vertekening uit eigenbelang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Passende attributies? </a:t>
            </a:r>
            <a:br>
              <a:rPr lang="nl-BE" dirty="0"/>
            </a:br>
            <a:r>
              <a:rPr lang="nl-BE" dirty="0"/>
              <a:t>Verschillende standpunten levert een diversiteit van attributies op.  </a:t>
            </a:r>
            <a:br>
              <a:rPr lang="nl-BE" dirty="0"/>
            </a:br>
            <a:r>
              <a:rPr lang="nl-BE" dirty="0"/>
              <a:t>In het verlengde: selffulfilling prophecy.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Fenomeen is niet in elke cultuur</a:t>
            </a:r>
            <a:br>
              <a:rPr lang="nl-BE" dirty="0"/>
            </a:br>
            <a:r>
              <a:rPr lang="nl-BE" dirty="0"/>
              <a:t>even sterk aanwezig.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 Attributie theorie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6" name="Afbeelding 5" descr="F:\PIC00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501008"/>
            <a:ext cx="1835696" cy="19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Een rationeel besluitvormingsproces? 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 Het besluitvormingsproces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32446"/>
            <a:ext cx="3128937" cy="222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2555776" y="48691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denker van </a:t>
            </a:r>
            <a:r>
              <a:rPr lang="nl-BE" dirty="0" err="1"/>
              <a:t>Rodin</a:t>
            </a:r>
            <a:r>
              <a:rPr lang="nl-BE" dirty="0"/>
              <a:t> (Parijs)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Optimale besluitvorming is volkomen rationeel</a:t>
            </a:r>
            <a:br>
              <a:rPr lang="nl-BE" dirty="0"/>
            </a:br>
            <a:r>
              <a:rPr lang="nl-BE" dirty="0"/>
              <a:t>- wat is het probleem?</a:t>
            </a:r>
            <a:br>
              <a:rPr lang="nl-BE" dirty="0"/>
            </a:br>
            <a:r>
              <a:rPr lang="nl-BE" dirty="0"/>
              <a:t>- welke zijn de criteria? </a:t>
            </a:r>
            <a:br>
              <a:rPr lang="nl-BE" dirty="0"/>
            </a:br>
            <a:r>
              <a:rPr lang="nl-BE" dirty="0"/>
              <a:t>- welke zijn de alternatieven? </a:t>
            </a:r>
            <a:br>
              <a:rPr lang="nl-BE" dirty="0"/>
            </a:br>
            <a:r>
              <a:rPr lang="nl-BE" dirty="0"/>
              <a:t>- toetsen van de alternatieven</a:t>
            </a:r>
            <a:br>
              <a:rPr lang="nl-BE" dirty="0"/>
            </a:br>
            <a:r>
              <a:rPr lang="nl-BE" dirty="0"/>
              <a:t>- kiezen van een oplossing</a:t>
            </a:r>
          </a:p>
          <a:p>
            <a:pPr>
              <a:buNone/>
            </a:pPr>
            <a:r>
              <a:rPr lang="nl-BE" dirty="0"/>
              <a:t>	- implementatie van de oplossing.</a:t>
            </a:r>
            <a:br>
              <a:rPr lang="nl-BE" dirty="0"/>
            </a:br>
            <a:r>
              <a:rPr lang="nl-BE" dirty="0"/>
              <a:t>	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 Het besluitvormingsproces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Is dergelijke optimale besluitvorming mogelijk? </a:t>
            </a:r>
            <a:br>
              <a:rPr lang="nl-BE" dirty="0"/>
            </a:br>
            <a:r>
              <a:rPr lang="nl-BE" dirty="0"/>
              <a:t>H. Simon: beperkte rationaliteit </a:t>
            </a:r>
            <a:br>
              <a:rPr lang="nl-BE" dirty="0"/>
            </a:br>
            <a:r>
              <a:rPr lang="nl-BE" dirty="0"/>
              <a:t>… zgn. bevredigende oplossing. 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br>
              <a:rPr lang="nl-BE" dirty="0"/>
            </a:br>
            <a:r>
              <a:rPr lang="nl-BE" dirty="0"/>
              <a:t>	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 Het besluitvormingsproces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1685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3491880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H. Simon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BE" dirty="0"/>
              <a:t>Enkele veelvoorkomende fouten in de besluitvorming: </a:t>
            </a:r>
            <a:br>
              <a:rPr lang="nl-BE" dirty="0"/>
            </a:br>
            <a:r>
              <a:rPr lang="nl-BE" dirty="0"/>
              <a:t>- zelfoverschatting; </a:t>
            </a:r>
            <a:br>
              <a:rPr lang="nl-BE" dirty="0"/>
            </a:br>
            <a:r>
              <a:rPr lang="nl-BE" dirty="0"/>
              <a:t>- fixatie op eerste indrukken;</a:t>
            </a:r>
            <a:br>
              <a:rPr lang="nl-BE" dirty="0"/>
            </a:br>
            <a:r>
              <a:rPr lang="nl-BE" dirty="0"/>
              <a:t>- bevestiging achteraf;</a:t>
            </a:r>
            <a:br>
              <a:rPr lang="nl-BE" dirty="0"/>
            </a:br>
            <a:r>
              <a:rPr lang="nl-BE" dirty="0"/>
              <a:t>- escalerende inzet; </a:t>
            </a:r>
            <a:br>
              <a:rPr lang="nl-BE" dirty="0"/>
            </a:br>
            <a:r>
              <a:rPr lang="nl-BE" dirty="0"/>
              <a:t>- </a:t>
            </a:r>
            <a:r>
              <a:rPr lang="nl-BE" dirty="0" err="1"/>
              <a:t>sunk</a:t>
            </a:r>
            <a:r>
              <a:rPr lang="nl-BE" dirty="0"/>
              <a:t> </a:t>
            </a:r>
            <a:r>
              <a:rPr lang="nl-BE" dirty="0" err="1"/>
              <a:t>cost</a:t>
            </a:r>
            <a:r>
              <a:rPr lang="nl-BE" dirty="0"/>
              <a:t>;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-….  Een vuilnisvat (Cohen et al., 1972)?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Besluitvorming in groepen … hoofdstuk VIII</a:t>
            </a:r>
            <a:br>
              <a:rPr lang="nl-BE" dirty="0"/>
            </a:br>
            <a:br>
              <a:rPr lang="nl-BE" dirty="0"/>
            </a:br>
            <a:r>
              <a:rPr lang="nl-BE" dirty="0"/>
              <a:t>	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 Het besluitvormingsproces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63D5D-CEEC-B534-C918-1DD49DEC7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A3D070-ABE2-EC16-B813-55E5384A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sz="3200" dirty="0"/>
              <a:t>Na de studie van dit hoofdstuk </a:t>
            </a:r>
            <a:br>
              <a:rPr lang="nl-BE" sz="3200" dirty="0"/>
            </a:br>
            <a:r>
              <a:rPr lang="nl-BE" sz="3200" dirty="0"/>
              <a:t>ben je in staat om: </a:t>
            </a:r>
            <a:br>
              <a:rPr lang="nl-BE" dirty="0"/>
            </a:br>
            <a:r>
              <a:rPr lang="nl-BE" dirty="0"/>
              <a:t>het onderscheid aan te geven tussen gewaarwording en perceptie; </a:t>
            </a:r>
            <a:br>
              <a:rPr lang="nl-BE" dirty="0"/>
            </a:br>
            <a:r>
              <a:rPr lang="nl-BE" dirty="0"/>
              <a:t>aan te geven hoe de perceptie afhankelijk is van externe prikkel, de context en de waarnemer; </a:t>
            </a:r>
            <a:br>
              <a:rPr lang="nl-BE" dirty="0"/>
            </a:br>
            <a:r>
              <a:rPr lang="nl-BE" dirty="0"/>
              <a:t>de attributietheorie van </a:t>
            </a:r>
            <a:r>
              <a:rPr lang="nl-BE" dirty="0" err="1"/>
              <a:t>Kelley</a:t>
            </a:r>
            <a:r>
              <a:rPr lang="nl-BE" dirty="0"/>
              <a:t> toe te lichten; </a:t>
            </a:r>
            <a:br>
              <a:rPr lang="nl-BE" dirty="0"/>
            </a:br>
            <a:r>
              <a:rPr lang="nl-BE" dirty="0"/>
              <a:t>de attributietheorie van B. </a:t>
            </a:r>
            <a:r>
              <a:rPr lang="nl-BE" dirty="0" err="1"/>
              <a:t>Weiner</a:t>
            </a:r>
            <a:r>
              <a:rPr lang="nl-BE" dirty="0"/>
              <a:t> te bespreken;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23DCEA-1682-585A-645B-C9894EBA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6185F-930C-4E77-4365-33CB1530CA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F5EF3-8F3F-7545-EF0E-1EF88B0AF4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6F86012-0A59-03C7-8158-A7AF8969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68" y="29064"/>
            <a:ext cx="2088232" cy="27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287960-4C4D-C20C-C1AC-8DBDD194F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Van gewaarwording naar perceptie</a:t>
            </a:r>
            <a:br>
              <a:rPr lang="nl-NL" dirty="0"/>
            </a:br>
            <a:r>
              <a:rPr lang="nl-NL" sz="1800" dirty="0"/>
              <a:t>Gewaarwording</a:t>
            </a:r>
            <a:br>
              <a:rPr lang="nl-NL" sz="1800" dirty="0"/>
            </a:br>
            <a:r>
              <a:rPr lang="nl-NL" sz="1800" dirty="0"/>
              <a:t>Perceptie</a:t>
            </a:r>
            <a:br>
              <a:rPr lang="nl-NL" sz="1800" dirty="0"/>
            </a:br>
            <a:r>
              <a:rPr lang="nl-NL" sz="1800" dirty="0" err="1"/>
              <a:t>Perceptie</a:t>
            </a:r>
            <a:r>
              <a:rPr lang="nl-NL" sz="1800" dirty="0"/>
              <a:t> is afhankelijk van de werkelijkheid</a:t>
            </a:r>
            <a:br>
              <a:rPr lang="nl-NL" sz="1800" dirty="0"/>
            </a:br>
            <a:r>
              <a:rPr lang="nl-NL" sz="1800" dirty="0"/>
              <a:t>Perceptie is afhankelijk van de context</a:t>
            </a:r>
            <a:br>
              <a:rPr lang="nl-NL" sz="1800" dirty="0"/>
            </a:br>
            <a:r>
              <a:rPr lang="nl-NL" sz="1800" dirty="0"/>
              <a:t>Perceptie is afhankelijk van de waarnemer</a:t>
            </a:r>
          </a:p>
          <a:p>
            <a:r>
              <a:rPr lang="nl-NL" dirty="0"/>
              <a:t>Attributietheorie</a:t>
            </a:r>
            <a:br>
              <a:rPr lang="nl-NL" dirty="0"/>
            </a:br>
            <a:r>
              <a:rPr lang="nl-NL" sz="1800" dirty="0" err="1"/>
              <a:t>Covariatiemodel</a:t>
            </a:r>
            <a:r>
              <a:rPr lang="nl-NL" sz="1800" dirty="0"/>
              <a:t> van </a:t>
            </a:r>
            <a:r>
              <a:rPr lang="nl-NL" sz="1800" dirty="0" err="1"/>
              <a:t>Kelley</a:t>
            </a:r>
            <a:br>
              <a:rPr lang="nl-NL" sz="1800" dirty="0"/>
            </a:br>
            <a:r>
              <a:rPr lang="nl-NL" sz="1800" dirty="0"/>
              <a:t>Attributiemodel van </a:t>
            </a:r>
            <a:r>
              <a:rPr lang="nl-NL" sz="1800" dirty="0" err="1"/>
              <a:t>Weiner</a:t>
            </a:r>
            <a:br>
              <a:rPr lang="nl-NL" sz="1800" dirty="0"/>
            </a:br>
            <a:r>
              <a:rPr lang="nl-NL" sz="1800" dirty="0"/>
              <a:t>Passende attributies? </a:t>
            </a:r>
            <a:br>
              <a:rPr lang="nl-NL" sz="1800" dirty="0"/>
            </a:br>
            <a:r>
              <a:rPr lang="nl-NL" sz="1800" dirty="0"/>
              <a:t>Praktische toepassingen</a:t>
            </a:r>
          </a:p>
          <a:p>
            <a:r>
              <a:rPr lang="nl-NL" dirty="0"/>
              <a:t>Besluitvormingsprocessen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7727E9-2207-9A94-2883-E842B8DA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E48247-0A4E-E9FB-B45C-7EC3275A26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C24D51-B761-9896-CF52-C27E9B516D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2" descr="Gedrag in organisaties">
            <a:extLst>
              <a:ext uri="{FF2B5EF4-FFF2-40B4-BE49-F238E27FC236}">
                <a16:creationId xmlns:a16="http://schemas.microsoft.com/office/drawing/2014/main" id="{7B2D9399-1D91-8D6F-3F1B-A81A48B8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34" y="-35448"/>
            <a:ext cx="2446766" cy="34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28B1A-DB5C-CA5E-ABBB-376D9989C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B57218-E8E6-C464-FD05-DC4C0848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BE" sz="3500" dirty="0"/>
              <a:t>Na de studie van dit hoofdstuk </a:t>
            </a:r>
            <a:br>
              <a:rPr lang="nl-BE" sz="3500" dirty="0"/>
            </a:br>
            <a:r>
              <a:rPr lang="nl-BE" sz="3500" dirty="0"/>
              <a:t>ben je in staat om</a:t>
            </a:r>
            <a:r>
              <a:rPr lang="nl-BE" dirty="0"/>
              <a:t>: </a:t>
            </a:r>
            <a:br>
              <a:rPr lang="nl-BE" dirty="0"/>
            </a:br>
            <a:r>
              <a:rPr lang="nl-BE" dirty="0"/>
              <a:t>perceptuele </a:t>
            </a:r>
            <a:r>
              <a:rPr lang="nl-BE" dirty="0" err="1"/>
              <a:t>vigilantie</a:t>
            </a:r>
            <a:r>
              <a:rPr lang="nl-BE" dirty="0"/>
              <a:t> en -defensie te</a:t>
            </a:r>
            <a:br>
              <a:rPr lang="nl-BE" dirty="0"/>
            </a:br>
            <a:r>
              <a:rPr lang="nl-BE" dirty="0"/>
              <a:t>illustreren;</a:t>
            </a:r>
            <a:br>
              <a:rPr lang="nl-BE" dirty="0"/>
            </a:br>
            <a:r>
              <a:rPr lang="nl-BE" dirty="0"/>
              <a:t>toelichting te geven bij de fundamentele attributiefout en de vertekening uit eigenbelang; </a:t>
            </a:r>
            <a:br>
              <a:rPr lang="nl-BE" dirty="0"/>
            </a:br>
            <a:r>
              <a:rPr lang="nl-BE" dirty="0"/>
              <a:t>aan te geven hoe een rationele besluitvorming zou moeten verlopen; </a:t>
            </a:r>
            <a:br>
              <a:rPr lang="nl-BE" dirty="0"/>
            </a:br>
            <a:r>
              <a:rPr lang="nl-BE" dirty="0"/>
              <a:t>de beperkingen van het menselijk brein aan te geven, volgens H. Simon; </a:t>
            </a:r>
            <a:br>
              <a:rPr lang="nl-BE" dirty="0"/>
            </a:br>
            <a:r>
              <a:rPr lang="nl-BE" dirty="0"/>
              <a:t>Enkele fouten in het besluitvormingsproces aan te duiden.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7AB6-0544-B3EC-6E18-765362D3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A72A2-E97F-4119-337A-59D96F952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DC079-50E5-5FBC-2EE0-B78F023534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A1FBDD-5E80-55FA-7D45-98306D1D2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"/>
            <a:ext cx="1990082" cy="26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Gedrag in organisaties. </a:t>
            </a:r>
            <a:br>
              <a:rPr lang="nl-BE" dirty="0"/>
            </a:br>
            <a:r>
              <a:rPr lang="nl-BE" dirty="0"/>
              <a:t>Hoofdstuk II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pic>
        <p:nvPicPr>
          <p:cNvPr id="9" name="Picture 2" descr="Gedrag in organisaties">
            <a:extLst>
              <a:ext uri="{FF2B5EF4-FFF2-40B4-BE49-F238E27FC236}">
                <a16:creationId xmlns:a16="http://schemas.microsoft.com/office/drawing/2014/main" id="{041610F2-ABF9-4F6E-BEB6-0017E78A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6628"/>
            <a:ext cx="2172530" cy="30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Gewaarwording: prikkel wordt omgezet in neurale impuls.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Absolute waarnemingsdrempel</a:t>
            </a:r>
            <a:br>
              <a:rPr lang="nl-BE" dirty="0"/>
            </a:br>
            <a:r>
              <a:rPr lang="nl-BE" dirty="0"/>
              <a:t>	subliminale stimuli</a:t>
            </a:r>
          </a:p>
          <a:p>
            <a:pPr>
              <a:buNone/>
            </a:pPr>
            <a:r>
              <a:rPr lang="nl-BE" dirty="0"/>
              <a:t>	Relatieve waarnemingsdrempel </a:t>
            </a:r>
          </a:p>
          <a:p>
            <a:pPr>
              <a:buNone/>
            </a:pPr>
            <a:r>
              <a:rPr lang="nl-BE" dirty="0"/>
              <a:t>    </a:t>
            </a:r>
          </a:p>
          <a:p>
            <a:pPr>
              <a:buNone/>
            </a:pPr>
            <a:r>
              <a:rPr lang="nl-BE" dirty="0"/>
              <a:t>Perceptie: binnenkomende info wordt omgezet in betekenisvol geheel.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 Gewaarwording en perceptie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Is afhankelijk van de werkelijkheid</a:t>
            </a:r>
            <a:br>
              <a:rPr lang="nl-BE" dirty="0"/>
            </a:br>
            <a:r>
              <a:rPr lang="nl-BE" dirty="0"/>
              <a:t>organisatie van zinvolle gestalten;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 Perceptie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203848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Figuur van </a:t>
            </a:r>
            <a:r>
              <a:rPr lang="nl-BE" dirty="0" err="1"/>
              <a:t>Rubin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734000"/>
          </a:xfrm>
        </p:spPr>
        <p:txBody>
          <a:bodyPr/>
          <a:lstStyle/>
          <a:p>
            <a:pPr>
              <a:buNone/>
            </a:pPr>
            <a:r>
              <a:rPr lang="nl-BE" dirty="0"/>
              <a:t>Is afhankelijk van de context</a:t>
            </a:r>
            <a:br>
              <a:rPr lang="nl-BE" dirty="0"/>
            </a:br>
            <a:r>
              <a:rPr lang="nl-BE" dirty="0"/>
              <a:t>primacy effect</a:t>
            </a:r>
            <a:br>
              <a:rPr lang="nl-BE" dirty="0"/>
            </a:br>
            <a:r>
              <a:rPr lang="nl-BE" dirty="0"/>
              <a:t>contrast effect</a:t>
            </a:r>
            <a:br>
              <a:rPr lang="nl-BE" dirty="0"/>
            </a:br>
            <a:r>
              <a:rPr lang="nl-BE" dirty="0"/>
              <a:t>stereotypen</a:t>
            </a:r>
            <a:br>
              <a:rPr lang="nl-BE" dirty="0"/>
            </a:br>
            <a:r>
              <a:rPr lang="nl-BE" dirty="0"/>
              <a:t>illusie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 Perceptie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24944"/>
            <a:ext cx="55913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4869160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Is afhankelijk van de waarnemer</a:t>
            </a:r>
            <a:br>
              <a:rPr lang="nl-BE" dirty="0"/>
            </a:br>
            <a:r>
              <a:rPr lang="nl-BE" dirty="0"/>
              <a:t>de persoonlijkheid, bv. veldafhankelijkheid</a:t>
            </a:r>
            <a:br>
              <a:rPr lang="nl-BE" dirty="0"/>
            </a:br>
            <a:r>
              <a:rPr lang="nl-BE" dirty="0"/>
              <a:t>selectieve perceptie</a:t>
            </a:r>
            <a:br>
              <a:rPr lang="nl-BE" dirty="0"/>
            </a:br>
            <a:r>
              <a:rPr lang="nl-BE" dirty="0"/>
              <a:t> 	perceptuele </a:t>
            </a:r>
            <a:r>
              <a:rPr lang="nl-BE" dirty="0" err="1"/>
              <a:t>vigilantie</a:t>
            </a:r>
            <a:br>
              <a:rPr lang="nl-BE" dirty="0"/>
            </a:br>
            <a:r>
              <a:rPr lang="nl-BE" dirty="0"/>
              <a:t>	perceptuele defensie</a:t>
            </a:r>
            <a:br>
              <a:rPr lang="nl-BE" dirty="0"/>
            </a:br>
            <a:br>
              <a:rPr lang="nl-BE" dirty="0"/>
            </a:br>
            <a:r>
              <a:rPr lang="nl-BE" dirty="0"/>
              <a:t>projectie</a:t>
            </a:r>
            <a:br>
              <a:rPr lang="nl-BE" dirty="0"/>
            </a:br>
            <a:r>
              <a:rPr lang="nl-BE" dirty="0"/>
              <a:t>emoties, herinneringen, motieven</a:t>
            </a:r>
            <a:br>
              <a:rPr lang="nl-BE" dirty="0"/>
            </a:br>
            <a:r>
              <a:rPr lang="nl-BE" dirty="0"/>
              <a:t>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 Perceptie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3076" name="Picture 4" descr="ro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492895"/>
            <a:ext cx="2160240" cy="16849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0C300BD-AD74-4097-8D8D-B7C4E60D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Hoe selectief is de perceptie? </a:t>
            </a:r>
            <a:br>
              <a:rPr lang="nl-BE" dirty="0"/>
            </a:br>
            <a:r>
              <a:rPr lang="nl-BE" dirty="0">
                <a:hlinkClick r:id="rId2"/>
              </a:rPr>
              <a:t>https://www.youtube.com/watch?v=UfA3ivLK_tE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888AF1-83A2-46FE-8C79-B8573B0A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 PERCEPTIE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31E49D-5D06-49CC-BDAB-7CACD0AB2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091418-4768-42BB-A147-384F1B5441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2047C92-E364-4B1B-9DB3-F6331323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158" y="2398285"/>
            <a:ext cx="6229842" cy="44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 Perceptie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2050" name="Picture 2" descr="C:\Users\Gebruiker\AppData\Local\Temp\Percept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6414"/>
            <a:ext cx="4536504" cy="353924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683568" y="14847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Hoe komen we over?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7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800" dirty="0"/>
              <a:t>Interne versus externe attributie?</a:t>
            </a:r>
            <a:br>
              <a:rPr lang="nl-BE" sz="2800" dirty="0"/>
            </a:br>
            <a:r>
              <a:rPr lang="nl-BE" sz="2800" dirty="0"/>
              <a:t>Wanneer interne of externe attributie? </a:t>
            </a:r>
            <a:br>
              <a:rPr lang="nl-BE" sz="2800" dirty="0"/>
            </a:br>
            <a:r>
              <a:rPr lang="nl-BE" sz="2800" dirty="0"/>
              <a:t>Het covariatie model van </a:t>
            </a:r>
            <a:r>
              <a:rPr lang="nl-BE" sz="2800" dirty="0" err="1"/>
              <a:t>Kelley</a:t>
            </a:r>
            <a:endParaRPr lang="nl-B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 Attributie theorie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609E79-E1AC-4F94-9F7F-A02241D77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198" y="2427626"/>
            <a:ext cx="6250539" cy="4437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78</TotalTime>
  <Words>795</Words>
  <Application>Microsoft Office PowerPoint</Application>
  <PresentationFormat>Diavoorstelling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Verdana</vt:lpstr>
      <vt:lpstr>TM_presentatie_nl</vt:lpstr>
      <vt:lpstr>Gedrag in organisaties Hoofdstuk II Perceptie, attributie en besluitvorming</vt:lpstr>
      <vt:lpstr>Overzicht</vt:lpstr>
      <vt:lpstr>2.1 Gewaarwording en perceptie</vt:lpstr>
      <vt:lpstr>2.1 Perceptie</vt:lpstr>
      <vt:lpstr>2.1 Perceptie</vt:lpstr>
      <vt:lpstr>2.1 Perceptie</vt:lpstr>
      <vt:lpstr>2.1 PERCEPTIE</vt:lpstr>
      <vt:lpstr>2.1 Perceptie</vt:lpstr>
      <vt:lpstr>2.2 Attributie theorie</vt:lpstr>
      <vt:lpstr>2.2 Attributie theorie </vt:lpstr>
      <vt:lpstr>2.2 Attributie theorie</vt:lpstr>
      <vt:lpstr>2.2 Attributie theorie</vt:lpstr>
      <vt:lpstr>2.2 attributie theorie</vt:lpstr>
      <vt:lpstr>2.2 Attributie theorie</vt:lpstr>
      <vt:lpstr>2.3 Het besluitvormingsproces</vt:lpstr>
      <vt:lpstr>2.3 Het besluitvormingsproces</vt:lpstr>
      <vt:lpstr>2.3 Het besluitvormingsproces</vt:lpstr>
      <vt:lpstr>2.3 Het besluitvormingsproces</vt:lpstr>
      <vt:lpstr>Doelstellingen I</vt:lpstr>
      <vt:lpstr>Doelstellingen II</vt:lpstr>
      <vt:lpstr>Gedrag in organisaties.  Hoofdstuk II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 in organisaties Hoofdstuk II</dc:title>
  <dc:creator>gebruiker</dc:creator>
  <cp:lastModifiedBy>Guido Valkeneers</cp:lastModifiedBy>
  <cp:revision>24</cp:revision>
  <dcterms:created xsi:type="dcterms:W3CDTF">2013-10-03T07:35:14Z</dcterms:created>
  <dcterms:modified xsi:type="dcterms:W3CDTF">2026-02-24T09:13:27Z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2026-02-17T13:13:28Z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5c0228bd-4140-41cd-9d57-b07893cc56e3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