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258" r:id="rId2"/>
    <p:sldId id="326" r:id="rId3"/>
    <p:sldId id="261" r:id="rId4"/>
    <p:sldId id="262" r:id="rId5"/>
    <p:sldId id="263" r:id="rId6"/>
    <p:sldId id="264" r:id="rId7"/>
    <p:sldId id="320"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317" r:id="rId38"/>
    <p:sldId id="295" r:id="rId39"/>
    <p:sldId id="296" r:id="rId40"/>
    <p:sldId id="297" r:id="rId41"/>
    <p:sldId id="298" r:id="rId42"/>
    <p:sldId id="299" r:id="rId43"/>
    <p:sldId id="300" r:id="rId44"/>
    <p:sldId id="301" r:id="rId45"/>
    <p:sldId id="302" r:id="rId46"/>
    <p:sldId id="303" r:id="rId47"/>
    <p:sldId id="319" r:id="rId48"/>
    <p:sldId id="321" r:id="rId49"/>
    <p:sldId id="304" r:id="rId50"/>
    <p:sldId id="305" r:id="rId51"/>
    <p:sldId id="306" r:id="rId52"/>
    <p:sldId id="322" r:id="rId53"/>
    <p:sldId id="307" r:id="rId54"/>
    <p:sldId id="308" r:id="rId55"/>
    <p:sldId id="323" r:id="rId56"/>
    <p:sldId id="314" r:id="rId57"/>
    <p:sldId id="313" r:id="rId58"/>
    <p:sldId id="316" r:id="rId59"/>
    <p:sldId id="315" r:id="rId60"/>
    <p:sldId id="318" r:id="rId61"/>
    <p:sldId id="324" r:id="rId62"/>
    <p:sldId id="327" r:id="rId63"/>
    <p:sldId id="328" r:id="rId64"/>
    <p:sldId id="310" r:id="rId65"/>
    <p:sldId id="311" r:id="rId66"/>
  </p:sldIdLst>
  <p:sldSz cx="9144000" cy="6858000" type="screen4x3"/>
  <p:notesSz cx="7010400" cy="92964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AE"/>
    <a:srgbClr val="EC4B2F"/>
    <a:srgbClr val="000000"/>
    <a:srgbClr val="4B2B4B"/>
    <a:srgbClr val="50C6DD"/>
    <a:srgbClr val="D1CAD2"/>
    <a:srgbClr val="B7A9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showGuides="1">
      <p:cViewPr varScale="1">
        <p:scale>
          <a:sx n="105" d="100"/>
          <a:sy n="105" d="100"/>
        </p:scale>
        <p:origin x="17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0" d="100"/>
          <a:sy n="80" d="100"/>
        </p:scale>
        <p:origin x="-2022"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D8769E-8908-4CCF-B959-9649F78D491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7627376-C9C3-4BDA-8908-6DCDA7D01C9D}">
      <dgm:prSet custT="1"/>
      <dgm:spPr/>
      <dgm:t>
        <a:bodyPr/>
        <a:lstStyle/>
        <a:p>
          <a:r>
            <a:rPr lang="nl-BE" sz="1800" dirty="0"/>
            <a:t>Maatschappelijk Verantwoord Ondernemen (MVO) </a:t>
          </a:r>
        </a:p>
        <a:p>
          <a:r>
            <a:rPr lang="nl-BE" sz="1400" dirty="0"/>
            <a:t>Het gaat om het bewust richten van alle ondernemingsactiviteiten op de creatie van waarde in drie dimensies – </a:t>
          </a:r>
          <a:r>
            <a:rPr lang="nl-BE" sz="1400" dirty="0" err="1"/>
            <a:t>profit</a:t>
          </a:r>
          <a:r>
            <a:rPr lang="nl-BE" sz="1400" dirty="0"/>
            <a:t>, </a:t>
          </a:r>
          <a:r>
            <a:rPr lang="nl-BE" sz="1400" dirty="0" err="1"/>
            <a:t>planet</a:t>
          </a:r>
          <a:r>
            <a:rPr lang="nl-BE" sz="1400" dirty="0"/>
            <a:t>, </a:t>
          </a:r>
          <a:r>
            <a:rPr lang="nl-BE" sz="1400" dirty="0" err="1"/>
            <a:t>people</a:t>
          </a:r>
          <a:r>
            <a:rPr lang="nl-BE" sz="1400" dirty="0"/>
            <a:t> – en daarmee op een bijdrage aan de maatschappelijke welvaart op de langere termijn.</a:t>
          </a:r>
          <a:endParaRPr lang="en-US" sz="1400" dirty="0"/>
        </a:p>
      </dgm:t>
    </dgm:pt>
    <dgm:pt modelId="{FB3D5342-3F08-46F5-A88A-4482DBF0CB04}" type="parTrans" cxnId="{E70C1B4D-E6A1-4AD2-A974-EC466680A478}">
      <dgm:prSet/>
      <dgm:spPr/>
      <dgm:t>
        <a:bodyPr/>
        <a:lstStyle/>
        <a:p>
          <a:endParaRPr lang="en-US"/>
        </a:p>
      </dgm:t>
    </dgm:pt>
    <dgm:pt modelId="{D4803D5A-0481-4CEE-B26D-D56D89CC37A8}" type="sibTrans" cxnId="{E70C1B4D-E6A1-4AD2-A974-EC466680A478}">
      <dgm:prSet/>
      <dgm:spPr/>
      <dgm:t>
        <a:bodyPr/>
        <a:lstStyle/>
        <a:p>
          <a:endParaRPr lang="en-US"/>
        </a:p>
      </dgm:t>
    </dgm:pt>
    <dgm:pt modelId="{284C749B-9398-47C6-9112-17A4DA1B3AB1}">
      <dgm:prSet/>
      <dgm:spPr/>
      <dgm:t>
        <a:bodyPr/>
        <a:lstStyle/>
        <a:p>
          <a:r>
            <a:rPr lang="nl-BE" dirty="0"/>
            <a:t>Uitgangspunten zijn:</a:t>
          </a:r>
          <a:endParaRPr lang="en-US" dirty="0"/>
        </a:p>
      </dgm:t>
    </dgm:pt>
    <dgm:pt modelId="{E17EECAC-75BC-4089-B466-FF8D886FE758}" type="parTrans" cxnId="{A90F079A-CC33-4B46-B5BB-8C1DD1367809}">
      <dgm:prSet/>
      <dgm:spPr/>
      <dgm:t>
        <a:bodyPr/>
        <a:lstStyle/>
        <a:p>
          <a:endParaRPr lang="en-US"/>
        </a:p>
      </dgm:t>
    </dgm:pt>
    <dgm:pt modelId="{45976F64-0111-4EFE-85B1-57BF991B2E3F}" type="sibTrans" cxnId="{A90F079A-CC33-4B46-B5BB-8C1DD1367809}">
      <dgm:prSet/>
      <dgm:spPr/>
      <dgm:t>
        <a:bodyPr/>
        <a:lstStyle/>
        <a:p>
          <a:endParaRPr lang="en-US"/>
        </a:p>
      </dgm:t>
    </dgm:pt>
    <dgm:pt modelId="{2EB2BFC1-F106-40A2-A6E2-86B377E95F38}">
      <dgm:prSet/>
      <dgm:spPr/>
      <dgm:t>
        <a:bodyPr/>
        <a:lstStyle/>
        <a:p>
          <a:r>
            <a:rPr lang="nl-BE"/>
            <a:t>MVO is een integrale visie; </a:t>
          </a:r>
          <a:endParaRPr lang="en-US"/>
        </a:p>
      </dgm:t>
    </dgm:pt>
    <dgm:pt modelId="{6F0CBB91-75CF-4527-929D-B829014478F6}" type="parTrans" cxnId="{DA2EC05F-D9BD-4719-B5DF-E1FB06AF401D}">
      <dgm:prSet/>
      <dgm:spPr/>
      <dgm:t>
        <a:bodyPr/>
        <a:lstStyle/>
        <a:p>
          <a:endParaRPr lang="en-US"/>
        </a:p>
      </dgm:t>
    </dgm:pt>
    <dgm:pt modelId="{38C3E47F-A815-48B3-BC7F-572B96C59332}" type="sibTrans" cxnId="{DA2EC05F-D9BD-4719-B5DF-E1FB06AF401D}">
      <dgm:prSet/>
      <dgm:spPr/>
      <dgm:t>
        <a:bodyPr/>
        <a:lstStyle/>
        <a:p>
          <a:endParaRPr lang="en-US"/>
        </a:p>
      </dgm:t>
    </dgm:pt>
    <dgm:pt modelId="{DE556898-ADA0-4638-A073-D695828AECDE}">
      <dgm:prSet/>
      <dgm:spPr/>
      <dgm:t>
        <a:bodyPr/>
        <a:lstStyle/>
        <a:p>
          <a:r>
            <a:rPr lang="nl-BE" dirty="0"/>
            <a:t>MVO wordt geïmplementeerd in alle bedrijfsprocessen;</a:t>
          </a:r>
          <a:endParaRPr lang="en-US" dirty="0"/>
        </a:p>
      </dgm:t>
    </dgm:pt>
    <dgm:pt modelId="{AE90D75B-B824-4344-B27A-E7DCFAFB4F22}" type="parTrans" cxnId="{50D04032-2CE6-475B-8E42-AE0384F8327C}">
      <dgm:prSet/>
      <dgm:spPr/>
      <dgm:t>
        <a:bodyPr/>
        <a:lstStyle/>
        <a:p>
          <a:endParaRPr lang="en-US"/>
        </a:p>
      </dgm:t>
    </dgm:pt>
    <dgm:pt modelId="{685CA80D-8BDA-4589-9C68-D0E0BF8432AD}" type="sibTrans" cxnId="{50D04032-2CE6-475B-8E42-AE0384F8327C}">
      <dgm:prSet/>
      <dgm:spPr/>
      <dgm:t>
        <a:bodyPr/>
        <a:lstStyle/>
        <a:p>
          <a:endParaRPr lang="en-US"/>
        </a:p>
      </dgm:t>
    </dgm:pt>
    <dgm:pt modelId="{B3FB68BC-61F2-4725-B2CC-7D1B5789E86C}">
      <dgm:prSet/>
      <dgm:spPr/>
      <dgm:t>
        <a:bodyPr/>
        <a:lstStyle/>
        <a:p>
          <a:r>
            <a:rPr lang="nl-BE"/>
            <a:t>MVO is maatwerk; </a:t>
          </a:r>
          <a:endParaRPr lang="en-US"/>
        </a:p>
      </dgm:t>
    </dgm:pt>
    <dgm:pt modelId="{5140B5A3-2D7E-47ED-97E3-9A3913D13341}" type="parTrans" cxnId="{B0A161B6-9656-4DD6-9560-9CB81BB6E19A}">
      <dgm:prSet/>
      <dgm:spPr/>
      <dgm:t>
        <a:bodyPr/>
        <a:lstStyle/>
        <a:p>
          <a:endParaRPr lang="en-US"/>
        </a:p>
      </dgm:t>
    </dgm:pt>
    <dgm:pt modelId="{B8D006A9-7FA4-4436-AD0F-1E480C527180}" type="sibTrans" cxnId="{B0A161B6-9656-4DD6-9560-9CB81BB6E19A}">
      <dgm:prSet/>
      <dgm:spPr/>
      <dgm:t>
        <a:bodyPr/>
        <a:lstStyle/>
        <a:p>
          <a:endParaRPr lang="en-US"/>
        </a:p>
      </dgm:t>
    </dgm:pt>
    <dgm:pt modelId="{1BB9767E-B2A8-4652-886C-FE9AC1F2E019}">
      <dgm:prSet/>
      <dgm:spPr/>
      <dgm:t>
        <a:bodyPr/>
        <a:lstStyle/>
        <a:p>
          <a:r>
            <a:rPr lang="nl-BE"/>
            <a:t>MVO is een continu proces.</a:t>
          </a:r>
          <a:endParaRPr lang="en-US"/>
        </a:p>
      </dgm:t>
    </dgm:pt>
    <dgm:pt modelId="{A8789516-0506-4561-8B47-70B3DCCB80C8}" type="parTrans" cxnId="{AB867D37-CA71-4515-AD3C-F2C36C167531}">
      <dgm:prSet/>
      <dgm:spPr/>
      <dgm:t>
        <a:bodyPr/>
        <a:lstStyle/>
        <a:p>
          <a:endParaRPr lang="en-US"/>
        </a:p>
      </dgm:t>
    </dgm:pt>
    <dgm:pt modelId="{3991ABDC-1259-425A-ABFD-D9D2F2A4C198}" type="sibTrans" cxnId="{AB867D37-CA71-4515-AD3C-F2C36C167531}">
      <dgm:prSet/>
      <dgm:spPr/>
      <dgm:t>
        <a:bodyPr/>
        <a:lstStyle/>
        <a:p>
          <a:endParaRPr lang="en-US"/>
        </a:p>
      </dgm:t>
    </dgm:pt>
    <dgm:pt modelId="{8F223712-5864-4A04-80D2-18BB35B7F6E6}" type="pres">
      <dgm:prSet presAssocID="{D5D8769E-8908-4CCF-B959-9649F78D4913}" presName="root" presStyleCnt="0">
        <dgm:presLayoutVars>
          <dgm:dir/>
          <dgm:resizeHandles val="exact"/>
        </dgm:presLayoutVars>
      </dgm:prSet>
      <dgm:spPr/>
    </dgm:pt>
    <dgm:pt modelId="{8AA5170A-AC59-4028-825E-E3F268681B09}" type="pres">
      <dgm:prSet presAssocID="{57627376-C9C3-4BDA-8908-6DCDA7D01C9D}" presName="compNode" presStyleCnt="0"/>
      <dgm:spPr/>
    </dgm:pt>
    <dgm:pt modelId="{EE154BA4-C5A9-47F4-A423-831586A2D4F6}" type="pres">
      <dgm:prSet presAssocID="{57627376-C9C3-4BDA-8908-6DCDA7D01C9D}" presName="bgRect" presStyleLbl="bgShp" presStyleIdx="0" presStyleCnt="2"/>
      <dgm:spPr/>
    </dgm:pt>
    <dgm:pt modelId="{DE1DD75A-4D52-4E83-809B-C6EDD9FEEBAD}" type="pres">
      <dgm:prSet presAssocID="{57627376-C9C3-4BDA-8908-6DCDA7D01C9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ef"/>
        </a:ext>
      </dgm:extLst>
    </dgm:pt>
    <dgm:pt modelId="{BF2E0012-61F1-46F8-886E-D1BE8C483F99}" type="pres">
      <dgm:prSet presAssocID="{57627376-C9C3-4BDA-8908-6DCDA7D01C9D}" presName="spaceRect" presStyleCnt="0"/>
      <dgm:spPr/>
    </dgm:pt>
    <dgm:pt modelId="{F7ED7EB4-F102-467B-B60A-CE75E2E683E3}" type="pres">
      <dgm:prSet presAssocID="{57627376-C9C3-4BDA-8908-6DCDA7D01C9D}" presName="parTx" presStyleLbl="revTx" presStyleIdx="0" presStyleCnt="3">
        <dgm:presLayoutVars>
          <dgm:chMax val="0"/>
          <dgm:chPref val="0"/>
        </dgm:presLayoutVars>
      </dgm:prSet>
      <dgm:spPr/>
    </dgm:pt>
    <dgm:pt modelId="{A4B828F3-6B7A-4D7D-AA28-84C4E5AF98A1}" type="pres">
      <dgm:prSet presAssocID="{D4803D5A-0481-4CEE-B26D-D56D89CC37A8}" presName="sibTrans" presStyleCnt="0"/>
      <dgm:spPr/>
    </dgm:pt>
    <dgm:pt modelId="{E9E8F166-0B94-4A85-A790-47574662A76F}" type="pres">
      <dgm:prSet presAssocID="{284C749B-9398-47C6-9112-17A4DA1B3AB1}" presName="compNode" presStyleCnt="0"/>
      <dgm:spPr/>
    </dgm:pt>
    <dgm:pt modelId="{3A70AC3C-C537-4BAB-9EC9-3B0242D27509}" type="pres">
      <dgm:prSet presAssocID="{284C749B-9398-47C6-9112-17A4DA1B3AB1}" presName="bgRect" presStyleLbl="bgShp" presStyleIdx="1" presStyleCnt="2"/>
      <dgm:spPr/>
    </dgm:pt>
    <dgm:pt modelId="{F2D15570-EBB5-42A4-B131-FE20E0F12A17}" type="pres">
      <dgm:prSet presAssocID="{284C749B-9398-47C6-9112-17A4DA1B3AB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jm"/>
        </a:ext>
      </dgm:extLst>
    </dgm:pt>
    <dgm:pt modelId="{EA00CDA4-272E-4604-B4B0-4C679122924B}" type="pres">
      <dgm:prSet presAssocID="{284C749B-9398-47C6-9112-17A4DA1B3AB1}" presName="spaceRect" presStyleCnt="0"/>
      <dgm:spPr/>
    </dgm:pt>
    <dgm:pt modelId="{2A9025B7-4B33-44D0-B096-9EBEA4B3CF88}" type="pres">
      <dgm:prSet presAssocID="{284C749B-9398-47C6-9112-17A4DA1B3AB1}" presName="parTx" presStyleLbl="revTx" presStyleIdx="1" presStyleCnt="3">
        <dgm:presLayoutVars>
          <dgm:chMax val="0"/>
          <dgm:chPref val="0"/>
        </dgm:presLayoutVars>
      </dgm:prSet>
      <dgm:spPr/>
    </dgm:pt>
    <dgm:pt modelId="{6CE9E31D-BB8E-4DAE-8B8A-DE8E7C2F2BE3}" type="pres">
      <dgm:prSet presAssocID="{284C749B-9398-47C6-9112-17A4DA1B3AB1}" presName="desTx" presStyleLbl="revTx" presStyleIdx="2" presStyleCnt="3" custScaleX="110943">
        <dgm:presLayoutVars/>
      </dgm:prSet>
      <dgm:spPr/>
    </dgm:pt>
  </dgm:ptLst>
  <dgm:cxnLst>
    <dgm:cxn modelId="{5B519225-17C1-43C6-BDDE-CB1367AC81A8}" type="presOf" srcId="{57627376-C9C3-4BDA-8908-6DCDA7D01C9D}" destId="{F7ED7EB4-F102-467B-B60A-CE75E2E683E3}" srcOrd="0" destOrd="0" presId="urn:microsoft.com/office/officeart/2018/2/layout/IconVerticalSolidList"/>
    <dgm:cxn modelId="{50D04032-2CE6-475B-8E42-AE0384F8327C}" srcId="{284C749B-9398-47C6-9112-17A4DA1B3AB1}" destId="{DE556898-ADA0-4638-A073-D695828AECDE}" srcOrd="1" destOrd="0" parTransId="{AE90D75B-B824-4344-B27A-E7DCFAFB4F22}" sibTransId="{685CA80D-8BDA-4589-9C68-D0E0BF8432AD}"/>
    <dgm:cxn modelId="{AB867D37-CA71-4515-AD3C-F2C36C167531}" srcId="{284C749B-9398-47C6-9112-17A4DA1B3AB1}" destId="{1BB9767E-B2A8-4652-886C-FE9AC1F2E019}" srcOrd="3" destOrd="0" parTransId="{A8789516-0506-4561-8B47-70B3DCCB80C8}" sibTransId="{3991ABDC-1259-425A-ABFD-D9D2F2A4C198}"/>
    <dgm:cxn modelId="{DA2EC05F-D9BD-4719-B5DF-E1FB06AF401D}" srcId="{284C749B-9398-47C6-9112-17A4DA1B3AB1}" destId="{2EB2BFC1-F106-40A2-A6E2-86B377E95F38}" srcOrd="0" destOrd="0" parTransId="{6F0CBB91-75CF-4527-929D-B829014478F6}" sibTransId="{38C3E47F-A815-48B3-BC7F-572B96C59332}"/>
    <dgm:cxn modelId="{E70C1B4D-E6A1-4AD2-A974-EC466680A478}" srcId="{D5D8769E-8908-4CCF-B959-9649F78D4913}" destId="{57627376-C9C3-4BDA-8908-6DCDA7D01C9D}" srcOrd="0" destOrd="0" parTransId="{FB3D5342-3F08-46F5-A88A-4482DBF0CB04}" sibTransId="{D4803D5A-0481-4CEE-B26D-D56D89CC37A8}"/>
    <dgm:cxn modelId="{AA2C0A79-FE8D-4939-9109-A4303585664D}" type="presOf" srcId="{2EB2BFC1-F106-40A2-A6E2-86B377E95F38}" destId="{6CE9E31D-BB8E-4DAE-8B8A-DE8E7C2F2BE3}" srcOrd="0" destOrd="0" presId="urn:microsoft.com/office/officeart/2018/2/layout/IconVerticalSolidList"/>
    <dgm:cxn modelId="{23E11D81-1AE9-4A14-B609-C5CD295CA2DB}" type="presOf" srcId="{B3FB68BC-61F2-4725-B2CC-7D1B5789E86C}" destId="{6CE9E31D-BB8E-4DAE-8B8A-DE8E7C2F2BE3}" srcOrd="0" destOrd="2" presId="urn:microsoft.com/office/officeart/2018/2/layout/IconVerticalSolidList"/>
    <dgm:cxn modelId="{DBE69A91-6FBA-4FB0-BF96-590CDB41F407}" type="presOf" srcId="{284C749B-9398-47C6-9112-17A4DA1B3AB1}" destId="{2A9025B7-4B33-44D0-B096-9EBEA4B3CF88}" srcOrd="0" destOrd="0" presId="urn:microsoft.com/office/officeart/2018/2/layout/IconVerticalSolidList"/>
    <dgm:cxn modelId="{A90F079A-CC33-4B46-B5BB-8C1DD1367809}" srcId="{D5D8769E-8908-4CCF-B959-9649F78D4913}" destId="{284C749B-9398-47C6-9112-17A4DA1B3AB1}" srcOrd="1" destOrd="0" parTransId="{E17EECAC-75BC-4089-B466-FF8D886FE758}" sibTransId="{45976F64-0111-4EFE-85B1-57BF991B2E3F}"/>
    <dgm:cxn modelId="{FF46E7B5-994A-4EBA-9ED9-D7F9D649F097}" type="presOf" srcId="{DE556898-ADA0-4638-A073-D695828AECDE}" destId="{6CE9E31D-BB8E-4DAE-8B8A-DE8E7C2F2BE3}" srcOrd="0" destOrd="1" presId="urn:microsoft.com/office/officeart/2018/2/layout/IconVerticalSolidList"/>
    <dgm:cxn modelId="{B0A161B6-9656-4DD6-9560-9CB81BB6E19A}" srcId="{284C749B-9398-47C6-9112-17A4DA1B3AB1}" destId="{B3FB68BC-61F2-4725-B2CC-7D1B5789E86C}" srcOrd="2" destOrd="0" parTransId="{5140B5A3-2D7E-47ED-97E3-9A3913D13341}" sibTransId="{B8D006A9-7FA4-4436-AD0F-1E480C527180}"/>
    <dgm:cxn modelId="{340698C4-D4FA-4EEE-B325-A5E5AFBC70BF}" type="presOf" srcId="{1BB9767E-B2A8-4652-886C-FE9AC1F2E019}" destId="{6CE9E31D-BB8E-4DAE-8B8A-DE8E7C2F2BE3}" srcOrd="0" destOrd="3" presId="urn:microsoft.com/office/officeart/2018/2/layout/IconVerticalSolidList"/>
    <dgm:cxn modelId="{A96F22EC-63CB-41A2-B6EE-4FF1D108A528}" type="presOf" srcId="{D5D8769E-8908-4CCF-B959-9649F78D4913}" destId="{8F223712-5864-4A04-80D2-18BB35B7F6E6}" srcOrd="0" destOrd="0" presId="urn:microsoft.com/office/officeart/2018/2/layout/IconVerticalSolidList"/>
    <dgm:cxn modelId="{189F66A4-C213-4D7B-9AC6-D8A864B7E013}" type="presParOf" srcId="{8F223712-5864-4A04-80D2-18BB35B7F6E6}" destId="{8AA5170A-AC59-4028-825E-E3F268681B09}" srcOrd="0" destOrd="0" presId="urn:microsoft.com/office/officeart/2018/2/layout/IconVerticalSolidList"/>
    <dgm:cxn modelId="{470CDC4A-F710-4890-A798-64FBD317B55A}" type="presParOf" srcId="{8AA5170A-AC59-4028-825E-E3F268681B09}" destId="{EE154BA4-C5A9-47F4-A423-831586A2D4F6}" srcOrd="0" destOrd="0" presId="urn:microsoft.com/office/officeart/2018/2/layout/IconVerticalSolidList"/>
    <dgm:cxn modelId="{CEA486C0-5EFF-47EB-9C81-20ADDC4269B2}" type="presParOf" srcId="{8AA5170A-AC59-4028-825E-E3F268681B09}" destId="{DE1DD75A-4D52-4E83-809B-C6EDD9FEEBAD}" srcOrd="1" destOrd="0" presId="urn:microsoft.com/office/officeart/2018/2/layout/IconVerticalSolidList"/>
    <dgm:cxn modelId="{6420F55E-853A-4D2E-A0D5-08051B3E4581}" type="presParOf" srcId="{8AA5170A-AC59-4028-825E-E3F268681B09}" destId="{BF2E0012-61F1-46F8-886E-D1BE8C483F99}" srcOrd="2" destOrd="0" presId="urn:microsoft.com/office/officeart/2018/2/layout/IconVerticalSolidList"/>
    <dgm:cxn modelId="{14B30133-5641-40F8-B60C-42CE71EDD5F9}" type="presParOf" srcId="{8AA5170A-AC59-4028-825E-E3F268681B09}" destId="{F7ED7EB4-F102-467B-B60A-CE75E2E683E3}" srcOrd="3" destOrd="0" presId="urn:microsoft.com/office/officeart/2018/2/layout/IconVerticalSolidList"/>
    <dgm:cxn modelId="{F5CDAFCE-A62F-4238-8FDF-4A0B66C7324F}" type="presParOf" srcId="{8F223712-5864-4A04-80D2-18BB35B7F6E6}" destId="{A4B828F3-6B7A-4D7D-AA28-84C4E5AF98A1}" srcOrd="1" destOrd="0" presId="urn:microsoft.com/office/officeart/2018/2/layout/IconVerticalSolidList"/>
    <dgm:cxn modelId="{5820E0C6-C3E1-4A04-9D59-F1DC820C458B}" type="presParOf" srcId="{8F223712-5864-4A04-80D2-18BB35B7F6E6}" destId="{E9E8F166-0B94-4A85-A790-47574662A76F}" srcOrd="2" destOrd="0" presId="urn:microsoft.com/office/officeart/2018/2/layout/IconVerticalSolidList"/>
    <dgm:cxn modelId="{A5237E1A-C25E-44CC-BCA3-FFF4D7DFF89C}" type="presParOf" srcId="{E9E8F166-0B94-4A85-A790-47574662A76F}" destId="{3A70AC3C-C537-4BAB-9EC9-3B0242D27509}" srcOrd="0" destOrd="0" presId="urn:microsoft.com/office/officeart/2018/2/layout/IconVerticalSolidList"/>
    <dgm:cxn modelId="{769C01E6-6BEE-4A7F-894C-DA2463DA7F04}" type="presParOf" srcId="{E9E8F166-0B94-4A85-A790-47574662A76F}" destId="{F2D15570-EBB5-42A4-B131-FE20E0F12A17}" srcOrd="1" destOrd="0" presId="urn:microsoft.com/office/officeart/2018/2/layout/IconVerticalSolidList"/>
    <dgm:cxn modelId="{5CA4904E-AC87-41FA-80D9-EA4B0EC8AF17}" type="presParOf" srcId="{E9E8F166-0B94-4A85-A790-47574662A76F}" destId="{EA00CDA4-272E-4604-B4B0-4C679122924B}" srcOrd="2" destOrd="0" presId="urn:microsoft.com/office/officeart/2018/2/layout/IconVerticalSolidList"/>
    <dgm:cxn modelId="{D91B5832-73B1-46D3-931C-46D539BD4FBA}" type="presParOf" srcId="{E9E8F166-0B94-4A85-A790-47574662A76F}" destId="{2A9025B7-4B33-44D0-B096-9EBEA4B3CF88}" srcOrd="3" destOrd="0" presId="urn:microsoft.com/office/officeart/2018/2/layout/IconVerticalSolidList"/>
    <dgm:cxn modelId="{E31CF089-E7C3-4FFA-BBF6-B1653EDA6820}" type="presParOf" srcId="{E9E8F166-0B94-4A85-A790-47574662A76F}" destId="{6CE9E31D-BB8E-4DAE-8B8A-DE8E7C2F2BE3}"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54BA4-C5A9-47F4-A423-831586A2D4F6}">
      <dsp:nvSpPr>
        <dsp:cNvPr id="0" name=""/>
        <dsp:cNvSpPr/>
      </dsp:nvSpPr>
      <dsp:spPr>
        <a:xfrm>
          <a:off x="0" y="4620"/>
          <a:ext cx="5072098" cy="1282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1DD75A-4D52-4E83-809B-C6EDD9FEEBAD}">
      <dsp:nvSpPr>
        <dsp:cNvPr id="0" name=""/>
        <dsp:cNvSpPr/>
      </dsp:nvSpPr>
      <dsp:spPr>
        <a:xfrm>
          <a:off x="38793" y="33475"/>
          <a:ext cx="70533" cy="705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ED7EB4-F102-467B-B60A-CE75E2E683E3}">
      <dsp:nvSpPr>
        <dsp:cNvPr id="0" name=""/>
        <dsp:cNvSpPr/>
      </dsp:nvSpPr>
      <dsp:spPr>
        <a:xfrm>
          <a:off x="148121" y="4620"/>
          <a:ext cx="4517136" cy="2244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518" tIns="237518" rIns="237518" bIns="237518" numCol="1" spcCol="1270" anchor="ctr" anchorCtr="0">
          <a:noAutofit/>
        </a:bodyPr>
        <a:lstStyle/>
        <a:p>
          <a:pPr marL="0" lvl="0" indent="0" algn="l" defTabSz="800100">
            <a:lnSpc>
              <a:spcPct val="90000"/>
            </a:lnSpc>
            <a:spcBef>
              <a:spcPct val="0"/>
            </a:spcBef>
            <a:spcAft>
              <a:spcPct val="35000"/>
            </a:spcAft>
            <a:buNone/>
          </a:pPr>
          <a:r>
            <a:rPr lang="nl-BE" sz="1800" kern="1200" dirty="0"/>
            <a:t>Maatschappelijk Verantwoord Ondernemen (MVO) </a:t>
          </a:r>
        </a:p>
        <a:p>
          <a:pPr marL="0" lvl="0" indent="0" algn="l" defTabSz="800100">
            <a:lnSpc>
              <a:spcPct val="90000"/>
            </a:lnSpc>
            <a:spcBef>
              <a:spcPct val="0"/>
            </a:spcBef>
            <a:spcAft>
              <a:spcPct val="35000"/>
            </a:spcAft>
            <a:buNone/>
          </a:pPr>
          <a:r>
            <a:rPr lang="nl-BE" sz="1400" kern="1200" dirty="0"/>
            <a:t>Het gaat om het bewust richten van alle ondernemingsactiviteiten op de creatie van waarde in drie dimensies – </a:t>
          </a:r>
          <a:r>
            <a:rPr lang="nl-BE" sz="1400" kern="1200" dirty="0" err="1"/>
            <a:t>profit</a:t>
          </a:r>
          <a:r>
            <a:rPr lang="nl-BE" sz="1400" kern="1200" dirty="0"/>
            <a:t>, </a:t>
          </a:r>
          <a:r>
            <a:rPr lang="nl-BE" sz="1400" kern="1200" dirty="0" err="1"/>
            <a:t>planet</a:t>
          </a:r>
          <a:r>
            <a:rPr lang="nl-BE" sz="1400" kern="1200" dirty="0"/>
            <a:t>, </a:t>
          </a:r>
          <a:r>
            <a:rPr lang="nl-BE" sz="1400" kern="1200" dirty="0" err="1"/>
            <a:t>people</a:t>
          </a:r>
          <a:r>
            <a:rPr lang="nl-BE" sz="1400" kern="1200" dirty="0"/>
            <a:t> – en daarmee op een bijdrage aan de maatschappelijke welvaart op de langere termijn.</a:t>
          </a:r>
          <a:endParaRPr lang="en-US" sz="1400" kern="1200" dirty="0"/>
        </a:p>
      </dsp:txBody>
      <dsp:txXfrm>
        <a:off x="148121" y="4620"/>
        <a:ext cx="4517136" cy="2244260"/>
      </dsp:txXfrm>
    </dsp:sp>
    <dsp:sp modelId="{3A70AC3C-C537-4BAB-9EC9-3B0242D27509}">
      <dsp:nvSpPr>
        <dsp:cNvPr id="0" name=""/>
        <dsp:cNvSpPr/>
      </dsp:nvSpPr>
      <dsp:spPr>
        <a:xfrm>
          <a:off x="0" y="2485118"/>
          <a:ext cx="5072098" cy="1282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D15570-EBB5-42A4-B131-FE20E0F12A17}">
      <dsp:nvSpPr>
        <dsp:cNvPr id="0" name=""/>
        <dsp:cNvSpPr/>
      </dsp:nvSpPr>
      <dsp:spPr>
        <a:xfrm>
          <a:off x="38793" y="2513973"/>
          <a:ext cx="70533" cy="705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9025B7-4B33-44D0-B096-9EBEA4B3CF88}">
      <dsp:nvSpPr>
        <dsp:cNvPr id="0" name=""/>
        <dsp:cNvSpPr/>
      </dsp:nvSpPr>
      <dsp:spPr>
        <a:xfrm>
          <a:off x="148121" y="2485118"/>
          <a:ext cx="2282444" cy="2244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518" tIns="237518" rIns="237518" bIns="237518" numCol="1" spcCol="1270" anchor="ctr" anchorCtr="0">
          <a:noAutofit/>
        </a:bodyPr>
        <a:lstStyle/>
        <a:p>
          <a:pPr marL="0" lvl="0" indent="0" algn="l" defTabSz="666750">
            <a:lnSpc>
              <a:spcPct val="90000"/>
            </a:lnSpc>
            <a:spcBef>
              <a:spcPct val="0"/>
            </a:spcBef>
            <a:spcAft>
              <a:spcPct val="35000"/>
            </a:spcAft>
            <a:buNone/>
          </a:pPr>
          <a:r>
            <a:rPr lang="nl-BE" sz="1500" kern="1200" dirty="0"/>
            <a:t>Uitgangspunten zijn:</a:t>
          </a:r>
          <a:endParaRPr lang="en-US" sz="1500" kern="1200" dirty="0"/>
        </a:p>
      </dsp:txBody>
      <dsp:txXfrm>
        <a:off x="148121" y="2485118"/>
        <a:ext cx="2282444" cy="2244260"/>
      </dsp:txXfrm>
    </dsp:sp>
    <dsp:sp modelId="{6CE9E31D-BB8E-4DAE-8B8A-DE8E7C2F2BE3}">
      <dsp:nvSpPr>
        <dsp:cNvPr id="0" name=""/>
        <dsp:cNvSpPr/>
      </dsp:nvSpPr>
      <dsp:spPr>
        <a:xfrm>
          <a:off x="2308294" y="2485118"/>
          <a:ext cx="2479235" cy="2244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518" tIns="237518" rIns="237518" bIns="237518" numCol="1" spcCol="1270" anchor="ctr" anchorCtr="0">
          <a:noAutofit/>
        </a:bodyPr>
        <a:lstStyle/>
        <a:p>
          <a:pPr marL="0" lvl="0" indent="0" algn="l" defTabSz="533400">
            <a:lnSpc>
              <a:spcPct val="90000"/>
            </a:lnSpc>
            <a:spcBef>
              <a:spcPct val="0"/>
            </a:spcBef>
            <a:spcAft>
              <a:spcPct val="35000"/>
            </a:spcAft>
            <a:buNone/>
          </a:pPr>
          <a:r>
            <a:rPr lang="nl-BE" sz="1200" kern="1200"/>
            <a:t>MVO is een integrale visie; </a:t>
          </a:r>
          <a:endParaRPr lang="en-US" sz="1200" kern="1200"/>
        </a:p>
        <a:p>
          <a:pPr marL="0" lvl="0" indent="0" algn="l" defTabSz="533400">
            <a:lnSpc>
              <a:spcPct val="90000"/>
            </a:lnSpc>
            <a:spcBef>
              <a:spcPct val="0"/>
            </a:spcBef>
            <a:spcAft>
              <a:spcPct val="35000"/>
            </a:spcAft>
            <a:buNone/>
          </a:pPr>
          <a:r>
            <a:rPr lang="nl-BE" sz="1200" kern="1200" dirty="0"/>
            <a:t>MVO wordt geïmplementeerd in alle bedrijfsprocessen;</a:t>
          </a:r>
          <a:endParaRPr lang="en-US" sz="1200" kern="1200" dirty="0"/>
        </a:p>
        <a:p>
          <a:pPr marL="0" lvl="0" indent="0" algn="l" defTabSz="533400">
            <a:lnSpc>
              <a:spcPct val="90000"/>
            </a:lnSpc>
            <a:spcBef>
              <a:spcPct val="0"/>
            </a:spcBef>
            <a:spcAft>
              <a:spcPct val="35000"/>
            </a:spcAft>
            <a:buNone/>
          </a:pPr>
          <a:r>
            <a:rPr lang="nl-BE" sz="1200" kern="1200"/>
            <a:t>MVO is maatwerk; </a:t>
          </a:r>
          <a:endParaRPr lang="en-US" sz="1200" kern="1200"/>
        </a:p>
        <a:p>
          <a:pPr marL="0" lvl="0" indent="0" algn="l" defTabSz="533400">
            <a:lnSpc>
              <a:spcPct val="90000"/>
            </a:lnSpc>
            <a:spcBef>
              <a:spcPct val="0"/>
            </a:spcBef>
            <a:spcAft>
              <a:spcPct val="35000"/>
            </a:spcAft>
            <a:buNone/>
          </a:pPr>
          <a:r>
            <a:rPr lang="nl-BE" sz="1200" kern="1200"/>
            <a:t>MVO is een continu proces.</a:t>
          </a:r>
          <a:endParaRPr lang="en-US" sz="1200" kern="1200"/>
        </a:p>
      </dsp:txBody>
      <dsp:txXfrm>
        <a:off x="2308294" y="2485118"/>
        <a:ext cx="2479235" cy="224426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nl-BE"/>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F1A4A96-82D9-489B-915B-218BDB102403}" type="datetimeFigureOut">
              <a:rPr lang="nl-BE" smtClean="0"/>
              <a:pPr/>
              <a:t>24/02/2026</a:t>
            </a:fld>
            <a:endParaRPr lang="nl-BE"/>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nl-BE"/>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D17EFB8-940B-4475-A4F4-BBE959E16336}" type="slidenum">
              <a:rPr lang="nl-BE" smtClean="0"/>
              <a:pPr/>
              <a:t>‹nr.›</a:t>
            </a:fld>
            <a:endParaRPr lang="nl-BE"/>
          </a:p>
        </p:txBody>
      </p:sp>
    </p:spTree>
    <p:extLst>
      <p:ext uri="{BB962C8B-B14F-4D97-AF65-F5344CB8AC3E}">
        <p14:creationId xmlns:p14="http://schemas.microsoft.com/office/powerpoint/2010/main" val="52895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nl-BE"/>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1925427-6E8A-463A-9752-7D22F5CAF14A}" type="datetimeFigureOut">
              <a:rPr lang="nl-BE" smtClean="0"/>
              <a:pPr/>
              <a:t>24/02/2026</a:t>
            </a:fld>
            <a:endParaRPr lang="nl-BE"/>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nl-BE"/>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9ED9555-764A-4B78-873A-3D7406AAEA2B}" type="slidenum">
              <a:rPr lang="nl-BE" smtClean="0"/>
              <a:pPr/>
              <a:t>‹nr.›</a:t>
            </a:fld>
            <a:endParaRPr lang="nl-BE"/>
          </a:p>
        </p:txBody>
      </p:sp>
    </p:spTree>
    <p:extLst>
      <p:ext uri="{BB962C8B-B14F-4D97-AF65-F5344CB8AC3E}">
        <p14:creationId xmlns:p14="http://schemas.microsoft.com/office/powerpoint/2010/main" val="686418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Basic">
    <p:bg bwMode="gray">
      <p:bgPr>
        <a:solidFill>
          <a:srgbClr val="00A0AE"/>
        </a:solidFill>
        <a:effectLst/>
      </p:bgPr>
    </p:bg>
    <p:spTree>
      <p:nvGrpSpPr>
        <p:cNvPr id="1" name=""/>
        <p:cNvGrpSpPr/>
        <p:nvPr/>
      </p:nvGrpSpPr>
      <p:grpSpPr>
        <a:xfrm>
          <a:off x="0" y="0"/>
          <a:ext cx="0" cy="0"/>
          <a:chOff x="0" y="0"/>
          <a:chExt cx="0" cy="0"/>
        </a:xfrm>
      </p:grpSpPr>
      <p:sp>
        <p:nvSpPr>
          <p:cNvPr id="13" name="Rectangle 12"/>
          <p:cNvSpPr/>
          <p:nvPr userDrawn="1"/>
        </p:nvSpPr>
        <p:spPr>
          <a:xfrm>
            <a:off x="0" y="5589240"/>
            <a:ext cx="9144000" cy="360040"/>
          </a:xfrm>
          <a:prstGeom prst="rect">
            <a:avLst/>
          </a:prstGeom>
          <a:solidFill>
            <a:srgbClr val="00A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958000"/>
            <a:ext cx="9144000" cy="90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18000" rIns="0" bIns="18000" rtlCol="0" anchor="ctr"/>
          <a:lstStyle/>
          <a:p>
            <a:pPr algn="ctr"/>
            <a:endParaRPr lang="nl-BE" sz="1100" dirty="0">
              <a:solidFill>
                <a:schemeClr val="bg1"/>
              </a:solidFill>
            </a:endParaRPr>
          </a:p>
        </p:txBody>
      </p:sp>
      <p:sp>
        <p:nvSpPr>
          <p:cNvPr id="9" name="Rectangle 8"/>
          <p:cNvSpPr/>
          <p:nvPr userDrawn="1"/>
        </p:nvSpPr>
        <p:spPr>
          <a:xfrm>
            <a:off x="0" y="6084000"/>
            <a:ext cx="1980000" cy="432000"/>
          </a:xfrm>
          <a:prstGeom prst="rect">
            <a:avLst/>
          </a:prstGeom>
          <a:solidFill>
            <a:srgbClr val="EC4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Subtitle 2"/>
          <p:cNvSpPr>
            <a:spLocks noGrp="1"/>
          </p:cNvSpPr>
          <p:nvPr>
            <p:ph type="subTitle" idx="1"/>
          </p:nvPr>
        </p:nvSpPr>
        <p:spPr>
          <a:xfrm>
            <a:off x="0" y="3357192"/>
            <a:ext cx="9144000" cy="1800000"/>
          </a:xfrm>
          <a:noFill/>
        </p:spPr>
        <p:txBody>
          <a:bodyPr wrap="square" lIns="720000" tIns="180000" rIns="720000" bIns="540000">
            <a:noAutofit/>
          </a:bodyPr>
          <a:lstStyle>
            <a:lvl1pPr marL="0" indent="0" algn="ctr">
              <a:buNone/>
              <a:defRPr sz="3200" cap="none"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BE" dirty="0"/>
          </a:p>
        </p:txBody>
      </p:sp>
      <p:sp>
        <p:nvSpPr>
          <p:cNvPr id="154" name="Title 153"/>
          <p:cNvSpPr>
            <a:spLocks noGrp="1"/>
          </p:cNvSpPr>
          <p:nvPr>
            <p:ph type="title"/>
          </p:nvPr>
        </p:nvSpPr>
        <p:spPr>
          <a:xfrm>
            <a:off x="0" y="1556992"/>
            <a:ext cx="9144000" cy="1800000"/>
          </a:xfrm>
          <a:noFill/>
        </p:spPr>
        <p:txBody>
          <a:bodyPr lIns="720000" tIns="540000" rIns="720000" bIns="180000" anchor="b" anchorCtr="0">
            <a:noAutofit/>
          </a:bodyPr>
          <a:lstStyle>
            <a:lvl1pPr algn="ctr">
              <a:lnSpc>
                <a:spcPct val="90000"/>
              </a:lnSpc>
              <a:defRPr sz="3800" cap="all" baseline="0">
                <a:solidFill>
                  <a:schemeClr val="tx1"/>
                </a:solidFill>
              </a:defRPr>
            </a:lvl1pPr>
          </a:lstStyle>
          <a:p>
            <a:r>
              <a:rPr lang="en-US"/>
              <a:t>Click to edit Master title style</a:t>
            </a:r>
            <a:endParaRPr lang="nl-BE" dirty="0"/>
          </a:p>
        </p:txBody>
      </p:sp>
      <p:sp>
        <p:nvSpPr>
          <p:cNvPr id="12" name="Footer Placeholder 11"/>
          <p:cNvSpPr>
            <a:spLocks noGrp="1"/>
          </p:cNvSpPr>
          <p:nvPr>
            <p:ph type="ftr" sz="quarter" idx="12"/>
          </p:nvPr>
        </p:nvSpPr>
        <p:spPr>
          <a:solidFill>
            <a:srgbClr val="EC4B2F"/>
          </a:solidFill>
        </p:spPr>
        <p:txBody>
          <a:bodyPr/>
          <a:lstStyle>
            <a:lvl1pPr>
              <a:defRPr>
                <a:solidFill>
                  <a:schemeClr val="tx2"/>
                </a:solidFill>
              </a:defRPr>
            </a:lvl1pPr>
          </a:lstStyle>
          <a:p>
            <a:endParaRPr lang="nl-BE" dirty="0"/>
          </a:p>
        </p:txBody>
      </p:sp>
      <p:sp>
        <p:nvSpPr>
          <p:cNvPr id="11" name="Slide Number Placeholder 10"/>
          <p:cNvSpPr>
            <a:spLocks noGrp="1"/>
          </p:cNvSpPr>
          <p:nvPr>
            <p:ph type="sldNum" sz="quarter" idx="11"/>
          </p:nvPr>
        </p:nvSpPr>
        <p:spPr>
          <a:solidFill>
            <a:srgbClr val="00A0AE"/>
          </a:solidFill>
        </p:spPr>
        <p:txBody>
          <a:bodyPr/>
          <a:lstStyle>
            <a:lvl1pPr>
              <a:defRPr>
                <a:solidFill>
                  <a:schemeClr val="tx1"/>
                </a:solidFill>
              </a:defRPr>
            </a:lvl1pPr>
          </a:lstStyle>
          <a:p>
            <a:fld id="{3B80295F-48CD-49FC-897A-CCEC919B8070}" type="slidenum">
              <a:rPr lang="nl-BE" smtClean="0"/>
              <a:pPr/>
              <a:t>‹nr.›</a:t>
            </a:fld>
            <a:endParaRPr lang="nl-BE" dirty="0"/>
          </a:p>
        </p:txBody>
      </p:sp>
      <p:sp>
        <p:nvSpPr>
          <p:cNvPr id="14" name="Date Placeholder 13"/>
          <p:cNvSpPr>
            <a:spLocks noGrp="1"/>
          </p:cNvSpPr>
          <p:nvPr>
            <p:ph type="dt" sz="half" idx="13"/>
          </p:nvPr>
        </p:nvSpPr>
        <p:spPr>
          <a:xfrm>
            <a:off x="755576" y="6570000"/>
            <a:ext cx="990706" cy="200055"/>
          </a:xfrm>
          <a:solidFill>
            <a:schemeClr val="tx1"/>
          </a:solidFill>
        </p:spPr>
        <p:txBody>
          <a:bodyPr/>
          <a:lstStyle>
            <a:lvl1pPr>
              <a:defRPr sz="1300">
                <a:solidFill>
                  <a:srgbClr val="00A0AE"/>
                </a:solidFill>
              </a:defRPr>
            </a:lvl1pPr>
          </a:lstStyle>
          <a:p>
            <a:pPr algn="l"/>
            <a:endParaRPr lang="nl-BE"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Basic">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52000"/>
            <a:ext cx="9144000" cy="4428000"/>
          </a:xfrm>
        </p:spPr>
        <p:txBody>
          <a:bodyPr bIns="144000"/>
          <a:lstStyle>
            <a:lvl1pPr marL="323850" indent="-323850">
              <a:spcBef>
                <a:spcPts val="400"/>
              </a:spcBef>
              <a:spcAft>
                <a:spcPts val="400"/>
              </a:spcAft>
              <a:buClrTx/>
              <a:defRPr/>
            </a:lvl1pPr>
            <a:lvl2pPr marL="723900" indent="-368300">
              <a:spcBef>
                <a:spcPts val="400"/>
              </a:spcBef>
              <a:spcAft>
                <a:spcPts val="400"/>
              </a:spcAft>
              <a:buClrTx/>
              <a:defRPr sz="2500"/>
            </a:lvl2pPr>
            <a:lvl3pPr marL="982663" indent="-258763">
              <a:spcBef>
                <a:spcPts val="400"/>
              </a:spcBef>
              <a:spcAft>
                <a:spcPts val="400"/>
              </a:spcAft>
              <a:buClrTx/>
              <a:defRPr sz="2300"/>
            </a:lvl3pPr>
            <a:lvl4pPr marL="1255713" indent="-273050">
              <a:spcBef>
                <a:spcPts val="400"/>
              </a:spcBef>
              <a:spcAft>
                <a:spcPts val="400"/>
              </a:spcAft>
              <a:buClrTx/>
              <a:defRPr sz="2000"/>
            </a:lvl4pPr>
            <a:lvl5pPr marL="1609725" indent="-258763">
              <a:spcBef>
                <a:spcPts val="600"/>
              </a:spcBef>
              <a:spcAft>
                <a:spcPts val="600"/>
              </a:spcAft>
              <a:defRPr sz="1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p:cNvSpPr>
            <a:spLocks noGrp="1"/>
          </p:cNvSpPr>
          <p:nvPr>
            <p:ph type="title"/>
          </p:nvPr>
        </p:nvSpPr>
        <p:spPr/>
        <p:txBody>
          <a:bodyPr lIns="360000" tIns="180000" rIns="360000" bIns="144000"/>
          <a:lstStyle>
            <a:lvl1pPr>
              <a:defRPr>
                <a:solidFill>
                  <a:srgbClr val="00A0AE"/>
                </a:solidFill>
              </a:defRPr>
            </a:lvl1pPr>
          </a:lstStyle>
          <a:p>
            <a:r>
              <a:rPr lang="en-US"/>
              <a:t>Click to edit Master title style</a:t>
            </a:r>
            <a:endParaRPr lang="nl-BE" dirty="0"/>
          </a:p>
        </p:txBody>
      </p:sp>
      <p:cxnSp>
        <p:nvCxnSpPr>
          <p:cNvPr id="14" name="Straight Connector 13"/>
          <p:cNvCxnSpPr/>
          <p:nvPr userDrawn="1"/>
        </p:nvCxnSpPr>
        <p:spPr>
          <a:xfrm>
            <a:off x="180000" y="1141200"/>
            <a:ext cx="8748000" cy="0"/>
          </a:xfrm>
          <a:prstGeom prst="line">
            <a:avLst/>
          </a:prstGeom>
          <a:ln w="6350">
            <a:solidFill>
              <a:srgbClr val="00A0AE"/>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1"/>
          </p:nvPr>
        </p:nvSpPr>
        <p:spPr/>
        <p:txBody>
          <a:bodyPr/>
          <a:lstStyle/>
          <a:p>
            <a:fld id="{3B80295F-48CD-49FC-897A-CCEC919B8070}" type="slidenum">
              <a:rPr lang="nl-BE" smtClean="0"/>
              <a:pPr/>
              <a:t>‹nr.›</a:t>
            </a:fld>
            <a:endParaRPr lang="nl-BE" dirty="0"/>
          </a:p>
        </p:txBody>
      </p:sp>
      <p:sp>
        <p:nvSpPr>
          <p:cNvPr id="17" name="Footer Placeholder 16"/>
          <p:cNvSpPr>
            <a:spLocks noGrp="1"/>
          </p:cNvSpPr>
          <p:nvPr>
            <p:ph type="ftr" sz="quarter" idx="12"/>
          </p:nvPr>
        </p:nvSpPr>
        <p:spPr/>
        <p:txBody>
          <a:bodyPr/>
          <a:lstStyle/>
          <a:p>
            <a:endParaRPr lang="nl-BE" dirty="0"/>
          </a:p>
        </p:txBody>
      </p:sp>
      <p:sp>
        <p:nvSpPr>
          <p:cNvPr id="8" name="Date Placeholder 7"/>
          <p:cNvSpPr>
            <a:spLocks noGrp="1"/>
          </p:cNvSpPr>
          <p:nvPr>
            <p:ph type="dt" sz="half" idx="13"/>
          </p:nvPr>
        </p:nvSpPr>
        <p:spPr/>
        <p:txBody>
          <a:bodyPr/>
          <a:lstStyle/>
          <a:p>
            <a:pPr algn="l"/>
            <a:endParaRPr lang="nl-B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52000"/>
            <a:ext cx="9144000" cy="4734000"/>
          </a:xfrm>
        </p:spPr>
        <p:txBody>
          <a:bodyPr bIns="144000" numCol="2" spcCol="360000" anchor="ctr" anchorCtr="0"/>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p:cNvSpPr>
            <a:spLocks noGrp="1"/>
          </p:cNvSpPr>
          <p:nvPr>
            <p:ph type="title"/>
          </p:nvPr>
        </p:nvSpPr>
        <p:spPr/>
        <p:txBody>
          <a:bodyPr lIns="360000" tIns="180000" rIns="360000" bIns="144000"/>
          <a:lstStyle/>
          <a:p>
            <a:r>
              <a:rPr lang="en-US"/>
              <a:t>Click to edit Master title style</a:t>
            </a:r>
            <a:endParaRPr lang="nl-BE" dirty="0"/>
          </a:p>
        </p:txBody>
      </p:sp>
      <p:cxnSp>
        <p:nvCxnSpPr>
          <p:cNvPr id="14" name="Straight Connector 13"/>
          <p:cNvCxnSpPr/>
          <p:nvPr userDrawn="1"/>
        </p:nvCxnSpPr>
        <p:spPr>
          <a:xfrm>
            <a:off x="180000" y="1141200"/>
            <a:ext cx="8748000" cy="0"/>
          </a:xfrm>
          <a:prstGeom prst="line">
            <a:avLst/>
          </a:prstGeom>
          <a:ln w="6350">
            <a:solidFill>
              <a:srgbClr val="00A0AE"/>
            </a:solidFill>
          </a:ln>
        </p:spPr>
        <p:style>
          <a:lnRef idx="1">
            <a:schemeClr val="accent1"/>
          </a:lnRef>
          <a:fillRef idx="0">
            <a:schemeClr val="accent1"/>
          </a:fillRef>
          <a:effectRef idx="0">
            <a:schemeClr val="accent1"/>
          </a:effectRef>
          <a:fontRef idx="minor">
            <a:schemeClr val="tx1"/>
          </a:fontRef>
        </p:style>
      </p:cxnSp>
      <p:sp>
        <p:nvSpPr>
          <p:cNvPr id="15" name="Date Placeholder 14"/>
          <p:cNvSpPr>
            <a:spLocks noGrp="1"/>
          </p:cNvSpPr>
          <p:nvPr>
            <p:ph type="dt" sz="half" idx="10"/>
          </p:nvPr>
        </p:nvSpPr>
        <p:spPr/>
        <p:txBody>
          <a:bodyPr/>
          <a:lstStyle/>
          <a:p>
            <a:pPr algn="l"/>
            <a:endParaRPr lang="nl-BE" dirty="0"/>
          </a:p>
        </p:txBody>
      </p:sp>
      <p:sp>
        <p:nvSpPr>
          <p:cNvPr id="16" name="Slide Number Placeholder 15"/>
          <p:cNvSpPr>
            <a:spLocks noGrp="1"/>
          </p:cNvSpPr>
          <p:nvPr>
            <p:ph type="sldNum" sz="quarter" idx="11"/>
          </p:nvPr>
        </p:nvSpPr>
        <p:spPr/>
        <p:txBody>
          <a:bodyPr/>
          <a:lstStyle/>
          <a:p>
            <a:fld id="{3B80295F-48CD-49FC-897A-CCEC919B8070}" type="slidenum">
              <a:rPr lang="nl-BE" smtClean="0"/>
              <a:pPr/>
              <a:t>‹nr.›</a:t>
            </a:fld>
            <a:endParaRPr lang="nl-BE" dirty="0"/>
          </a:p>
        </p:txBody>
      </p:sp>
      <p:sp>
        <p:nvSpPr>
          <p:cNvPr id="17" name="Footer Placeholder 16"/>
          <p:cNvSpPr>
            <a:spLocks noGrp="1"/>
          </p:cNvSpPr>
          <p:nvPr>
            <p:ph type="ftr" sz="quarter" idx="12"/>
          </p:nvPr>
        </p:nvSpPr>
        <p:spPr/>
        <p:txBody>
          <a:bodyPr/>
          <a:lstStyle/>
          <a:p>
            <a:endParaRPr lang="nl-B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tent |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BE" dirty="0"/>
          </a:p>
        </p:txBody>
      </p:sp>
      <p:sp>
        <p:nvSpPr>
          <p:cNvPr id="3" name="Text Placeholder 2"/>
          <p:cNvSpPr>
            <a:spLocks noGrp="1"/>
          </p:cNvSpPr>
          <p:nvPr>
            <p:ph type="body" idx="1"/>
          </p:nvPr>
        </p:nvSpPr>
        <p:spPr>
          <a:xfrm>
            <a:off x="0" y="1152000"/>
            <a:ext cx="4428000" cy="1097992"/>
          </a:xfrm>
        </p:spPr>
        <p:txBody>
          <a:bodyPr lIns="252000" tIns="252000" rIns="0" bIns="0" anchor="t" anchorCtr="0">
            <a:no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0" y="2285992"/>
            <a:ext cx="4428000" cy="3600000"/>
          </a:xfrm>
        </p:spPr>
        <p:txBody>
          <a:bodyPr lIns="252000" tIns="0" rIns="0"/>
          <a:lstStyle>
            <a:lvl1pPr>
              <a:defRPr sz="2600"/>
            </a:lvl1pPr>
            <a:lvl2pPr>
              <a:defRPr sz="2300"/>
            </a:lvl2pPr>
            <a:lvl3pPr>
              <a:defRPr sz="2000"/>
            </a:lvl3pPr>
            <a:lvl4pPr>
              <a:defRPr sz="17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716032" y="1152000"/>
            <a:ext cx="4428000" cy="1097992"/>
          </a:xfrm>
        </p:spPr>
        <p:txBody>
          <a:bodyPr lIns="0" tIns="252000" rIns="252000" bIns="0" anchor="t" anchorCtr="0">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16032" y="2285992"/>
            <a:ext cx="4428000" cy="3600000"/>
          </a:xfrm>
        </p:spPr>
        <p:txBody>
          <a:bodyPr lIns="0" tIns="0" rIns="252000"/>
          <a:lstStyle>
            <a:lvl1pPr>
              <a:defRPr sz="2600"/>
            </a:lvl1pPr>
            <a:lvl2pPr>
              <a:defRPr sz="2300"/>
            </a:lvl2pPr>
            <a:lvl3pPr>
              <a:defRPr sz="2000"/>
            </a:lvl3pPr>
            <a:lvl4pPr>
              <a:defRPr sz="17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180000" y="1141200"/>
            <a:ext cx="8748000" cy="0"/>
          </a:xfrm>
          <a:prstGeom prst="line">
            <a:avLst/>
          </a:prstGeom>
          <a:ln w="6350">
            <a:solidFill>
              <a:srgbClr val="4B2B4B"/>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pPr algn="l"/>
            <a:endParaRPr lang="nl-BE" dirty="0"/>
          </a:p>
        </p:txBody>
      </p:sp>
      <p:sp>
        <p:nvSpPr>
          <p:cNvPr id="12" name="Slide Number Placeholder 11"/>
          <p:cNvSpPr>
            <a:spLocks noGrp="1"/>
          </p:cNvSpPr>
          <p:nvPr>
            <p:ph type="sldNum" sz="quarter" idx="11"/>
          </p:nvPr>
        </p:nvSpPr>
        <p:spPr/>
        <p:txBody>
          <a:bodyPr/>
          <a:lstStyle/>
          <a:p>
            <a:fld id="{3B80295F-48CD-49FC-897A-CCEC919B8070}" type="slidenum">
              <a:rPr lang="nl-BE" smtClean="0"/>
              <a:pPr/>
              <a:t>‹nr.›</a:t>
            </a:fld>
            <a:endParaRPr lang="nl-BE" dirty="0"/>
          </a:p>
        </p:txBody>
      </p:sp>
      <p:sp>
        <p:nvSpPr>
          <p:cNvPr id="13" name="Footer Placeholder 12"/>
          <p:cNvSpPr>
            <a:spLocks noGrp="1"/>
          </p:cNvSpPr>
          <p:nvPr>
            <p:ph type="ftr" sz="quarter" idx="12"/>
          </p:nvPr>
        </p:nvSpPr>
        <p:spPr/>
        <p:txBody>
          <a:bodyPr/>
          <a:lstStyle/>
          <a:p>
            <a:endParaRPr lang="nl-BE" dirty="0"/>
          </a:p>
        </p:txBody>
      </p:sp>
      <p:pic>
        <p:nvPicPr>
          <p:cNvPr id="14" name="Picture 13"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1 Pictur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0" y="1152000"/>
            <a:ext cx="5072098" cy="4734000"/>
          </a:xfrm>
        </p:spPr>
        <p:txBody>
          <a:bodyPr lIns="0" rIns="0" bIns="144000"/>
          <a:lstStyle>
            <a:lvl2pPr algn="l">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p:cNvSpPr>
            <a:spLocks noGrp="1"/>
          </p:cNvSpPr>
          <p:nvPr>
            <p:ph type="title"/>
          </p:nvPr>
        </p:nvSpPr>
        <p:spPr/>
        <p:txBody>
          <a:bodyPr lIns="360000" tIns="180000" rIns="360000" bIns="144000"/>
          <a:lstStyle>
            <a:lvl1pPr>
              <a:defRPr>
                <a:solidFill>
                  <a:srgbClr val="50C6DD"/>
                </a:solidFill>
              </a:defRPr>
            </a:lvl1pPr>
          </a:lstStyle>
          <a:p>
            <a:r>
              <a:rPr lang="en-US"/>
              <a:t>Click to edit Master title style</a:t>
            </a:r>
            <a:endParaRPr lang="nl-BE" dirty="0"/>
          </a:p>
        </p:txBody>
      </p:sp>
      <p:cxnSp>
        <p:nvCxnSpPr>
          <p:cNvPr id="20" name="Straight Connector 19"/>
          <p:cNvCxnSpPr/>
          <p:nvPr userDrawn="1"/>
        </p:nvCxnSpPr>
        <p:spPr>
          <a:xfrm>
            <a:off x="180000" y="1141200"/>
            <a:ext cx="8748000" cy="0"/>
          </a:xfrm>
          <a:prstGeom prst="line">
            <a:avLst/>
          </a:prstGeom>
          <a:ln w="6350">
            <a:solidFill>
              <a:srgbClr val="4B2B4B"/>
            </a:solidFill>
          </a:ln>
        </p:spPr>
        <p:style>
          <a:lnRef idx="1">
            <a:schemeClr val="accent1"/>
          </a:lnRef>
          <a:fillRef idx="0">
            <a:schemeClr val="accent1"/>
          </a:fillRef>
          <a:effectRef idx="0">
            <a:schemeClr val="accent1"/>
          </a:effectRef>
          <a:fontRef idx="minor">
            <a:schemeClr val="tx1"/>
          </a:fontRef>
        </p:style>
      </p:cxnSp>
      <p:sp>
        <p:nvSpPr>
          <p:cNvPr id="13" name="Picture Placeholder 87"/>
          <p:cNvSpPr>
            <a:spLocks noGrp="1"/>
          </p:cNvSpPr>
          <p:nvPr>
            <p:ph type="pic" sz="quarter" idx="10"/>
          </p:nvPr>
        </p:nvSpPr>
        <p:spPr>
          <a:xfrm>
            <a:off x="180000" y="1152000"/>
            <a:ext cx="3428992" cy="4734000"/>
          </a:xfrm>
        </p:spPr>
        <p:txBody>
          <a:bodyPr>
            <a:normAutofit/>
          </a:bodyPr>
          <a:lstStyle>
            <a:lvl1pPr>
              <a:buNone/>
              <a:defRPr sz="1000"/>
            </a:lvl1pPr>
          </a:lstStyle>
          <a:p>
            <a:r>
              <a:rPr lang="en-US"/>
              <a:t>Click icon to add picture</a:t>
            </a:r>
            <a:endParaRPr lang="nl-BE" dirty="0"/>
          </a:p>
        </p:txBody>
      </p:sp>
      <p:sp>
        <p:nvSpPr>
          <p:cNvPr id="9" name="Date Placeholder 8"/>
          <p:cNvSpPr>
            <a:spLocks noGrp="1"/>
          </p:cNvSpPr>
          <p:nvPr>
            <p:ph type="dt" sz="half" idx="11"/>
          </p:nvPr>
        </p:nvSpPr>
        <p:spPr/>
        <p:txBody>
          <a:bodyPr/>
          <a:lstStyle/>
          <a:p>
            <a:pPr algn="l"/>
            <a:endParaRPr lang="nl-BE" dirty="0"/>
          </a:p>
        </p:txBody>
      </p:sp>
      <p:sp>
        <p:nvSpPr>
          <p:cNvPr id="10" name="Slide Number Placeholder 9"/>
          <p:cNvSpPr>
            <a:spLocks noGrp="1"/>
          </p:cNvSpPr>
          <p:nvPr>
            <p:ph type="sldNum" sz="quarter" idx="12"/>
          </p:nvPr>
        </p:nvSpPr>
        <p:spPr/>
        <p:txBody>
          <a:bodyPr/>
          <a:lstStyle/>
          <a:p>
            <a:fld id="{3B80295F-48CD-49FC-897A-CCEC919B8070}" type="slidenum">
              <a:rPr lang="nl-BE" smtClean="0"/>
              <a:pPr/>
              <a:t>‹nr.›</a:t>
            </a:fld>
            <a:endParaRPr lang="nl-BE" dirty="0"/>
          </a:p>
        </p:txBody>
      </p:sp>
      <p:sp>
        <p:nvSpPr>
          <p:cNvPr id="11" name="Footer Placeholder 10"/>
          <p:cNvSpPr>
            <a:spLocks noGrp="1"/>
          </p:cNvSpPr>
          <p:nvPr>
            <p:ph type="ftr" sz="quarter" idx="13"/>
          </p:nvPr>
        </p:nvSpPr>
        <p:spPr/>
        <p:txBody>
          <a:bodyPr/>
          <a:lstStyle/>
          <a:p>
            <a:endParaRPr lang="nl-B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No 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‹nr.›</a:t>
            </a:fld>
            <a:endParaRPr lang="nl-BE" dirty="0"/>
          </a:p>
        </p:txBody>
      </p:sp>
      <p:sp>
        <p:nvSpPr>
          <p:cNvPr id="5" name="Date Placeholder 4"/>
          <p:cNvSpPr>
            <a:spLocks noGrp="1"/>
          </p:cNvSpPr>
          <p:nvPr>
            <p:ph type="dt" sz="half" idx="12"/>
          </p:nvPr>
        </p:nvSpPr>
        <p:spPr/>
        <p:txBody>
          <a:bodyPr/>
          <a:lstStyle/>
          <a:p>
            <a:pPr algn="l"/>
            <a:endParaRPr lang="nl-BE" dirty="0"/>
          </a:p>
        </p:txBody>
      </p:sp>
      <p:sp>
        <p:nvSpPr>
          <p:cNvPr id="7" name="Text Placeholder 6"/>
          <p:cNvSpPr>
            <a:spLocks noGrp="1"/>
          </p:cNvSpPr>
          <p:nvPr>
            <p:ph type="body" sz="quarter" idx="13"/>
          </p:nvPr>
        </p:nvSpPr>
        <p:spPr>
          <a:xfrm>
            <a:off x="0" y="0"/>
            <a:ext cx="9144000" cy="5929313"/>
          </a:xfrm>
        </p:spPr>
        <p:txBody>
          <a:bodyPr/>
          <a:lstStyle>
            <a:lvl1pPr>
              <a:buClrTx/>
              <a:defRPr>
                <a:solidFill>
                  <a:srgbClr val="000000"/>
                </a:solidFill>
              </a:defRPr>
            </a:lvl1pPr>
            <a:lvl2pPr>
              <a:buClrTx/>
              <a:defRPr>
                <a:solidFill>
                  <a:srgbClr val="000000"/>
                </a:solidFill>
              </a:defRPr>
            </a:lvl2pPr>
            <a:lvl3pPr>
              <a:buClrTx/>
              <a:defRPr>
                <a:solidFill>
                  <a:srgbClr val="000000"/>
                </a:solidFill>
              </a:defRPr>
            </a:lvl3pPr>
            <a:lvl4pPr>
              <a:buClrTx/>
              <a:defRPr>
                <a:solidFill>
                  <a:srgbClr val="000000"/>
                </a:solidFill>
              </a:defRPr>
            </a:lvl4pPr>
            <a:lvl5pPr>
              <a:buClrTx/>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1 Big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‹nr.›</a:t>
            </a:fld>
            <a:endParaRPr lang="nl-BE" dirty="0"/>
          </a:p>
        </p:txBody>
      </p:sp>
      <p:sp>
        <p:nvSpPr>
          <p:cNvPr id="5" name="Date Placeholder 4"/>
          <p:cNvSpPr>
            <a:spLocks noGrp="1"/>
          </p:cNvSpPr>
          <p:nvPr>
            <p:ph type="dt" sz="half" idx="12"/>
          </p:nvPr>
        </p:nvSpPr>
        <p:spPr/>
        <p:txBody>
          <a:bodyPr/>
          <a:lstStyle/>
          <a:p>
            <a:pPr algn="l"/>
            <a:endParaRPr lang="nl-BE" dirty="0"/>
          </a:p>
        </p:txBody>
      </p:sp>
      <p:sp>
        <p:nvSpPr>
          <p:cNvPr id="7" name="Picture Placeholder 6"/>
          <p:cNvSpPr>
            <a:spLocks noGrp="1"/>
          </p:cNvSpPr>
          <p:nvPr>
            <p:ph type="pic" sz="quarter" idx="13"/>
          </p:nvPr>
        </p:nvSpPr>
        <p:spPr>
          <a:xfrm>
            <a:off x="0" y="0"/>
            <a:ext cx="9144000" cy="5929313"/>
          </a:xfrm>
        </p:spPr>
        <p:txBody>
          <a:bodyPr/>
          <a:lstStyle/>
          <a:p>
            <a:r>
              <a:rPr lang="en-US"/>
              <a:t>Click icon to add picture</a:t>
            </a:r>
            <a:endParaRPr lang="nl-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7" name="Rectangle 6"/>
          <p:cNvSpPr/>
          <p:nvPr/>
        </p:nvSpPr>
        <p:spPr>
          <a:xfrm>
            <a:off x="0" y="5958024"/>
            <a:ext cx="9144000" cy="900000"/>
          </a:xfrm>
          <a:prstGeom prst="rect">
            <a:avLst/>
          </a:prstGeom>
          <a:solidFill>
            <a:srgbClr val="EC4B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18000" rIns="0" bIns="18000" rtlCol="0" anchor="ctr"/>
          <a:lstStyle/>
          <a:p>
            <a:pPr algn="ctr"/>
            <a:endParaRPr lang="nl-BE" sz="1100" dirty="0">
              <a:solidFill>
                <a:schemeClr val="bg1"/>
              </a:solidFill>
            </a:endParaRPr>
          </a:p>
        </p:txBody>
      </p:sp>
      <p:sp>
        <p:nvSpPr>
          <p:cNvPr id="82" name="Rectangle 81"/>
          <p:cNvSpPr/>
          <p:nvPr/>
        </p:nvSpPr>
        <p:spPr>
          <a:xfrm>
            <a:off x="0" y="6084000"/>
            <a:ext cx="1980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9" name="Footer Placeholder 4"/>
          <p:cNvSpPr>
            <a:spLocks noGrp="1"/>
          </p:cNvSpPr>
          <p:nvPr>
            <p:ph type="ftr" sz="quarter" idx="3"/>
          </p:nvPr>
        </p:nvSpPr>
        <p:spPr>
          <a:xfrm>
            <a:off x="755576" y="6084000"/>
            <a:ext cx="4032424" cy="432000"/>
          </a:xfrm>
          <a:prstGeom prst="rect">
            <a:avLst/>
          </a:prstGeom>
          <a:solidFill>
            <a:schemeClr val="bg1"/>
          </a:solidFill>
        </p:spPr>
        <p:txBody>
          <a:bodyPr wrap="square" lIns="144000" tIns="0" rIns="144000" bIns="0" anchor="ctr" anchorCtr="0">
            <a:noAutofit/>
          </a:bodyPr>
          <a:lstStyle>
            <a:lvl1pPr algn="l">
              <a:lnSpc>
                <a:spcPct val="90000"/>
              </a:lnSpc>
              <a:defRPr sz="1500">
                <a:solidFill>
                  <a:srgbClr val="00A0AE"/>
                </a:solidFill>
                <a:latin typeface="Trebuchet MS" pitchFamily="34" charset="0"/>
              </a:defRPr>
            </a:lvl1pPr>
          </a:lstStyle>
          <a:p>
            <a:endParaRPr lang="nl-BE" dirty="0"/>
          </a:p>
        </p:txBody>
      </p:sp>
      <p:sp>
        <p:nvSpPr>
          <p:cNvPr id="86" name="Slide Number Placeholder 85"/>
          <p:cNvSpPr>
            <a:spLocks noGrp="1"/>
          </p:cNvSpPr>
          <p:nvPr>
            <p:ph type="sldNum" sz="quarter" idx="4"/>
          </p:nvPr>
        </p:nvSpPr>
        <p:spPr>
          <a:xfrm>
            <a:off x="360000" y="6084000"/>
            <a:ext cx="360000" cy="667148"/>
          </a:xfrm>
          <a:prstGeom prst="rect">
            <a:avLst/>
          </a:prstGeom>
          <a:solidFill>
            <a:srgbClr val="00A0AE"/>
          </a:solidFill>
        </p:spPr>
        <p:txBody>
          <a:bodyPr vert="horz" wrap="none" lIns="0" tIns="108000" rIns="0" bIns="0" rtlCol="0" anchor="ctr" anchorCtr="0">
            <a:noAutofit/>
          </a:bodyPr>
          <a:lstStyle>
            <a:lvl1pPr algn="ctr">
              <a:defRPr sz="2000" b="0">
                <a:solidFill>
                  <a:schemeClr val="bg1"/>
                </a:solidFill>
                <a:latin typeface="Trebuchet MS" pitchFamily="34" charset="0"/>
              </a:defRPr>
            </a:lvl1pPr>
          </a:lstStyle>
          <a:p>
            <a:fld id="{3B80295F-48CD-49FC-897A-CCEC919B8070}" type="slidenum">
              <a:rPr lang="nl-BE" smtClean="0"/>
              <a:pPr/>
              <a:t>‹nr.›</a:t>
            </a:fld>
            <a:endParaRPr lang="nl-BE" dirty="0"/>
          </a:p>
        </p:txBody>
      </p:sp>
      <p:sp>
        <p:nvSpPr>
          <p:cNvPr id="2" name="Title Placeholder 1"/>
          <p:cNvSpPr>
            <a:spLocks noGrp="1"/>
          </p:cNvSpPr>
          <p:nvPr>
            <p:ph type="title"/>
          </p:nvPr>
        </p:nvSpPr>
        <p:spPr>
          <a:xfrm>
            <a:off x="0" y="0"/>
            <a:ext cx="9144000" cy="1142984"/>
          </a:xfrm>
          <a:prstGeom prst="rect">
            <a:avLst/>
          </a:prstGeom>
          <a:ln w="0">
            <a:noFill/>
          </a:ln>
        </p:spPr>
        <p:txBody>
          <a:bodyPr vert="horz" lIns="360000" tIns="180000" rIns="360000" bIns="144000" rtlCol="0" anchor="ctr">
            <a:noAutofit/>
          </a:bodyPr>
          <a:lstStyle/>
          <a:p>
            <a:r>
              <a:rPr lang="en-US"/>
              <a:t>Click to edit Master title style</a:t>
            </a:r>
            <a:endParaRPr lang="nl-BE" dirty="0"/>
          </a:p>
        </p:txBody>
      </p:sp>
      <p:sp>
        <p:nvSpPr>
          <p:cNvPr id="3" name="Text Placeholder 2"/>
          <p:cNvSpPr>
            <a:spLocks noGrp="1"/>
          </p:cNvSpPr>
          <p:nvPr>
            <p:ph type="body" idx="1"/>
          </p:nvPr>
        </p:nvSpPr>
        <p:spPr>
          <a:xfrm>
            <a:off x="0" y="1152000"/>
            <a:ext cx="9144000" cy="4428000"/>
          </a:xfrm>
          <a:prstGeom prst="rect">
            <a:avLst/>
          </a:prstGeom>
        </p:spPr>
        <p:txBody>
          <a:bodyPr vert="horz" lIns="432000" tIns="252000" rIns="43200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0" name="Date Placeholder 3"/>
          <p:cNvSpPr>
            <a:spLocks noGrp="1"/>
          </p:cNvSpPr>
          <p:nvPr>
            <p:ph type="dt" sz="half" idx="2"/>
          </p:nvPr>
        </p:nvSpPr>
        <p:spPr>
          <a:xfrm>
            <a:off x="755576" y="6570000"/>
            <a:ext cx="990706" cy="200055"/>
          </a:xfrm>
          <a:prstGeom prst="rect">
            <a:avLst/>
          </a:prstGeom>
          <a:solidFill>
            <a:srgbClr val="EC4B2F"/>
          </a:solidFill>
        </p:spPr>
        <p:txBody>
          <a:bodyPr wrap="none" lIns="108000" tIns="0" rIns="0" bIns="0" anchor="b" anchorCtr="0">
            <a:spAutoFit/>
          </a:bodyPr>
          <a:lstStyle>
            <a:lvl1pPr algn="r">
              <a:defRPr sz="1300">
                <a:solidFill>
                  <a:schemeClr val="bg1"/>
                </a:solidFill>
                <a:latin typeface="Trebuchet MS" pitchFamily="34" charset="0"/>
              </a:defRPr>
            </a:lvl1pPr>
          </a:lstStyle>
          <a:p>
            <a:pPr algn="l"/>
            <a:endParaRPr lang="nl-BE" dirty="0"/>
          </a:p>
        </p:txBody>
      </p:sp>
    </p:spTree>
  </p:cSld>
  <p:clrMap bg1="lt1" tx1="dk1" bg2="lt2" tx2="dk2" accent1="accent1" accent2="accent2" accent3="accent3" accent4="accent4" accent5="accent5" accent6="accent6" hlink="hlink" folHlink="folHlink"/>
  <p:sldLayoutIdLst>
    <p:sldLayoutId id="2147483661" r:id="rId1"/>
    <p:sldLayoutId id="2147483650" r:id="rId2"/>
    <p:sldLayoutId id="2147483678" r:id="rId3"/>
    <p:sldLayoutId id="2147483653" r:id="rId4"/>
    <p:sldLayoutId id="2147483679" r:id="rId5"/>
    <p:sldLayoutId id="2147483688" r:id="rId6"/>
    <p:sldLayoutId id="214748368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3600" b="1" kern="1200" cap="all" baseline="0">
          <a:solidFill>
            <a:srgbClr val="EC4B2F"/>
          </a:solidFill>
          <a:latin typeface="Trebuchet MS" pitchFamily="34" charset="0"/>
          <a:ea typeface="+mj-ea"/>
          <a:cs typeface="+mj-cs"/>
        </a:defRPr>
      </a:lvl1pPr>
    </p:titleStyle>
    <p:bodyStyle>
      <a:lvl1pPr marL="355600" indent="-355600" algn="l" defTabSz="914400" rtl="0" eaLnBrk="1" latinLnBrk="0" hangingPunct="1">
        <a:lnSpc>
          <a:spcPct val="90000"/>
        </a:lnSpc>
        <a:spcBef>
          <a:spcPts val="400"/>
        </a:spcBef>
        <a:spcAft>
          <a:spcPts val="400"/>
        </a:spcAft>
        <a:buClrTx/>
        <a:buSzPct val="90000"/>
        <a:buFont typeface="Verdana" pitchFamily="34" charset="0"/>
        <a:buChar char="•"/>
        <a:defRPr sz="3000" kern="1200">
          <a:solidFill>
            <a:srgbClr val="000000"/>
          </a:solidFill>
          <a:latin typeface="Trebuchet MS" pitchFamily="34" charset="0"/>
          <a:ea typeface="+mn-ea"/>
          <a:cs typeface="+mn-cs"/>
        </a:defRPr>
      </a:lvl1pPr>
      <a:lvl2pPr marL="723900" indent="-368300" algn="l" defTabSz="914400" rtl="0" eaLnBrk="1" latinLnBrk="0" hangingPunct="1">
        <a:lnSpc>
          <a:spcPct val="90000"/>
        </a:lnSpc>
        <a:spcBef>
          <a:spcPts val="400"/>
        </a:spcBef>
        <a:spcAft>
          <a:spcPts val="400"/>
        </a:spcAft>
        <a:buClrTx/>
        <a:buFont typeface="Arial" pitchFamily="34" charset="0"/>
        <a:buChar char="−"/>
        <a:defRPr sz="2700" kern="1200">
          <a:solidFill>
            <a:srgbClr val="000000"/>
          </a:solidFill>
          <a:latin typeface="Trebuchet MS" pitchFamily="34" charset="0"/>
          <a:ea typeface="+mn-ea"/>
          <a:cs typeface="+mn-cs"/>
        </a:defRPr>
      </a:lvl2pPr>
      <a:lvl3pPr marL="982663" indent="-258763" algn="l" defTabSz="914400" rtl="0" eaLnBrk="1" latinLnBrk="0" hangingPunct="1">
        <a:lnSpc>
          <a:spcPct val="90000"/>
        </a:lnSpc>
        <a:spcBef>
          <a:spcPts val="400"/>
        </a:spcBef>
        <a:spcAft>
          <a:spcPts val="400"/>
        </a:spcAft>
        <a:buClrTx/>
        <a:buFont typeface="Arial" pitchFamily="34" charset="0"/>
        <a:buChar char="•"/>
        <a:defRPr sz="2400" kern="1200">
          <a:solidFill>
            <a:srgbClr val="000000"/>
          </a:solidFill>
          <a:latin typeface="Trebuchet MS" pitchFamily="34" charset="0"/>
          <a:ea typeface="+mn-ea"/>
          <a:cs typeface="+mn-cs"/>
        </a:defRPr>
      </a:lvl3pPr>
      <a:lvl4pPr marL="1255713" indent="-273050" algn="l" defTabSz="914400" rtl="0" eaLnBrk="1" latinLnBrk="0" hangingPunct="1">
        <a:lnSpc>
          <a:spcPct val="90000"/>
        </a:lnSpc>
        <a:spcBef>
          <a:spcPts val="400"/>
        </a:spcBef>
        <a:spcAft>
          <a:spcPts val="400"/>
        </a:spcAft>
        <a:buClrTx/>
        <a:buFont typeface="Arial" pitchFamily="34" charset="0"/>
        <a:buChar char="»"/>
        <a:defRPr sz="2100" kern="1200">
          <a:solidFill>
            <a:srgbClr val="000000"/>
          </a:solidFill>
          <a:latin typeface="Trebuchet MS" pitchFamily="34" charset="0"/>
          <a:ea typeface="+mn-ea"/>
          <a:cs typeface="+mn-cs"/>
        </a:defRPr>
      </a:lvl4pPr>
      <a:lvl5pPr marL="1609725" indent="-258763" algn="l" defTabSz="914400" rtl="0" eaLnBrk="1" latinLnBrk="0" hangingPunct="1">
        <a:lnSpc>
          <a:spcPct val="90000"/>
        </a:lnSpc>
        <a:spcBef>
          <a:spcPts val="400"/>
        </a:spcBef>
        <a:spcAft>
          <a:spcPts val="400"/>
        </a:spcAft>
        <a:buClr>
          <a:schemeClr val="tx1"/>
        </a:buClr>
        <a:buFont typeface="Arial" pitchFamily="34" charset="0"/>
        <a:buNone/>
        <a:defRPr sz="20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omparably.com/companies/randstad/miss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DfGs2Y5WJ14"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lii.net/deming.html"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lii.net/deming.html" TargetMode="Externa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youtube.com/watch?v=-1XwX9H6shQ"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9.jpe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nl-BE" dirty="0"/>
          </a:p>
          <a:p>
            <a:endParaRPr lang="nl-BE" dirty="0"/>
          </a:p>
        </p:txBody>
      </p:sp>
      <p:sp>
        <p:nvSpPr>
          <p:cNvPr id="3" name="Title 2"/>
          <p:cNvSpPr>
            <a:spLocks noGrp="1"/>
          </p:cNvSpPr>
          <p:nvPr>
            <p:ph type="title"/>
          </p:nvPr>
        </p:nvSpPr>
        <p:spPr>
          <a:xfrm>
            <a:off x="0" y="1995157"/>
            <a:ext cx="9144000" cy="1800000"/>
          </a:xfrm>
        </p:spPr>
        <p:txBody>
          <a:bodyPr/>
          <a:lstStyle/>
          <a:p>
            <a:r>
              <a:rPr lang="nl-BE" dirty="0"/>
              <a:t>Gedrag in organisaties. </a:t>
            </a:r>
            <a:br>
              <a:rPr lang="nl-BE" dirty="0"/>
            </a:br>
            <a:r>
              <a:rPr lang="nl-BE" dirty="0"/>
              <a:t>Hoofdstuk I</a:t>
            </a:r>
            <a:br>
              <a:rPr lang="nl-BE" dirty="0"/>
            </a:br>
            <a:r>
              <a:rPr lang="nl-BE" dirty="0"/>
              <a:t>introductie in de organisatiepsychologie</a:t>
            </a:r>
          </a:p>
        </p:txBody>
      </p:sp>
      <p:sp>
        <p:nvSpPr>
          <p:cNvPr id="4" name="Footer Placeholder 3"/>
          <p:cNvSpPr>
            <a:spLocks noGrp="1"/>
          </p:cNvSpPr>
          <p:nvPr>
            <p:ph type="ftr" sz="quarter" idx="12"/>
          </p:nvPr>
        </p:nvSpPr>
        <p:spPr/>
        <p:txBody>
          <a:bodyPr/>
          <a:lstStyle/>
          <a:p>
            <a:r>
              <a:rPr lang="nl-BE" dirty="0"/>
              <a:t>Gedrag in organisaties.</a:t>
            </a:r>
          </a:p>
        </p:txBody>
      </p:sp>
      <p:sp>
        <p:nvSpPr>
          <p:cNvPr id="5" name="Slide Number Placeholder 4"/>
          <p:cNvSpPr>
            <a:spLocks noGrp="1"/>
          </p:cNvSpPr>
          <p:nvPr>
            <p:ph type="sldNum" sz="quarter" idx="11"/>
          </p:nvPr>
        </p:nvSpPr>
        <p:spPr/>
        <p:txBody>
          <a:bodyPr/>
          <a:lstStyle/>
          <a:p>
            <a:fld id="{3B80295F-48CD-49FC-897A-CCEC919B8070}" type="slidenum">
              <a:rPr lang="nl-BE" smtClean="0"/>
              <a:pPr/>
              <a:t>1</a:t>
            </a:fld>
            <a:endParaRPr lang="nl-BE" dirty="0"/>
          </a:p>
        </p:txBody>
      </p:sp>
      <p:pic>
        <p:nvPicPr>
          <p:cNvPr id="1026" name="Picture 2" descr="Gedrag in organisaties">
            <a:extLst>
              <a:ext uri="{FF2B5EF4-FFF2-40B4-BE49-F238E27FC236}">
                <a16:creationId xmlns:a16="http://schemas.microsoft.com/office/drawing/2014/main" id="{987770D2-9828-4029-906B-535AF1E493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3873665"/>
            <a:ext cx="2123728" cy="30070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nl-BE" dirty="0"/>
              <a:t>Wat is een organisatie? </a:t>
            </a:r>
            <a:br>
              <a:rPr lang="nl-BE" dirty="0"/>
            </a:br>
            <a:r>
              <a:rPr lang="nl-BE" dirty="0"/>
              <a:t>1. twee of meer mensen werken samen</a:t>
            </a:r>
            <a:br>
              <a:rPr lang="nl-BE" dirty="0"/>
            </a:br>
            <a:br>
              <a:rPr lang="nl-BE" dirty="0"/>
            </a:br>
            <a:r>
              <a:rPr lang="nl-BE" dirty="0"/>
              <a:t>2. gericht op realiseren van doelstellingen</a:t>
            </a:r>
            <a:br>
              <a:rPr lang="nl-BE" dirty="0"/>
            </a:br>
            <a:r>
              <a:rPr lang="nl-BE" dirty="0"/>
              <a:t> 	(</a:t>
            </a:r>
            <a:r>
              <a:rPr lang="nl-BE" dirty="0" err="1"/>
              <a:t>mission</a:t>
            </a:r>
            <a:r>
              <a:rPr lang="nl-BE" dirty="0"/>
              <a:t> statement)</a:t>
            </a:r>
            <a:br>
              <a:rPr lang="nl-BE" dirty="0"/>
            </a:br>
            <a:br>
              <a:rPr lang="nl-BE" dirty="0"/>
            </a:br>
            <a:r>
              <a:rPr lang="nl-BE" dirty="0"/>
              <a:t>3. specifieke taakverdeling</a:t>
            </a:r>
            <a:br>
              <a:rPr lang="nl-BE" dirty="0"/>
            </a:br>
            <a:r>
              <a:rPr lang="nl-BE" dirty="0"/>
              <a:t>	coördinatie/gezagsrelaties zijn nodig</a:t>
            </a:r>
            <a:br>
              <a:rPr lang="nl-BE" dirty="0"/>
            </a:br>
            <a:br>
              <a:rPr lang="nl-BE" dirty="0"/>
            </a:br>
            <a:r>
              <a:rPr lang="nl-BE" dirty="0"/>
              <a:t>4. gericht op continuïteit</a:t>
            </a:r>
            <a:br>
              <a:rPr lang="nl-BE" dirty="0"/>
            </a:br>
            <a:endParaRPr lang="nl-BE" dirty="0"/>
          </a:p>
        </p:txBody>
      </p:sp>
      <p:sp>
        <p:nvSpPr>
          <p:cNvPr id="3" name="Title 2"/>
          <p:cNvSpPr>
            <a:spLocks noGrp="1"/>
          </p:cNvSpPr>
          <p:nvPr>
            <p:ph type="title"/>
          </p:nvPr>
        </p:nvSpPr>
        <p:spPr/>
        <p:txBody>
          <a:bodyPr/>
          <a:lstStyle/>
          <a:p>
            <a:r>
              <a:rPr lang="nl-BE" dirty="0"/>
              <a:t>1.1 Wat is organisatiepsychologie? </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10</a:t>
            </a:fld>
            <a:endParaRPr lang="nl-BE" dirty="0"/>
          </a:p>
        </p:txBody>
      </p:sp>
      <p:sp>
        <p:nvSpPr>
          <p:cNvPr id="5" name="Footer Placeholder 4"/>
          <p:cNvSpPr>
            <a:spLocks noGrp="1"/>
          </p:cNvSpPr>
          <p:nvPr>
            <p:ph type="ftr" sz="quarter" idx="12"/>
          </p:nvPr>
        </p:nvSpPr>
        <p:spPr/>
        <p:txBody>
          <a:bodyPr/>
          <a:lstStyle/>
          <a:p>
            <a:r>
              <a:rPr lang="nl-BE" dirty="0"/>
              <a:t>Gedrag in organisaties.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sz="2800" dirty="0"/>
              <a:t>Voorbeeld van een </a:t>
            </a:r>
            <a:r>
              <a:rPr lang="nl-BE" sz="2800" dirty="0" err="1"/>
              <a:t>mission</a:t>
            </a:r>
            <a:r>
              <a:rPr lang="nl-BE" sz="2800" dirty="0"/>
              <a:t> statement </a:t>
            </a:r>
          </a:p>
          <a:p>
            <a:pPr>
              <a:buNone/>
            </a:pPr>
            <a:r>
              <a:rPr lang="nl-BE" sz="2800" dirty="0"/>
              <a:t>  	en </a:t>
            </a:r>
            <a:r>
              <a:rPr lang="nl-BE" sz="2800" dirty="0" err="1"/>
              <a:t>corporate</a:t>
            </a:r>
            <a:r>
              <a:rPr lang="nl-BE" sz="2800" dirty="0"/>
              <a:t> </a:t>
            </a:r>
            <a:r>
              <a:rPr lang="nl-BE" sz="2800" dirty="0" err="1"/>
              <a:t>values</a:t>
            </a:r>
            <a:r>
              <a:rPr lang="nl-BE" sz="2800" dirty="0"/>
              <a:t>:</a:t>
            </a:r>
          </a:p>
          <a:p>
            <a:pPr>
              <a:buNone/>
            </a:pPr>
            <a:endParaRPr lang="nl-BE" sz="2800" dirty="0"/>
          </a:p>
          <a:p>
            <a:pPr>
              <a:buNone/>
            </a:pPr>
            <a:r>
              <a:rPr lang="nl-BE" sz="2800" dirty="0"/>
              <a:t>	Randstad:</a:t>
            </a:r>
            <a:br>
              <a:rPr lang="nl-BE" sz="2800" dirty="0"/>
            </a:br>
            <a:r>
              <a:rPr lang="nl-BE" sz="2800" dirty="0">
                <a:hlinkClick r:id="rId2"/>
              </a:rPr>
              <a:t>https://www.comparably.com/companies/randstad/mission</a:t>
            </a:r>
            <a:endParaRPr lang="nl-BE" sz="2800" dirty="0"/>
          </a:p>
          <a:p>
            <a:pPr>
              <a:buNone/>
            </a:pPr>
            <a:endParaRPr lang="nl-BE" dirty="0"/>
          </a:p>
        </p:txBody>
      </p:sp>
      <p:sp>
        <p:nvSpPr>
          <p:cNvPr id="3" name="Titel 2"/>
          <p:cNvSpPr>
            <a:spLocks noGrp="1"/>
          </p:cNvSpPr>
          <p:nvPr>
            <p:ph type="title"/>
          </p:nvPr>
        </p:nvSpPr>
        <p:spPr/>
        <p:txBody>
          <a:bodyPr/>
          <a:lstStyle/>
          <a:p>
            <a:r>
              <a:rPr lang="nl-BE" dirty="0"/>
              <a:t>1.1 Wat is organisatiepsychologie? </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11</a:t>
            </a:fld>
            <a:endParaRPr lang="nl-BE" dirty="0"/>
          </a:p>
        </p:txBody>
      </p:sp>
      <p:sp>
        <p:nvSpPr>
          <p:cNvPr id="5" name="Tijdelijke aanduiding voor voettekst 4"/>
          <p:cNvSpPr>
            <a:spLocks noGrp="1"/>
          </p:cNvSpPr>
          <p:nvPr>
            <p:ph type="ftr" sz="quarter" idx="12"/>
          </p:nvPr>
        </p:nvSpPr>
        <p:spPr/>
        <p:txBody>
          <a:bodyPr/>
          <a:lstStyle/>
          <a:p>
            <a:r>
              <a:rPr lang="en-US" dirty="0" err="1"/>
              <a:t>Gedrag</a:t>
            </a:r>
            <a:r>
              <a:rPr lang="en-US" dirty="0"/>
              <a:t> in </a:t>
            </a:r>
            <a:r>
              <a:rPr lang="en-US" dirty="0" err="1"/>
              <a:t>organisaties</a:t>
            </a:r>
            <a:r>
              <a:rPr lang="en-US" dirty="0"/>
              <a:t>. </a:t>
            </a:r>
            <a:endParaRPr lang="nl-BE" dirty="0"/>
          </a:p>
        </p:txBody>
      </p:sp>
      <p:pic>
        <p:nvPicPr>
          <p:cNvPr id="1026" name="Picture 2" descr="Voor de Cijfers: Randstad - TradeIdee">
            <a:extLst>
              <a:ext uri="{FF2B5EF4-FFF2-40B4-BE49-F238E27FC236}">
                <a16:creationId xmlns:a16="http://schemas.microsoft.com/office/drawing/2014/main" id="{FF48BBC3-41F7-4879-B8DF-21EC1D0B6B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4174393"/>
            <a:ext cx="5111632" cy="26836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96752"/>
            <a:ext cx="9144000" cy="4734000"/>
          </a:xfrm>
        </p:spPr>
        <p:txBody>
          <a:bodyPr/>
          <a:lstStyle/>
          <a:p>
            <a:r>
              <a:rPr lang="nl-BE" dirty="0" err="1"/>
              <a:t>Mission</a:t>
            </a:r>
            <a:r>
              <a:rPr lang="nl-BE" dirty="0"/>
              <a:t> statement</a:t>
            </a:r>
            <a:br>
              <a:rPr lang="nl-BE" dirty="0"/>
            </a:br>
            <a:br>
              <a:rPr lang="nl-BE" dirty="0"/>
            </a:br>
            <a:endParaRPr lang="nl-BE" dirty="0"/>
          </a:p>
        </p:txBody>
      </p:sp>
      <p:sp>
        <p:nvSpPr>
          <p:cNvPr id="3" name="Title 2"/>
          <p:cNvSpPr>
            <a:spLocks noGrp="1"/>
          </p:cNvSpPr>
          <p:nvPr>
            <p:ph type="title"/>
          </p:nvPr>
        </p:nvSpPr>
        <p:spPr/>
        <p:txBody>
          <a:bodyPr/>
          <a:lstStyle/>
          <a:p>
            <a:r>
              <a:rPr lang="nl-BE" dirty="0"/>
              <a:t>1.1 Wat is organisatiepsychologie? </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12</a:t>
            </a:fld>
            <a:endParaRPr lang="nl-BE" dirty="0"/>
          </a:p>
        </p:txBody>
      </p:sp>
      <p:sp>
        <p:nvSpPr>
          <p:cNvPr id="5" name="Footer Placeholder 4"/>
          <p:cNvSpPr>
            <a:spLocks noGrp="1"/>
          </p:cNvSpPr>
          <p:nvPr>
            <p:ph type="ftr" sz="quarter" idx="12"/>
          </p:nvPr>
        </p:nvSpPr>
        <p:spPr/>
        <p:txBody>
          <a:bodyPr/>
          <a:lstStyle/>
          <a:p>
            <a:r>
              <a:rPr lang="nl-BE" dirty="0"/>
              <a:t>Gedrag in organisaties. </a:t>
            </a:r>
          </a:p>
        </p:txBody>
      </p:sp>
      <p:sp>
        <p:nvSpPr>
          <p:cNvPr id="6" name="Rectangle 3"/>
          <p:cNvSpPr txBox="1">
            <a:spLocks noChangeArrowheads="1"/>
          </p:cNvSpPr>
          <p:nvPr/>
        </p:nvSpPr>
        <p:spPr>
          <a:xfrm>
            <a:off x="179512" y="2124000"/>
            <a:ext cx="9144000" cy="2169096"/>
          </a:xfrm>
          <a:prstGeom prst="rect">
            <a:avLst/>
          </a:prstGeom>
        </p:spPr>
        <p:txBody>
          <a:bodyPr vert="horz" lIns="432000" tIns="252000" rIns="432000" bIns="144000" rtlCol="0">
            <a:normAutofit/>
          </a:bodyPr>
          <a:lstStyle/>
          <a:p>
            <a:pPr marL="323850" marR="0" lvl="0" indent="-323850" algn="l" defTabSz="914400" rtl="0" eaLnBrk="1" fontAlgn="auto" latinLnBrk="0" hangingPunct="1">
              <a:lnSpc>
                <a:spcPct val="90000"/>
              </a:lnSpc>
              <a:spcBef>
                <a:spcPts val="400"/>
              </a:spcBef>
              <a:spcAft>
                <a:spcPts val="400"/>
              </a:spcAft>
              <a:buClr>
                <a:srgbClr val="4B2B4B"/>
              </a:buClr>
              <a:buSzPct val="90000"/>
              <a:tabLst/>
              <a:defRPr/>
            </a:pPr>
            <a:r>
              <a:rPr kumimoji="0" lang="nl-BE" sz="2800" b="0" i="0" u="none" strike="noStrike" kern="1200" cap="none" spc="0" normalizeH="0" baseline="0" noProof="0" dirty="0">
                <a:ln>
                  <a:noFill/>
                </a:ln>
                <a:solidFill>
                  <a:srgbClr val="4B2B4B"/>
                </a:solidFill>
                <a:effectLst/>
                <a:uLnTx/>
                <a:uFillTx/>
                <a:latin typeface="Trebuchet MS" pitchFamily="34" charset="0"/>
                <a:ea typeface="+mn-ea"/>
                <a:cs typeface="+mn-cs"/>
              </a:rPr>
              <a:t>	Vaak verwijzing naar Integrale Kwaliteitszorg </a:t>
            </a:r>
            <a:br>
              <a:rPr kumimoji="0" lang="nl-BE" sz="2800" b="0" i="0" u="none" strike="noStrike" kern="1200" cap="none" spc="0" normalizeH="0" baseline="0" noProof="0" dirty="0">
                <a:ln>
                  <a:noFill/>
                </a:ln>
                <a:solidFill>
                  <a:srgbClr val="4B2B4B"/>
                </a:solidFill>
                <a:effectLst/>
                <a:uLnTx/>
                <a:uFillTx/>
                <a:latin typeface="Trebuchet MS" pitchFamily="34" charset="0"/>
                <a:ea typeface="+mn-ea"/>
                <a:cs typeface="+mn-cs"/>
              </a:rPr>
            </a:br>
            <a:endParaRPr kumimoji="0" lang="nl-BE" sz="2800" b="0" i="0" u="none" strike="noStrike" kern="1200" cap="none" spc="0" normalizeH="0" baseline="0" noProof="0" dirty="0">
              <a:ln>
                <a:noFill/>
              </a:ln>
              <a:solidFill>
                <a:srgbClr val="4B2B4B"/>
              </a:solidFill>
              <a:effectLst/>
              <a:uLnTx/>
              <a:uFillTx/>
              <a:latin typeface="Trebuchet MS" pitchFamily="34" charset="0"/>
              <a:ea typeface="+mn-ea"/>
              <a:cs typeface="+mn-cs"/>
            </a:endParaRPr>
          </a:p>
          <a:p>
            <a:pPr marL="323850" marR="0" lvl="0" indent="-323850" algn="l" defTabSz="914400" rtl="0" eaLnBrk="1" fontAlgn="auto" latinLnBrk="0" hangingPunct="1">
              <a:lnSpc>
                <a:spcPct val="90000"/>
              </a:lnSpc>
              <a:spcBef>
                <a:spcPts val="400"/>
              </a:spcBef>
              <a:spcAft>
                <a:spcPts val="400"/>
              </a:spcAft>
              <a:buClr>
                <a:srgbClr val="4B2B4B"/>
              </a:buClr>
              <a:buSzPct val="90000"/>
              <a:tabLst/>
              <a:defRPr/>
            </a:pPr>
            <a:r>
              <a:rPr kumimoji="0" lang="nl-BE" sz="2800" b="0" i="0" u="none" strike="noStrike" kern="1200" cap="none" spc="0" normalizeH="0" baseline="0" noProof="0" dirty="0">
                <a:ln>
                  <a:noFill/>
                </a:ln>
                <a:solidFill>
                  <a:srgbClr val="4B2B4B"/>
                </a:solidFill>
                <a:effectLst/>
                <a:uLnTx/>
                <a:uFillTx/>
                <a:latin typeface="Trebuchet MS" pitchFamily="34" charset="0"/>
                <a:ea typeface="+mn-ea"/>
                <a:cs typeface="+mn-cs"/>
              </a:rPr>
              <a:t>	Laatste element vaak streven naar continuïteit van de onderneming (groeien…)</a:t>
            </a:r>
            <a:endParaRPr kumimoji="0" lang="nl-NL" sz="2800" b="0" i="0" u="none" strike="noStrike" kern="1200" cap="none" spc="0" normalizeH="0" baseline="0" noProof="0" dirty="0">
              <a:ln>
                <a:noFill/>
              </a:ln>
              <a:solidFill>
                <a:srgbClr val="4B2B4B"/>
              </a:solidFill>
              <a:effectLst/>
              <a:uLnTx/>
              <a:uFillTx/>
              <a:latin typeface="Trebuchet MS"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dirty="0" err="1"/>
              <a:t>Stakeholders</a:t>
            </a:r>
            <a:r>
              <a:rPr lang="nl-BE" dirty="0"/>
              <a:t> van de organisatie: </a:t>
            </a:r>
          </a:p>
          <a:p>
            <a:pPr>
              <a:buNone/>
            </a:pPr>
            <a:r>
              <a:rPr lang="nl-BE" dirty="0"/>
              <a:t>	</a:t>
            </a:r>
          </a:p>
        </p:txBody>
      </p:sp>
      <p:sp>
        <p:nvSpPr>
          <p:cNvPr id="3" name="Title 2"/>
          <p:cNvSpPr>
            <a:spLocks noGrp="1"/>
          </p:cNvSpPr>
          <p:nvPr>
            <p:ph type="title"/>
          </p:nvPr>
        </p:nvSpPr>
        <p:spPr/>
        <p:txBody>
          <a:bodyPr/>
          <a:lstStyle/>
          <a:p>
            <a:r>
              <a:rPr lang="nl-BE" dirty="0"/>
              <a:t>1.1 Wat is organisatiepsychologie? </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13</a:t>
            </a:fld>
            <a:endParaRPr lang="nl-BE" dirty="0"/>
          </a:p>
        </p:txBody>
      </p:sp>
      <p:sp>
        <p:nvSpPr>
          <p:cNvPr id="5" name="Footer Placeholder 4"/>
          <p:cNvSpPr>
            <a:spLocks noGrp="1"/>
          </p:cNvSpPr>
          <p:nvPr>
            <p:ph type="ftr" sz="quarter" idx="12"/>
          </p:nvPr>
        </p:nvSpPr>
        <p:spPr/>
        <p:txBody>
          <a:bodyPr/>
          <a:lstStyle/>
          <a:p>
            <a:r>
              <a:rPr lang="nl-BE" dirty="0"/>
              <a:t>Gedrag in organisaties. </a:t>
            </a:r>
          </a:p>
        </p:txBody>
      </p:sp>
      <p:sp>
        <p:nvSpPr>
          <p:cNvPr id="6" name="Text Box 5"/>
          <p:cNvSpPr txBox="1">
            <a:spLocks noChangeArrowheads="1"/>
          </p:cNvSpPr>
          <p:nvPr/>
        </p:nvSpPr>
        <p:spPr bwMode="auto">
          <a:xfrm>
            <a:off x="3131840" y="2348880"/>
            <a:ext cx="5688012" cy="3600400"/>
          </a:xfrm>
          <a:prstGeom prst="rect">
            <a:avLst/>
          </a:prstGeom>
          <a:solidFill>
            <a:srgbClr val="00CCFF"/>
          </a:solidFill>
          <a:ln w="9525">
            <a:noFill/>
            <a:miter lim="800000"/>
            <a:headEnd/>
            <a:tailEnd/>
          </a:ln>
        </p:spPr>
        <p:txBody>
          <a:bodyPr wrap="square">
            <a:spAutoFit/>
          </a:bodyPr>
          <a:lstStyle/>
          <a:p>
            <a:pPr>
              <a:spcBef>
                <a:spcPct val="50000"/>
              </a:spcBef>
            </a:pPr>
            <a:r>
              <a:rPr lang="nl-BE" sz="2800" dirty="0"/>
              <a:t>Aandeelhouders (</a:t>
            </a:r>
            <a:r>
              <a:rPr lang="nl-BE" sz="2800" dirty="0" err="1"/>
              <a:t>shareholders</a:t>
            </a:r>
            <a:r>
              <a:rPr lang="nl-BE" sz="2800" dirty="0"/>
              <a:t>)</a:t>
            </a:r>
          </a:p>
          <a:p>
            <a:pPr>
              <a:spcBef>
                <a:spcPct val="50000"/>
              </a:spcBef>
            </a:pPr>
            <a:r>
              <a:rPr lang="nl-BE" sz="2800" dirty="0"/>
              <a:t>Medewerkers</a:t>
            </a:r>
          </a:p>
          <a:p>
            <a:pPr>
              <a:spcBef>
                <a:spcPct val="50000"/>
              </a:spcBef>
            </a:pPr>
            <a:r>
              <a:rPr lang="nl-BE" sz="2800" dirty="0"/>
              <a:t>Management</a:t>
            </a:r>
          </a:p>
          <a:p>
            <a:pPr>
              <a:spcBef>
                <a:spcPct val="50000"/>
              </a:spcBef>
            </a:pPr>
            <a:r>
              <a:rPr lang="nl-BE" sz="2800" dirty="0"/>
              <a:t>Leveranciers</a:t>
            </a:r>
          </a:p>
          <a:p>
            <a:pPr>
              <a:spcBef>
                <a:spcPct val="50000"/>
              </a:spcBef>
            </a:pPr>
            <a:r>
              <a:rPr lang="nl-BE" sz="2800" dirty="0"/>
              <a:t>Klanten</a:t>
            </a:r>
            <a:endParaRPr lang="nl-NL" sz="2800" dirty="0"/>
          </a:p>
        </p:txBody>
      </p:sp>
      <p:pic>
        <p:nvPicPr>
          <p:cNvPr id="7" name="Picture 4" descr="j0303442"/>
          <p:cNvPicPr>
            <a:picLocks noChangeAspect="1" noChangeArrowheads="1" noCrop="1"/>
          </p:cNvPicPr>
          <p:nvPr/>
        </p:nvPicPr>
        <p:blipFill>
          <a:blip r:embed="rId2" cstate="print"/>
          <a:srcRect/>
          <a:stretch>
            <a:fillRect/>
          </a:stretch>
        </p:blipFill>
        <p:spPr bwMode="auto">
          <a:xfrm>
            <a:off x="0" y="3717032"/>
            <a:ext cx="2235200" cy="22764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r>
              <a:rPr lang="nl-BE" dirty="0"/>
              <a:t>Het is de tak van de wetenschap die op een systematische wijze het gedrag in organisaties bestudeert.</a:t>
            </a:r>
          </a:p>
          <a:p>
            <a:r>
              <a:rPr lang="nl-BE" dirty="0"/>
              <a:t>Stelselmatig bevragen van de werkelijkheid:</a:t>
            </a:r>
            <a:br>
              <a:rPr lang="nl-BE" dirty="0"/>
            </a:br>
            <a:r>
              <a:rPr lang="nl-BE" dirty="0"/>
              <a:t>- trachten verbanden te leggen tussen variabelen (bv. determinanten van motivatie)</a:t>
            </a:r>
            <a:br>
              <a:rPr lang="nl-BE" dirty="0"/>
            </a:br>
            <a:r>
              <a:rPr lang="nl-BE" dirty="0"/>
              <a:t>- op wetenschappelijke wijze, d.i. in controleerbare situaties, op basis van betrouwbare/valide metingen en op de juiste manier geïnterpreteerd. </a:t>
            </a:r>
          </a:p>
        </p:txBody>
      </p:sp>
      <p:sp>
        <p:nvSpPr>
          <p:cNvPr id="3" name="Titel 2"/>
          <p:cNvSpPr>
            <a:spLocks noGrp="1"/>
          </p:cNvSpPr>
          <p:nvPr>
            <p:ph type="title"/>
          </p:nvPr>
        </p:nvSpPr>
        <p:spPr/>
        <p:txBody>
          <a:bodyPr/>
          <a:lstStyle/>
          <a:p>
            <a:r>
              <a:rPr lang="nl-BE" dirty="0"/>
              <a:t>1.1 Wat is organisatiepsychologie?</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14</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nl-BE" dirty="0"/>
              <a:t>De organisatiepsychologie is een wetenschap:</a:t>
            </a:r>
            <a:br>
              <a:rPr lang="nl-BE" dirty="0"/>
            </a:br>
            <a:r>
              <a:rPr lang="nl-BE" dirty="0"/>
              <a:t>	geen intuïtieve kennis;</a:t>
            </a:r>
            <a:br>
              <a:rPr lang="nl-BE" dirty="0"/>
            </a:br>
            <a:r>
              <a:rPr lang="nl-BE" dirty="0"/>
              <a:t>	experimenteel onderzoek;</a:t>
            </a:r>
            <a:br>
              <a:rPr lang="nl-BE" dirty="0"/>
            </a:br>
            <a:r>
              <a:rPr lang="nl-BE" dirty="0"/>
              <a:t>	&amp; survey onderzoek.</a:t>
            </a:r>
            <a:br>
              <a:rPr lang="nl-BE" dirty="0"/>
            </a:br>
            <a:r>
              <a:rPr lang="nl-BE" dirty="0"/>
              <a:t>Welke zijn de beperkingen bij een survey onderzoek? </a:t>
            </a:r>
          </a:p>
          <a:p>
            <a:pPr>
              <a:buNone/>
            </a:pPr>
            <a:br>
              <a:rPr lang="nl-BE" dirty="0"/>
            </a:br>
            <a:endParaRPr lang="nl-BE" dirty="0"/>
          </a:p>
        </p:txBody>
      </p:sp>
      <p:sp>
        <p:nvSpPr>
          <p:cNvPr id="3" name="Title 2"/>
          <p:cNvSpPr>
            <a:spLocks noGrp="1"/>
          </p:cNvSpPr>
          <p:nvPr>
            <p:ph type="title"/>
          </p:nvPr>
        </p:nvSpPr>
        <p:spPr/>
        <p:txBody>
          <a:bodyPr/>
          <a:lstStyle/>
          <a:p>
            <a:r>
              <a:rPr lang="nl-BE" dirty="0"/>
              <a:t>1.1 Wat is organisatiepsychologie? </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15</a:t>
            </a:fld>
            <a:endParaRPr lang="nl-BE" dirty="0"/>
          </a:p>
        </p:txBody>
      </p:sp>
      <p:sp>
        <p:nvSpPr>
          <p:cNvPr id="5" name="Footer Placeholder 4"/>
          <p:cNvSpPr>
            <a:spLocks noGrp="1"/>
          </p:cNvSpPr>
          <p:nvPr>
            <p:ph type="ftr" sz="quarter" idx="12"/>
          </p:nvPr>
        </p:nvSpPr>
        <p:spPr/>
        <p:txBody>
          <a:bodyPr/>
          <a:lstStyle/>
          <a:p>
            <a:r>
              <a:rPr lang="nl-BE" dirty="0"/>
              <a:t>Gedrag in organisaties.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a:t>Doelstellingen van de organisatiepsychologie</a:t>
            </a:r>
            <a:br>
              <a:rPr lang="nl-BE" dirty="0"/>
            </a:br>
            <a:r>
              <a:rPr lang="nl-BE" dirty="0"/>
              <a:t>- verklaring van de vaststellingen</a:t>
            </a:r>
            <a:br>
              <a:rPr lang="nl-BE" dirty="0"/>
            </a:br>
            <a:r>
              <a:rPr lang="nl-BE" dirty="0"/>
              <a:t> 	bv. medewerkerstevredenheid</a:t>
            </a:r>
            <a:br>
              <a:rPr lang="nl-BE" dirty="0"/>
            </a:br>
            <a:r>
              <a:rPr lang="nl-BE" dirty="0"/>
              <a:t>- voorspellingen doen</a:t>
            </a:r>
            <a:br>
              <a:rPr lang="nl-BE" dirty="0"/>
            </a:br>
            <a:r>
              <a:rPr lang="nl-BE" dirty="0"/>
              <a:t> 	bv. In geval van reorganisatie</a:t>
            </a:r>
            <a:br>
              <a:rPr lang="nl-BE" dirty="0"/>
            </a:br>
            <a:r>
              <a:rPr lang="nl-BE" dirty="0"/>
              <a:t>- gedrag sturen</a:t>
            </a:r>
            <a:br>
              <a:rPr lang="nl-BE" dirty="0"/>
            </a:br>
            <a:r>
              <a:rPr lang="nl-BE" dirty="0"/>
              <a:t> 	taak van management</a:t>
            </a:r>
            <a:br>
              <a:rPr lang="nl-BE" dirty="0"/>
            </a:br>
            <a:r>
              <a:rPr lang="nl-BE" dirty="0"/>
              <a:t> 	wetenschap???</a:t>
            </a:r>
            <a:br>
              <a:rPr lang="nl-BE" dirty="0"/>
            </a:br>
            <a:r>
              <a:rPr lang="nl-BE" dirty="0"/>
              <a:t>	</a:t>
            </a:r>
          </a:p>
        </p:txBody>
      </p:sp>
      <p:sp>
        <p:nvSpPr>
          <p:cNvPr id="3" name="Titel 2"/>
          <p:cNvSpPr>
            <a:spLocks noGrp="1"/>
          </p:cNvSpPr>
          <p:nvPr>
            <p:ph type="title"/>
          </p:nvPr>
        </p:nvSpPr>
        <p:spPr/>
        <p:txBody>
          <a:bodyPr/>
          <a:lstStyle/>
          <a:p>
            <a:r>
              <a:rPr lang="nl-BE" dirty="0"/>
              <a:t>1.1 Wat is organisatiepsychologie? </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16</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a:t>Organisatie functioneert in een economische context.</a:t>
            </a:r>
            <a:br>
              <a:rPr lang="nl-BE" dirty="0"/>
            </a:br>
            <a:br>
              <a:rPr lang="nl-BE" dirty="0"/>
            </a:br>
            <a:r>
              <a:rPr lang="nl-BE" dirty="0"/>
              <a:t>Onderneming werkt niet geïsoleerd t.o.v. de omgeving, maar vormt een onderdeel van het geheel. </a:t>
            </a:r>
            <a:br>
              <a:rPr lang="nl-BE" dirty="0"/>
            </a:br>
            <a:br>
              <a:rPr lang="nl-BE" dirty="0"/>
            </a:br>
            <a:r>
              <a:rPr lang="nl-BE" dirty="0"/>
              <a:t>Vandaar economische verkenning</a:t>
            </a:r>
          </a:p>
        </p:txBody>
      </p:sp>
      <p:sp>
        <p:nvSpPr>
          <p:cNvPr id="3" name="Titel 2"/>
          <p:cNvSpPr>
            <a:spLocks noGrp="1"/>
          </p:cNvSpPr>
          <p:nvPr>
            <p:ph type="title"/>
          </p:nvPr>
        </p:nvSpPr>
        <p:spPr/>
        <p:txBody>
          <a:bodyPr/>
          <a:lstStyle/>
          <a:p>
            <a:r>
              <a:rPr lang="nl-BE" dirty="0"/>
              <a:t>1.2 Economische omgeving</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17</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a:t>Drie manieren om de economie te organiseren</a:t>
            </a:r>
            <a:br>
              <a:rPr lang="nl-BE" dirty="0"/>
            </a:br>
            <a:br>
              <a:rPr lang="nl-BE" dirty="0"/>
            </a:br>
            <a:endParaRPr lang="nl-BE" dirty="0"/>
          </a:p>
        </p:txBody>
      </p:sp>
      <p:sp>
        <p:nvSpPr>
          <p:cNvPr id="3" name="Titel 2"/>
          <p:cNvSpPr>
            <a:spLocks noGrp="1"/>
          </p:cNvSpPr>
          <p:nvPr>
            <p:ph type="title"/>
          </p:nvPr>
        </p:nvSpPr>
        <p:spPr/>
        <p:txBody>
          <a:bodyPr/>
          <a:lstStyle/>
          <a:p>
            <a:r>
              <a:rPr lang="nl-BE" dirty="0"/>
              <a:t>1.2 Economische omgeving </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18</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sp>
        <p:nvSpPr>
          <p:cNvPr id="6" name="Text Box 5"/>
          <p:cNvSpPr txBox="1">
            <a:spLocks noChangeArrowheads="1"/>
          </p:cNvSpPr>
          <p:nvPr/>
        </p:nvSpPr>
        <p:spPr bwMode="auto">
          <a:xfrm>
            <a:off x="1835696" y="2780928"/>
            <a:ext cx="5689600" cy="2052637"/>
          </a:xfrm>
          <a:prstGeom prst="rect">
            <a:avLst/>
          </a:prstGeom>
          <a:solidFill>
            <a:srgbClr val="00CCFF"/>
          </a:solidFill>
          <a:ln w="9525">
            <a:solidFill>
              <a:srgbClr val="FF3300"/>
            </a:solidFill>
            <a:miter lim="800000"/>
            <a:headEnd/>
            <a:tailEnd/>
          </a:ln>
        </p:spPr>
        <p:txBody>
          <a:bodyPr>
            <a:spAutoFit/>
          </a:bodyPr>
          <a:lstStyle/>
          <a:p>
            <a:pPr>
              <a:spcBef>
                <a:spcPct val="50000"/>
              </a:spcBef>
            </a:pPr>
            <a:r>
              <a:rPr lang="nl-BE" sz="3200" dirty="0"/>
              <a:t>Centraal geleide economie</a:t>
            </a:r>
          </a:p>
          <a:p>
            <a:pPr>
              <a:spcBef>
                <a:spcPct val="50000"/>
              </a:spcBef>
            </a:pPr>
            <a:r>
              <a:rPr lang="nl-BE" sz="3200" dirty="0"/>
              <a:t>Gemengde economie</a:t>
            </a:r>
          </a:p>
          <a:p>
            <a:pPr>
              <a:spcBef>
                <a:spcPct val="50000"/>
              </a:spcBef>
            </a:pPr>
            <a:r>
              <a:rPr lang="nl-BE" sz="3200" dirty="0"/>
              <a:t>Vrije markt economie</a:t>
            </a:r>
            <a:endParaRPr lang="nl-NL"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r>
              <a:rPr lang="nl-BE" dirty="0"/>
              <a:t>Centraal geleide economie</a:t>
            </a:r>
            <a:br>
              <a:rPr lang="nl-BE" dirty="0"/>
            </a:br>
            <a:r>
              <a:rPr lang="nl-BE" dirty="0"/>
              <a:t>de overheid stelt de productie van </a:t>
            </a:r>
            <a:br>
              <a:rPr lang="nl-BE" dirty="0"/>
            </a:br>
            <a:r>
              <a:rPr lang="nl-BE" dirty="0"/>
              <a:t>goederen en diensten vast. </a:t>
            </a:r>
            <a:br>
              <a:rPr lang="nl-BE" dirty="0"/>
            </a:br>
            <a:r>
              <a:rPr lang="nl-BE" dirty="0"/>
              <a:t>Problemen? </a:t>
            </a:r>
            <a:br>
              <a:rPr lang="nl-BE" dirty="0"/>
            </a:br>
            <a:endParaRPr lang="nl-BE" dirty="0"/>
          </a:p>
          <a:p>
            <a:r>
              <a:rPr lang="nl-BE" dirty="0"/>
              <a:t>Vrije markt economie</a:t>
            </a:r>
            <a:br>
              <a:rPr lang="nl-BE" dirty="0"/>
            </a:br>
            <a:r>
              <a:rPr lang="nl-BE" dirty="0"/>
              <a:t>vrijheid van productie en </a:t>
            </a:r>
            <a:br>
              <a:rPr lang="nl-BE" dirty="0"/>
            </a:br>
            <a:r>
              <a:rPr lang="nl-BE" dirty="0"/>
              <a:t>consumptie</a:t>
            </a:r>
            <a:br>
              <a:rPr lang="nl-BE" dirty="0"/>
            </a:br>
            <a:r>
              <a:rPr lang="nl-BE" dirty="0"/>
              <a:t>chaos? Neen</a:t>
            </a:r>
            <a:br>
              <a:rPr lang="nl-BE" dirty="0"/>
            </a:br>
            <a:r>
              <a:rPr lang="nl-BE" dirty="0"/>
              <a:t>onzichtbare hand stuurt vraag en aanbod</a:t>
            </a:r>
          </a:p>
        </p:txBody>
      </p:sp>
      <p:sp>
        <p:nvSpPr>
          <p:cNvPr id="3" name="Titel 2"/>
          <p:cNvSpPr>
            <a:spLocks noGrp="1"/>
          </p:cNvSpPr>
          <p:nvPr>
            <p:ph type="title"/>
          </p:nvPr>
        </p:nvSpPr>
        <p:spPr/>
        <p:txBody>
          <a:bodyPr/>
          <a:lstStyle/>
          <a:p>
            <a:r>
              <a:rPr lang="nl-BE" dirty="0"/>
              <a:t>1.2 Economische omgeving </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19</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pic>
        <p:nvPicPr>
          <p:cNvPr id="6" name="Afbeelding 5" descr="Hamer en Sikkel - Militair.net">
            <a:extLst>
              <a:ext uri="{FF2B5EF4-FFF2-40B4-BE49-F238E27FC236}">
                <a16:creationId xmlns:a16="http://schemas.microsoft.com/office/drawing/2014/main" id="{524BD8A4-971D-4905-9628-6D0050474AE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1152000"/>
            <a:ext cx="2195736" cy="1412904"/>
          </a:xfrm>
          <a:prstGeom prst="rect">
            <a:avLst/>
          </a:prstGeom>
          <a:noFill/>
          <a:ln>
            <a:noFill/>
          </a:ln>
        </p:spPr>
      </p:pic>
      <p:pic>
        <p:nvPicPr>
          <p:cNvPr id="7" name="Afbeelding 6">
            <a:extLst>
              <a:ext uri="{FF2B5EF4-FFF2-40B4-BE49-F238E27FC236}">
                <a16:creationId xmlns:a16="http://schemas.microsoft.com/office/drawing/2014/main" id="{494AE09F-1AE9-4066-BE41-C1DA6998389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09681" y="3068960"/>
            <a:ext cx="2123728" cy="15841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96ADEA4-9E62-76C2-203C-D45FC9A56C31}"/>
              </a:ext>
            </a:extLst>
          </p:cNvPr>
          <p:cNvSpPr>
            <a:spLocks noGrp="1"/>
          </p:cNvSpPr>
          <p:nvPr>
            <p:ph idx="1"/>
          </p:nvPr>
        </p:nvSpPr>
        <p:spPr/>
        <p:txBody>
          <a:bodyPr>
            <a:normAutofit/>
          </a:bodyPr>
          <a:lstStyle/>
          <a:p>
            <a:r>
              <a:rPr lang="nl-NL" dirty="0"/>
              <a:t>Wat is organisatiepsychologie? </a:t>
            </a:r>
          </a:p>
          <a:p>
            <a:r>
              <a:rPr lang="nl-NL" dirty="0"/>
              <a:t>De economische omgeving van organisaties</a:t>
            </a:r>
            <a:br>
              <a:rPr lang="nl-NL" dirty="0"/>
            </a:br>
            <a:r>
              <a:rPr lang="nl-NL" sz="1800" dirty="0"/>
              <a:t>Centraal geleide economie</a:t>
            </a:r>
            <a:br>
              <a:rPr lang="nl-NL" sz="1800" dirty="0"/>
            </a:br>
            <a:r>
              <a:rPr lang="nl-NL" sz="1800" dirty="0"/>
              <a:t>Vrije markt economie</a:t>
            </a:r>
            <a:br>
              <a:rPr lang="nl-NL" sz="1800" dirty="0"/>
            </a:br>
            <a:r>
              <a:rPr lang="nl-NL" sz="1800" dirty="0"/>
              <a:t>Gemende economie</a:t>
            </a:r>
          </a:p>
          <a:p>
            <a:r>
              <a:rPr lang="nl-NL" dirty="0"/>
              <a:t>Historiek van de organisatiepsychologie</a:t>
            </a:r>
            <a:br>
              <a:rPr lang="nl-NL" dirty="0"/>
            </a:br>
            <a:r>
              <a:rPr lang="nl-NL" sz="1800" dirty="0"/>
              <a:t>Voorgeschiedenis</a:t>
            </a:r>
            <a:br>
              <a:rPr lang="nl-NL" sz="1800" dirty="0"/>
            </a:br>
            <a:r>
              <a:rPr lang="nl-NL" sz="1800" dirty="0" err="1"/>
              <a:t>Scientific</a:t>
            </a:r>
            <a:r>
              <a:rPr lang="nl-NL" sz="1800" dirty="0"/>
              <a:t> management</a:t>
            </a:r>
            <a:br>
              <a:rPr lang="nl-NL" sz="1800" dirty="0"/>
            </a:br>
            <a:r>
              <a:rPr lang="nl-NL" sz="1800" dirty="0"/>
              <a:t>Human relations beweging</a:t>
            </a:r>
            <a:br>
              <a:rPr lang="nl-NL" sz="1800" dirty="0"/>
            </a:br>
            <a:r>
              <a:rPr lang="nl-NL" sz="1800" dirty="0"/>
              <a:t>Revisionisme</a:t>
            </a:r>
          </a:p>
          <a:p>
            <a:r>
              <a:rPr lang="nl-NL" dirty="0"/>
              <a:t>De hedendaagse organisatie</a:t>
            </a:r>
            <a:endParaRPr lang="nl-BE" dirty="0"/>
          </a:p>
        </p:txBody>
      </p:sp>
      <p:sp>
        <p:nvSpPr>
          <p:cNvPr id="3" name="Titel 2">
            <a:extLst>
              <a:ext uri="{FF2B5EF4-FFF2-40B4-BE49-F238E27FC236}">
                <a16:creationId xmlns:a16="http://schemas.microsoft.com/office/drawing/2014/main" id="{DDCC9053-57B3-6435-B29E-A5E62B0F7D64}"/>
              </a:ext>
            </a:extLst>
          </p:cNvPr>
          <p:cNvSpPr>
            <a:spLocks noGrp="1"/>
          </p:cNvSpPr>
          <p:nvPr>
            <p:ph type="title"/>
          </p:nvPr>
        </p:nvSpPr>
        <p:spPr/>
        <p:txBody>
          <a:bodyPr/>
          <a:lstStyle/>
          <a:p>
            <a:r>
              <a:rPr lang="nl-NL" dirty="0"/>
              <a:t>Overzicht</a:t>
            </a:r>
            <a:endParaRPr lang="nl-BE" dirty="0"/>
          </a:p>
        </p:txBody>
      </p:sp>
      <p:sp>
        <p:nvSpPr>
          <p:cNvPr id="4" name="Tijdelijke aanduiding voor dianummer 3">
            <a:extLst>
              <a:ext uri="{FF2B5EF4-FFF2-40B4-BE49-F238E27FC236}">
                <a16:creationId xmlns:a16="http://schemas.microsoft.com/office/drawing/2014/main" id="{B184744F-B9A5-B0BC-51F4-B6E05C639FA2}"/>
              </a:ext>
            </a:extLst>
          </p:cNvPr>
          <p:cNvSpPr>
            <a:spLocks noGrp="1"/>
          </p:cNvSpPr>
          <p:nvPr>
            <p:ph type="sldNum" sz="quarter" idx="11"/>
          </p:nvPr>
        </p:nvSpPr>
        <p:spPr/>
        <p:txBody>
          <a:bodyPr/>
          <a:lstStyle/>
          <a:p>
            <a:fld id="{3B80295F-48CD-49FC-897A-CCEC919B8070}" type="slidenum">
              <a:rPr lang="nl-BE" smtClean="0"/>
              <a:pPr/>
              <a:t>2</a:t>
            </a:fld>
            <a:endParaRPr lang="nl-BE" dirty="0"/>
          </a:p>
        </p:txBody>
      </p:sp>
      <p:sp>
        <p:nvSpPr>
          <p:cNvPr id="5" name="Tijdelijke aanduiding voor voettekst 4">
            <a:extLst>
              <a:ext uri="{FF2B5EF4-FFF2-40B4-BE49-F238E27FC236}">
                <a16:creationId xmlns:a16="http://schemas.microsoft.com/office/drawing/2014/main" id="{F47C9181-89E2-7C50-FAFD-8E098558488E}"/>
              </a:ext>
            </a:extLst>
          </p:cNvPr>
          <p:cNvSpPr>
            <a:spLocks noGrp="1"/>
          </p:cNvSpPr>
          <p:nvPr>
            <p:ph type="ftr" sz="quarter" idx="12"/>
          </p:nvPr>
        </p:nvSpPr>
        <p:spPr/>
        <p:txBody>
          <a:bodyPr/>
          <a:lstStyle/>
          <a:p>
            <a:endParaRPr lang="nl-BE" dirty="0"/>
          </a:p>
        </p:txBody>
      </p:sp>
      <p:pic>
        <p:nvPicPr>
          <p:cNvPr id="6" name="Afbeelding 5">
            <a:extLst>
              <a:ext uri="{FF2B5EF4-FFF2-40B4-BE49-F238E27FC236}">
                <a16:creationId xmlns:a16="http://schemas.microsoft.com/office/drawing/2014/main" id="{A1A3C3A2-820B-41AE-8685-FEE07F1F5D60}"/>
              </a:ext>
            </a:extLst>
          </p:cNvPr>
          <p:cNvPicPr>
            <a:picLocks noChangeAspect="1"/>
          </p:cNvPicPr>
          <p:nvPr/>
        </p:nvPicPr>
        <p:blipFill>
          <a:blip r:embed="rId2"/>
          <a:stretch>
            <a:fillRect/>
          </a:stretch>
        </p:blipFill>
        <p:spPr>
          <a:xfrm>
            <a:off x="6948264" y="3985520"/>
            <a:ext cx="2195736" cy="2872480"/>
          </a:xfrm>
          <a:prstGeom prst="rect">
            <a:avLst/>
          </a:prstGeom>
        </p:spPr>
      </p:pic>
    </p:spTree>
    <p:extLst>
      <p:ext uri="{BB962C8B-B14F-4D97-AF65-F5344CB8AC3E}">
        <p14:creationId xmlns:p14="http://schemas.microsoft.com/office/powerpoint/2010/main" val="110788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a:t>Gemende markteconomie</a:t>
            </a:r>
            <a:br>
              <a:rPr lang="nl-BE" dirty="0"/>
            </a:br>
            <a:r>
              <a:rPr lang="nl-BE" dirty="0"/>
              <a:t>vrijheid van productie en consumptie, maar bijgestuurd door de overheid</a:t>
            </a:r>
            <a:br>
              <a:rPr lang="nl-BE" dirty="0"/>
            </a:br>
            <a:r>
              <a:rPr lang="nl-BE" dirty="0"/>
              <a:t>Overheid stelt minimum en maximum prijzen vast.</a:t>
            </a:r>
            <a:br>
              <a:rPr lang="nl-BE" dirty="0"/>
            </a:br>
            <a:r>
              <a:rPr lang="nl-BE" dirty="0"/>
              <a:t>Bv. minimumloon voor arbeid</a:t>
            </a:r>
            <a:br>
              <a:rPr lang="nl-BE" dirty="0"/>
            </a:br>
            <a:r>
              <a:rPr lang="nl-BE" dirty="0"/>
              <a:t>Bv. maximumprijs voor brood (eerder)</a:t>
            </a:r>
            <a:br>
              <a:rPr lang="nl-BE" dirty="0"/>
            </a:br>
            <a:r>
              <a:rPr lang="nl-BE" dirty="0"/>
              <a:t>	</a:t>
            </a:r>
          </a:p>
        </p:txBody>
      </p:sp>
      <p:sp>
        <p:nvSpPr>
          <p:cNvPr id="3" name="Titel 2"/>
          <p:cNvSpPr>
            <a:spLocks noGrp="1"/>
          </p:cNvSpPr>
          <p:nvPr>
            <p:ph type="title"/>
          </p:nvPr>
        </p:nvSpPr>
        <p:spPr/>
        <p:txBody>
          <a:bodyPr/>
          <a:lstStyle/>
          <a:p>
            <a:r>
              <a:rPr lang="nl-BE" dirty="0"/>
              <a:t>1.2 Economische omgeving</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20</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hoek 15"/>
          <p:cNvSpPr/>
          <p:nvPr/>
        </p:nvSpPr>
        <p:spPr>
          <a:xfrm>
            <a:off x="503771" y="2204170"/>
            <a:ext cx="8280920" cy="3024336"/>
          </a:xfrm>
          <a:prstGeom prst="rect">
            <a:avLst/>
          </a:prstGeom>
          <a:solidFill>
            <a:srgbClr val="50C6DD"/>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BE"/>
          </a:p>
        </p:txBody>
      </p:sp>
      <p:sp>
        <p:nvSpPr>
          <p:cNvPr id="2" name="Tijdelijke aanduiding voor inhoud 1"/>
          <p:cNvSpPr>
            <a:spLocks noGrp="1"/>
          </p:cNvSpPr>
          <p:nvPr>
            <p:ph idx="1"/>
          </p:nvPr>
        </p:nvSpPr>
        <p:spPr>
          <a:xfrm>
            <a:off x="0" y="836712"/>
            <a:ext cx="9144000" cy="4536504"/>
          </a:xfrm>
        </p:spPr>
        <p:txBody>
          <a:bodyPr/>
          <a:lstStyle/>
          <a:p>
            <a:pPr marL="0" indent="0">
              <a:buNone/>
            </a:pPr>
            <a:endParaRPr lang="nl-BE" dirty="0"/>
          </a:p>
          <a:p>
            <a:endParaRPr lang="nl-BE" dirty="0"/>
          </a:p>
          <a:p>
            <a:pPr>
              <a:buNone/>
            </a:pPr>
            <a:br>
              <a:rPr lang="nl-BE" dirty="0"/>
            </a:br>
            <a:endParaRPr lang="nl-BE" dirty="0"/>
          </a:p>
        </p:txBody>
      </p:sp>
      <p:sp>
        <p:nvSpPr>
          <p:cNvPr id="3" name="Titel 2"/>
          <p:cNvSpPr>
            <a:spLocks noGrp="1"/>
          </p:cNvSpPr>
          <p:nvPr>
            <p:ph type="title"/>
          </p:nvPr>
        </p:nvSpPr>
        <p:spPr/>
        <p:txBody>
          <a:bodyPr/>
          <a:lstStyle/>
          <a:p>
            <a:r>
              <a:rPr lang="nl-BE" dirty="0"/>
              <a:t>1.2 Economische omgeving </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21</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sp>
        <p:nvSpPr>
          <p:cNvPr id="6" name="Line 7"/>
          <p:cNvSpPr>
            <a:spLocks noChangeShapeType="1"/>
          </p:cNvSpPr>
          <p:nvPr/>
        </p:nvSpPr>
        <p:spPr bwMode="auto">
          <a:xfrm>
            <a:off x="684213" y="4292600"/>
            <a:ext cx="7920037" cy="0"/>
          </a:xfrm>
          <a:prstGeom prst="line">
            <a:avLst/>
          </a:prstGeom>
          <a:noFill/>
          <a:ln w="9525">
            <a:solidFill>
              <a:schemeClr val="tx1"/>
            </a:solidFill>
            <a:round/>
            <a:headEnd/>
            <a:tailEnd/>
          </a:ln>
        </p:spPr>
        <p:txBody>
          <a:bodyPr/>
          <a:lstStyle/>
          <a:p>
            <a:endParaRPr lang="nl-BE"/>
          </a:p>
        </p:txBody>
      </p:sp>
      <p:sp>
        <p:nvSpPr>
          <p:cNvPr id="7" name="Text Box 5"/>
          <p:cNvSpPr txBox="1">
            <a:spLocks noChangeArrowheads="1"/>
          </p:cNvSpPr>
          <p:nvPr/>
        </p:nvSpPr>
        <p:spPr bwMode="auto">
          <a:xfrm>
            <a:off x="468313" y="4437063"/>
            <a:ext cx="1258887" cy="641350"/>
          </a:xfrm>
          <a:prstGeom prst="rect">
            <a:avLst/>
          </a:prstGeom>
          <a:noFill/>
          <a:ln w="9525">
            <a:noFill/>
            <a:miter lim="800000"/>
            <a:headEnd/>
            <a:tailEnd/>
          </a:ln>
        </p:spPr>
        <p:txBody>
          <a:bodyPr>
            <a:spAutoFit/>
          </a:bodyPr>
          <a:lstStyle/>
          <a:p>
            <a:pPr>
              <a:spcBef>
                <a:spcPct val="50000"/>
              </a:spcBef>
            </a:pPr>
            <a:r>
              <a:rPr lang="nl-BE" dirty="0"/>
              <a:t>Centraal geleide</a:t>
            </a:r>
            <a:endParaRPr lang="nl-NL" dirty="0"/>
          </a:p>
        </p:txBody>
      </p:sp>
      <p:sp>
        <p:nvSpPr>
          <p:cNvPr id="8" name="Text Box 6"/>
          <p:cNvSpPr txBox="1">
            <a:spLocks noChangeArrowheads="1"/>
          </p:cNvSpPr>
          <p:nvPr/>
        </p:nvSpPr>
        <p:spPr bwMode="auto">
          <a:xfrm>
            <a:off x="7740650" y="4437063"/>
            <a:ext cx="1403350" cy="366712"/>
          </a:xfrm>
          <a:prstGeom prst="rect">
            <a:avLst/>
          </a:prstGeom>
          <a:noFill/>
          <a:ln w="9525">
            <a:noFill/>
            <a:miter lim="800000"/>
            <a:headEnd/>
            <a:tailEnd/>
          </a:ln>
        </p:spPr>
        <p:txBody>
          <a:bodyPr>
            <a:spAutoFit/>
          </a:bodyPr>
          <a:lstStyle/>
          <a:p>
            <a:pPr>
              <a:spcBef>
                <a:spcPct val="50000"/>
              </a:spcBef>
            </a:pPr>
            <a:r>
              <a:rPr lang="nl-BE" dirty="0"/>
              <a:t>Vrije markt</a:t>
            </a:r>
            <a:endParaRPr lang="nl-NL" dirty="0"/>
          </a:p>
        </p:txBody>
      </p:sp>
      <p:sp>
        <p:nvSpPr>
          <p:cNvPr id="9" name="Text Box 8"/>
          <p:cNvSpPr txBox="1">
            <a:spLocks noChangeArrowheads="1"/>
          </p:cNvSpPr>
          <p:nvPr/>
        </p:nvSpPr>
        <p:spPr bwMode="auto">
          <a:xfrm>
            <a:off x="900113" y="3573463"/>
            <a:ext cx="792162" cy="366712"/>
          </a:xfrm>
          <a:prstGeom prst="rect">
            <a:avLst/>
          </a:prstGeom>
          <a:noFill/>
          <a:ln w="9525">
            <a:noFill/>
            <a:miter lim="800000"/>
            <a:headEnd/>
            <a:tailEnd/>
          </a:ln>
        </p:spPr>
        <p:txBody>
          <a:bodyPr>
            <a:spAutoFit/>
          </a:bodyPr>
          <a:lstStyle/>
          <a:p>
            <a:pPr>
              <a:spcBef>
                <a:spcPct val="50000"/>
              </a:spcBef>
            </a:pPr>
            <a:r>
              <a:rPr lang="nl-BE" dirty="0"/>
              <a:t>Cuba</a:t>
            </a:r>
            <a:endParaRPr lang="nl-NL" dirty="0"/>
          </a:p>
        </p:txBody>
      </p:sp>
      <p:sp>
        <p:nvSpPr>
          <p:cNvPr id="10" name="Text Box 9"/>
          <p:cNvSpPr txBox="1">
            <a:spLocks noChangeArrowheads="1"/>
          </p:cNvSpPr>
          <p:nvPr/>
        </p:nvSpPr>
        <p:spPr bwMode="auto">
          <a:xfrm>
            <a:off x="2124075" y="3141663"/>
            <a:ext cx="863749" cy="366712"/>
          </a:xfrm>
          <a:prstGeom prst="rect">
            <a:avLst/>
          </a:prstGeom>
          <a:noFill/>
          <a:ln w="9525">
            <a:noFill/>
            <a:miter lim="800000"/>
            <a:headEnd/>
            <a:tailEnd/>
          </a:ln>
        </p:spPr>
        <p:txBody>
          <a:bodyPr wrap="square">
            <a:spAutoFit/>
          </a:bodyPr>
          <a:lstStyle/>
          <a:p>
            <a:pPr>
              <a:spcBef>
                <a:spcPct val="50000"/>
              </a:spcBef>
            </a:pPr>
            <a:r>
              <a:rPr lang="nl-BE" dirty="0"/>
              <a:t>China</a:t>
            </a:r>
            <a:endParaRPr lang="nl-NL" dirty="0"/>
          </a:p>
        </p:txBody>
      </p:sp>
      <p:sp>
        <p:nvSpPr>
          <p:cNvPr id="11" name="Text Box 10"/>
          <p:cNvSpPr txBox="1">
            <a:spLocks noChangeArrowheads="1"/>
          </p:cNvSpPr>
          <p:nvPr/>
        </p:nvSpPr>
        <p:spPr bwMode="auto">
          <a:xfrm>
            <a:off x="3203575" y="3644900"/>
            <a:ext cx="1296417" cy="366713"/>
          </a:xfrm>
          <a:prstGeom prst="rect">
            <a:avLst/>
          </a:prstGeom>
          <a:noFill/>
          <a:ln w="9525">
            <a:noFill/>
            <a:miter lim="800000"/>
            <a:headEnd/>
            <a:tailEnd/>
          </a:ln>
        </p:spPr>
        <p:txBody>
          <a:bodyPr wrap="square">
            <a:spAutoFit/>
          </a:bodyPr>
          <a:lstStyle/>
          <a:p>
            <a:pPr>
              <a:spcBef>
                <a:spcPct val="50000"/>
              </a:spcBef>
            </a:pPr>
            <a:r>
              <a:rPr lang="nl-BE" dirty="0"/>
              <a:t>Hongarije</a:t>
            </a:r>
            <a:endParaRPr lang="nl-NL" dirty="0"/>
          </a:p>
        </p:txBody>
      </p:sp>
      <p:sp>
        <p:nvSpPr>
          <p:cNvPr id="12" name="Text Box 11"/>
          <p:cNvSpPr txBox="1">
            <a:spLocks noChangeArrowheads="1"/>
          </p:cNvSpPr>
          <p:nvPr/>
        </p:nvSpPr>
        <p:spPr bwMode="auto">
          <a:xfrm>
            <a:off x="4716463" y="3213100"/>
            <a:ext cx="1223689" cy="366713"/>
          </a:xfrm>
          <a:prstGeom prst="rect">
            <a:avLst/>
          </a:prstGeom>
          <a:noFill/>
          <a:ln w="9525">
            <a:noFill/>
            <a:miter lim="800000"/>
            <a:headEnd/>
            <a:tailEnd/>
          </a:ln>
        </p:spPr>
        <p:txBody>
          <a:bodyPr wrap="square">
            <a:spAutoFit/>
          </a:bodyPr>
          <a:lstStyle/>
          <a:p>
            <a:pPr>
              <a:spcBef>
                <a:spcPct val="50000"/>
              </a:spcBef>
            </a:pPr>
            <a:r>
              <a:rPr lang="nl-BE" dirty="0"/>
              <a:t>Zweden</a:t>
            </a:r>
            <a:endParaRPr lang="nl-NL" dirty="0"/>
          </a:p>
        </p:txBody>
      </p:sp>
      <p:sp>
        <p:nvSpPr>
          <p:cNvPr id="13" name="Text Box 14"/>
          <p:cNvSpPr txBox="1">
            <a:spLocks noChangeArrowheads="1"/>
          </p:cNvSpPr>
          <p:nvPr/>
        </p:nvSpPr>
        <p:spPr bwMode="auto">
          <a:xfrm>
            <a:off x="5795963" y="3644900"/>
            <a:ext cx="1008062" cy="366713"/>
          </a:xfrm>
          <a:prstGeom prst="rect">
            <a:avLst/>
          </a:prstGeom>
          <a:noFill/>
          <a:ln w="9525">
            <a:noFill/>
            <a:miter lim="800000"/>
            <a:headEnd/>
            <a:tailEnd/>
          </a:ln>
        </p:spPr>
        <p:txBody>
          <a:bodyPr>
            <a:spAutoFit/>
          </a:bodyPr>
          <a:lstStyle/>
          <a:p>
            <a:pPr>
              <a:spcBef>
                <a:spcPct val="50000"/>
              </a:spcBef>
            </a:pPr>
            <a:r>
              <a:rPr lang="nl-BE" dirty="0"/>
              <a:t>België</a:t>
            </a:r>
            <a:endParaRPr lang="nl-NL" dirty="0"/>
          </a:p>
        </p:txBody>
      </p:sp>
      <p:sp>
        <p:nvSpPr>
          <p:cNvPr id="14" name="Text Box 12"/>
          <p:cNvSpPr txBox="1">
            <a:spLocks noChangeArrowheads="1"/>
          </p:cNvSpPr>
          <p:nvPr/>
        </p:nvSpPr>
        <p:spPr bwMode="auto">
          <a:xfrm>
            <a:off x="6732588" y="3213100"/>
            <a:ext cx="1439812" cy="366713"/>
          </a:xfrm>
          <a:prstGeom prst="rect">
            <a:avLst/>
          </a:prstGeom>
          <a:noFill/>
          <a:ln w="9525">
            <a:noFill/>
            <a:miter lim="800000"/>
            <a:headEnd/>
            <a:tailEnd/>
          </a:ln>
        </p:spPr>
        <p:txBody>
          <a:bodyPr wrap="square">
            <a:spAutoFit/>
          </a:bodyPr>
          <a:lstStyle/>
          <a:p>
            <a:pPr>
              <a:spcBef>
                <a:spcPct val="50000"/>
              </a:spcBef>
            </a:pPr>
            <a:r>
              <a:rPr lang="nl-BE" dirty="0"/>
              <a:t>Engeland</a:t>
            </a:r>
            <a:endParaRPr lang="nl-NL" dirty="0"/>
          </a:p>
        </p:txBody>
      </p:sp>
      <p:sp>
        <p:nvSpPr>
          <p:cNvPr id="15" name="Text Box 13"/>
          <p:cNvSpPr txBox="1">
            <a:spLocks noChangeArrowheads="1"/>
          </p:cNvSpPr>
          <p:nvPr/>
        </p:nvSpPr>
        <p:spPr bwMode="auto">
          <a:xfrm>
            <a:off x="7956550" y="3716338"/>
            <a:ext cx="719138" cy="366712"/>
          </a:xfrm>
          <a:prstGeom prst="rect">
            <a:avLst/>
          </a:prstGeom>
          <a:noFill/>
          <a:ln w="9525">
            <a:noFill/>
            <a:miter lim="800000"/>
            <a:headEnd/>
            <a:tailEnd/>
          </a:ln>
        </p:spPr>
        <p:txBody>
          <a:bodyPr>
            <a:spAutoFit/>
          </a:bodyPr>
          <a:lstStyle/>
          <a:p>
            <a:pPr>
              <a:spcBef>
                <a:spcPct val="50000"/>
              </a:spcBef>
            </a:pPr>
            <a:r>
              <a:rPr lang="nl-BE" dirty="0"/>
              <a:t>USA</a:t>
            </a:r>
            <a:endParaRPr lang="nl-N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1.3 Historiek van de Organisatiepsychologie</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22</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sp>
        <p:nvSpPr>
          <p:cNvPr id="7" name="Rechthoek 6"/>
          <p:cNvSpPr/>
          <p:nvPr/>
        </p:nvSpPr>
        <p:spPr>
          <a:xfrm>
            <a:off x="827584" y="1412776"/>
            <a:ext cx="6696744" cy="369332"/>
          </a:xfrm>
          <a:prstGeom prst="rect">
            <a:avLst/>
          </a:prstGeom>
        </p:spPr>
        <p:txBody>
          <a:bodyPr wrap="square">
            <a:spAutoFit/>
          </a:bodyPr>
          <a:lstStyle/>
          <a:p>
            <a:r>
              <a:rPr lang="nl-BE" dirty="0"/>
              <a:t>Smith, A. (1776). </a:t>
            </a:r>
            <a:r>
              <a:rPr lang="nl-BE" i="1" dirty="0"/>
              <a:t>The </a:t>
            </a:r>
            <a:r>
              <a:rPr lang="nl-BE" i="1" dirty="0" err="1"/>
              <a:t>Wealth</a:t>
            </a:r>
            <a:r>
              <a:rPr lang="nl-BE" i="1" dirty="0"/>
              <a:t> of </a:t>
            </a:r>
            <a:r>
              <a:rPr lang="nl-BE" i="1" dirty="0" err="1"/>
              <a:t>Nations</a:t>
            </a:r>
            <a:endParaRPr lang="nl-BE" dirty="0"/>
          </a:p>
        </p:txBody>
      </p:sp>
      <p:sp>
        <p:nvSpPr>
          <p:cNvPr id="10" name="Tekstvak 9"/>
          <p:cNvSpPr txBox="1"/>
          <p:nvPr/>
        </p:nvSpPr>
        <p:spPr>
          <a:xfrm>
            <a:off x="1043608" y="2276872"/>
            <a:ext cx="3960440" cy="2554545"/>
          </a:xfrm>
          <a:prstGeom prst="rect">
            <a:avLst/>
          </a:prstGeom>
          <a:noFill/>
        </p:spPr>
        <p:txBody>
          <a:bodyPr wrap="square" rtlCol="0">
            <a:spAutoFit/>
          </a:bodyPr>
          <a:lstStyle/>
          <a:p>
            <a:r>
              <a:rPr lang="nl-BE" sz="2000" dirty="0"/>
              <a:t>Filosoof </a:t>
            </a:r>
            <a:br>
              <a:rPr lang="nl-BE" sz="2000" dirty="0"/>
            </a:br>
            <a:r>
              <a:rPr lang="nl-BE" sz="2000" dirty="0"/>
              <a:t>Grondlegger van de economie</a:t>
            </a:r>
            <a:br>
              <a:rPr lang="nl-BE" sz="2000" dirty="0"/>
            </a:br>
            <a:r>
              <a:rPr lang="nl-BE" sz="2000" dirty="0"/>
              <a:t>Organisatiepsycholoog</a:t>
            </a:r>
          </a:p>
          <a:p>
            <a:endParaRPr lang="nl-BE" sz="2000" dirty="0"/>
          </a:p>
          <a:p>
            <a:r>
              <a:rPr lang="nl-BE" sz="2000" dirty="0"/>
              <a:t>Principe van de vrije markt </a:t>
            </a:r>
            <a:br>
              <a:rPr lang="nl-BE" sz="2000" dirty="0"/>
            </a:br>
            <a:r>
              <a:rPr lang="nl-BE" sz="2000" dirty="0"/>
              <a:t>Door samenwerking: 1+1=3?</a:t>
            </a:r>
          </a:p>
        </p:txBody>
      </p:sp>
      <p:sp>
        <p:nvSpPr>
          <p:cNvPr id="11" name="Tekstvak 10"/>
          <p:cNvSpPr txBox="1"/>
          <p:nvPr/>
        </p:nvSpPr>
        <p:spPr>
          <a:xfrm>
            <a:off x="6948264" y="4725144"/>
            <a:ext cx="1656184" cy="369332"/>
          </a:xfrm>
          <a:prstGeom prst="rect">
            <a:avLst/>
          </a:prstGeom>
          <a:noFill/>
        </p:spPr>
        <p:txBody>
          <a:bodyPr wrap="square" rtlCol="0">
            <a:spAutoFit/>
          </a:bodyPr>
          <a:lstStyle/>
          <a:p>
            <a:r>
              <a:rPr lang="nl-BE" dirty="0"/>
              <a:t>A. Smith</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6444208" y="1844824"/>
            <a:ext cx="1935551" cy="235284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1.3 Historiek</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23</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pic>
        <p:nvPicPr>
          <p:cNvPr id="8" name="Object 4"/>
          <p:cNvPicPr>
            <a:picLocks noChangeArrowheads="1"/>
          </p:cNvPicPr>
          <p:nvPr/>
        </p:nvPicPr>
        <p:blipFill>
          <a:blip r:embed="rId2" cstate="print"/>
          <a:srcRect/>
          <a:stretch>
            <a:fillRect/>
          </a:stretch>
        </p:blipFill>
        <p:spPr bwMode="auto">
          <a:xfrm>
            <a:off x="7075488" y="0"/>
            <a:ext cx="2068512" cy="2609850"/>
          </a:xfrm>
          <a:prstGeom prst="rect">
            <a:avLst/>
          </a:prstGeom>
          <a:noFill/>
          <a:ln w="12700">
            <a:miter lim="800000"/>
            <a:headEnd/>
            <a:tailEnd/>
          </a:ln>
          <a:effectLst/>
        </p:spPr>
      </p:pic>
      <p:sp>
        <p:nvSpPr>
          <p:cNvPr id="7" name="Rectangle 3"/>
          <p:cNvSpPr>
            <a:spLocks noGrp="1" noChangeArrowheads="1"/>
          </p:cNvSpPr>
          <p:nvPr>
            <p:ph idx="1"/>
          </p:nvPr>
        </p:nvSpPr>
        <p:spPr/>
        <p:txBody>
          <a:bodyPr/>
          <a:lstStyle/>
          <a:p>
            <a:pPr eaLnBrk="1" hangingPunct="1"/>
            <a:endParaRPr lang="nl-BE" sz="2800" b="1" dirty="0"/>
          </a:p>
          <a:p>
            <a:pPr eaLnBrk="1" hangingPunct="1"/>
            <a:r>
              <a:rPr lang="nl-BE" sz="2800" b="1" dirty="0"/>
              <a:t>Adam Smith </a:t>
            </a:r>
            <a:br>
              <a:rPr lang="nl-BE" sz="2800" dirty="0"/>
            </a:br>
            <a:r>
              <a:rPr lang="nl-BE" sz="2800" dirty="0" err="1"/>
              <a:t>Comparatieve</a:t>
            </a:r>
            <a:r>
              <a:rPr lang="nl-BE" sz="2800" dirty="0"/>
              <a:t> voordelen</a:t>
            </a:r>
            <a:br>
              <a:rPr lang="nl-BE" sz="2800" dirty="0"/>
            </a:br>
            <a:r>
              <a:rPr lang="nl-BE" sz="2800" dirty="0"/>
              <a:t>= voordelen door specialisatie. Medewerkers voeren activiteiten uit in functie van de laagste opportuniteitskost.  Hierdoor ontstaan </a:t>
            </a:r>
            <a:r>
              <a:rPr lang="nl-BE" sz="2800" dirty="0" err="1"/>
              <a:t>comparatieve</a:t>
            </a:r>
            <a:r>
              <a:rPr lang="nl-BE" sz="2800" dirty="0"/>
              <a:t> voordelen. </a:t>
            </a:r>
            <a:endParaRPr lang="nl-NL"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amond(in)">
                                      <p:cBhvr>
                                        <p:cTn id="7"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a:buNone/>
            </a:pPr>
            <a:endParaRPr lang="nl-BE" dirty="0"/>
          </a:p>
        </p:txBody>
      </p:sp>
      <p:sp>
        <p:nvSpPr>
          <p:cNvPr id="3" name="Titel 2"/>
          <p:cNvSpPr>
            <a:spLocks noGrp="1"/>
          </p:cNvSpPr>
          <p:nvPr>
            <p:ph type="title"/>
          </p:nvPr>
        </p:nvSpPr>
        <p:spPr/>
        <p:txBody>
          <a:bodyPr/>
          <a:lstStyle/>
          <a:p>
            <a:r>
              <a:rPr lang="nl-BE" dirty="0"/>
              <a:t>1.3 Historiek</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24</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sp>
        <p:nvSpPr>
          <p:cNvPr id="6" name="Rectangle 3"/>
          <p:cNvSpPr txBox="1">
            <a:spLocks noChangeArrowheads="1"/>
          </p:cNvSpPr>
          <p:nvPr/>
        </p:nvSpPr>
        <p:spPr>
          <a:xfrm>
            <a:off x="827584" y="1340768"/>
            <a:ext cx="6646863" cy="4114800"/>
          </a:xfrm>
          <a:prstGeom prst="rect">
            <a:avLst/>
          </a:prstGeom>
        </p:spPr>
        <p:txBody>
          <a:bodyPr vert="horz" lIns="432000" tIns="252000" rIns="432000" bIns="144000" rtlCol="0">
            <a:normAutofit lnSpcReduction="10000"/>
          </a:bodyPr>
          <a:lstStyle/>
          <a:p>
            <a:pPr marL="323850" marR="0" lvl="0" indent="-323850" algn="l" defTabSz="914400" rtl="0" eaLnBrk="1" fontAlgn="auto" latinLnBrk="0" hangingPunct="1">
              <a:lnSpc>
                <a:spcPct val="80000"/>
              </a:lnSpc>
              <a:spcBef>
                <a:spcPts val="400"/>
              </a:spcBef>
              <a:spcAft>
                <a:spcPts val="400"/>
              </a:spcAft>
              <a:buClr>
                <a:srgbClr val="4B2B4B"/>
              </a:buClr>
              <a:buSzPct val="90000"/>
              <a:buFont typeface="Verdana" pitchFamily="34" charset="0"/>
              <a:buChar char="•"/>
              <a:tabLst/>
              <a:defRPr/>
            </a:pPr>
            <a:r>
              <a:rPr kumimoji="0" lang="nl-BE" sz="2000" b="0" i="0" u="none" strike="noStrike" kern="1200" cap="none" spc="0" normalizeH="0" baseline="0" noProof="0" dirty="0" err="1">
                <a:ln>
                  <a:noFill/>
                </a:ln>
                <a:solidFill>
                  <a:srgbClr val="4B2B4B"/>
                </a:solidFill>
                <a:effectLst/>
                <a:uLnTx/>
                <a:uFillTx/>
                <a:latin typeface="Trebuchet MS" pitchFamily="34" charset="0"/>
                <a:ea typeface="+mn-ea"/>
                <a:cs typeface="+mn-cs"/>
              </a:rPr>
              <a:t>Comparatieve</a:t>
            </a: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 voordelen</a:t>
            </a:r>
            <a:b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Voorbeeld I</a:t>
            </a:r>
            <a:b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Jan bakt 100 broden in 50% van zijn tijd of breit10 truien</a:t>
            </a:r>
            <a:b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Marie bakt 50 broden in 50% van de tijd of breit 15 truien</a:t>
            </a:r>
            <a:b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Samen 150 broden en 25 truien</a:t>
            </a:r>
            <a:b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Goed gewerkt?  Neen</a:t>
            </a:r>
            <a:b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br>
            <a:b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Kosten?</a:t>
            </a:r>
            <a:b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Jan 1 brood = 10/100 truien = 0,1 trui</a:t>
            </a:r>
            <a:b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Marie 1 brood = 15/50 truien = 0,3 trui</a:t>
            </a:r>
            <a:b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Oplossing door specialisatie ontstaan </a:t>
            </a:r>
            <a:r>
              <a:rPr kumimoji="0" lang="nl-BE" sz="2000" b="0" i="0" u="none" strike="noStrike" kern="1200" cap="none" spc="0" normalizeH="0" baseline="0" noProof="0" dirty="0" err="1">
                <a:ln>
                  <a:noFill/>
                </a:ln>
                <a:solidFill>
                  <a:srgbClr val="4B2B4B"/>
                </a:solidFill>
                <a:effectLst/>
                <a:uLnTx/>
                <a:uFillTx/>
                <a:latin typeface="Trebuchet MS" pitchFamily="34" charset="0"/>
                <a:ea typeface="+mn-ea"/>
                <a:cs typeface="+mn-cs"/>
              </a:rPr>
              <a:t>comparatieve</a:t>
            </a: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 voordelen: </a:t>
            </a:r>
            <a:b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Jan: 200 broden en 0 truien</a:t>
            </a:r>
            <a:b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Marie: 0 broden en 30 truien</a:t>
            </a:r>
            <a:b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totaal: 200 broden en 30 truien</a:t>
            </a:r>
          </a:p>
          <a:p>
            <a:pPr marL="323850" marR="0" lvl="0" indent="-323850" algn="l" defTabSz="914400" rtl="0" eaLnBrk="1" fontAlgn="auto" latinLnBrk="0" hangingPunct="1">
              <a:lnSpc>
                <a:spcPct val="80000"/>
              </a:lnSpc>
              <a:spcBef>
                <a:spcPts val="400"/>
              </a:spcBef>
              <a:spcAft>
                <a:spcPts val="400"/>
              </a:spcAft>
              <a:buClr>
                <a:srgbClr val="4B2B4B"/>
              </a:buClr>
              <a:buSzPct val="90000"/>
              <a:buFont typeface="Wingdings" pitchFamily="2" charset="2"/>
              <a:buNone/>
              <a:tabLst/>
              <a:defRPr/>
            </a:pPr>
            <a:endParaRPr kumimoji="0" lang="nl-NL" sz="1800" b="0" i="0" u="none" strike="noStrike" kern="1200" cap="none" spc="0" normalizeH="0" baseline="0" noProof="0" dirty="0">
              <a:ln>
                <a:noFill/>
              </a:ln>
              <a:solidFill>
                <a:srgbClr val="4B2B4B"/>
              </a:solidFill>
              <a:effectLst/>
              <a:uLnTx/>
              <a:uFillTx/>
              <a:latin typeface="Trebuchet MS"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1.3 Historiek</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25</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sp>
        <p:nvSpPr>
          <p:cNvPr id="6" name="Rectangle 3"/>
          <p:cNvSpPr>
            <a:spLocks noGrp="1" noChangeArrowheads="1"/>
          </p:cNvSpPr>
          <p:nvPr>
            <p:ph idx="1"/>
          </p:nvPr>
        </p:nvSpPr>
        <p:spPr/>
        <p:txBody>
          <a:bodyPr/>
          <a:lstStyle/>
          <a:p>
            <a:pPr eaLnBrk="1" hangingPunct="1">
              <a:lnSpc>
                <a:spcPct val="90000"/>
              </a:lnSpc>
            </a:pPr>
            <a:r>
              <a:rPr lang="nl-BE" sz="2400" dirty="0" err="1"/>
              <a:t>Comparatieve</a:t>
            </a:r>
            <a:r>
              <a:rPr lang="nl-BE" sz="2400" dirty="0"/>
              <a:t> voordelen</a:t>
            </a:r>
            <a:br>
              <a:rPr lang="nl-BE" sz="2400" dirty="0"/>
            </a:br>
            <a:r>
              <a:rPr lang="nl-BE" sz="2400" dirty="0"/>
              <a:t>Voorbeeld II</a:t>
            </a:r>
            <a:br>
              <a:rPr lang="nl-BE" sz="2400" dirty="0"/>
            </a:br>
            <a:r>
              <a:rPr lang="nl-BE" sz="2400" dirty="0"/>
              <a:t>Jos bakt in 50% van de tijd 50 broden of breit 20 truien. </a:t>
            </a:r>
            <a:br>
              <a:rPr lang="nl-BE" sz="2400" dirty="0"/>
            </a:br>
            <a:r>
              <a:rPr lang="nl-BE" sz="2400" dirty="0"/>
              <a:t>Sofie bakt in 50% van de tijd 200 broden of breit 24 truien</a:t>
            </a:r>
            <a:br>
              <a:rPr lang="nl-BE" sz="2400" dirty="0"/>
            </a:br>
            <a:r>
              <a:rPr lang="nl-BE" sz="2400" dirty="0"/>
              <a:t>Totaal: 250 broden en 44 truien.</a:t>
            </a:r>
            <a:br>
              <a:rPr lang="nl-BE" sz="2400" dirty="0"/>
            </a:br>
            <a:r>
              <a:rPr lang="nl-BE" sz="2400" dirty="0"/>
              <a:t>Goed gewerkt? Neen</a:t>
            </a:r>
            <a:br>
              <a:rPr lang="nl-BE" sz="2400" dirty="0"/>
            </a:br>
            <a:br>
              <a:rPr lang="nl-BE" sz="2400" dirty="0"/>
            </a:br>
            <a:r>
              <a:rPr lang="nl-BE" sz="2400" dirty="0"/>
              <a:t>Oplossing: </a:t>
            </a:r>
            <a:br>
              <a:rPr lang="nl-BE" sz="2400" dirty="0"/>
            </a:br>
            <a:r>
              <a:rPr lang="nl-BE" sz="2400" dirty="0"/>
              <a:t>Jos: 1 brood = 20/50 truien = 0,4 trui</a:t>
            </a:r>
            <a:br>
              <a:rPr lang="nl-BE" sz="2400" dirty="0"/>
            </a:br>
            <a:r>
              <a:rPr lang="nl-BE" sz="2400" dirty="0"/>
              <a:t>Sofie: 1 brood = 24/200 truien = 0,12 trui</a:t>
            </a:r>
            <a:endParaRPr lang="nl-NL"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endParaRPr lang="nl-BE"/>
          </a:p>
        </p:txBody>
      </p:sp>
      <p:sp>
        <p:nvSpPr>
          <p:cNvPr id="3" name="Titel 2"/>
          <p:cNvSpPr>
            <a:spLocks noGrp="1"/>
          </p:cNvSpPr>
          <p:nvPr>
            <p:ph type="title"/>
          </p:nvPr>
        </p:nvSpPr>
        <p:spPr/>
        <p:txBody>
          <a:bodyPr/>
          <a:lstStyle/>
          <a:p>
            <a:r>
              <a:rPr lang="nl-BE" dirty="0"/>
              <a:t>1.3 Historiek</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26</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sp>
        <p:nvSpPr>
          <p:cNvPr id="6" name="Rectangle 3"/>
          <p:cNvSpPr txBox="1">
            <a:spLocks noChangeArrowheads="1"/>
          </p:cNvSpPr>
          <p:nvPr/>
        </p:nvSpPr>
        <p:spPr>
          <a:xfrm>
            <a:off x="152400" y="1304400"/>
            <a:ext cx="9144000" cy="4734000"/>
          </a:xfrm>
          <a:prstGeom prst="rect">
            <a:avLst/>
          </a:prstGeom>
        </p:spPr>
        <p:txBody>
          <a:bodyPr vert="horz" lIns="432000" tIns="252000" rIns="432000" bIns="144000" rtlCol="0">
            <a:normAutofit/>
          </a:bodyPr>
          <a:lstStyle/>
          <a:p>
            <a:pPr marL="323850" marR="0" lvl="0" indent="-323850" algn="l" defTabSz="914400" rtl="0" eaLnBrk="1" fontAlgn="auto" latinLnBrk="0" hangingPunct="1">
              <a:lnSpc>
                <a:spcPct val="80000"/>
              </a:lnSpc>
              <a:spcBef>
                <a:spcPts val="400"/>
              </a:spcBef>
              <a:spcAft>
                <a:spcPts val="400"/>
              </a:spcAft>
              <a:buClr>
                <a:srgbClr val="4B2B4B"/>
              </a:buClr>
              <a:buSzPct val="90000"/>
              <a:buFont typeface="Verdana" pitchFamily="34" charset="0"/>
              <a:buChar char="•"/>
              <a:tabLst/>
              <a:defRPr/>
            </a:pPr>
            <a:r>
              <a:rPr kumimoji="0" lang="nl-BE" sz="2000" b="0" i="0" u="none" strike="noStrike" kern="1200" cap="none" spc="0" normalizeH="0" baseline="0" noProof="0" dirty="0" err="1">
                <a:ln>
                  <a:noFill/>
                </a:ln>
                <a:solidFill>
                  <a:srgbClr val="4B2B4B"/>
                </a:solidFill>
                <a:effectLst/>
                <a:uLnTx/>
                <a:uFillTx/>
                <a:latin typeface="Trebuchet MS" pitchFamily="34" charset="0"/>
                <a:ea typeface="+mn-ea"/>
                <a:cs typeface="+mn-cs"/>
              </a:rPr>
              <a:t>Comparatieve</a:t>
            </a: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 voordelen</a:t>
            </a:r>
            <a:b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Voorbeeld II</a:t>
            </a:r>
            <a:b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Sofie en Jos kunnen specialiseren in de richting van de laagste kost.  Hierdoor ontstaan </a:t>
            </a:r>
            <a:r>
              <a:rPr kumimoji="0" lang="nl-BE" sz="2000" b="0" i="0" u="none" strike="noStrike" kern="1200" cap="none" spc="0" normalizeH="0" baseline="0" noProof="0" dirty="0" err="1">
                <a:ln>
                  <a:noFill/>
                </a:ln>
                <a:solidFill>
                  <a:srgbClr val="4B2B4B"/>
                </a:solidFill>
                <a:effectLst/>
                <a:uLnTx/>
                <a:uFillTx/>
                <a:latin typeface="Trebuchet MS" pitchFamily="34" charset="0"/>
                <a:ea typeface="+mn-ea"/>
                <a:cs typeface="+mn-cs"/>
              </a:rPr>
              <a:t>comparatieve</a:t>
            </a: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 voordelen.</a:t>
            </a:r>
            <a:b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br>
            <a:b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Oplossing I</a:t>
            </a:r>
            <a:b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Jos   ----  broden      40 truien</a:t>
            </a:r>
            <a:b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Sofie 400 broden      --- truien</a:t>
            </a:r>
            <a:b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totaal: 400 broden en 40 truien</a:t>
            </a:r>
            <a:b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br>
            <a:b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Oplossing II</a:t>
            </a:r>
            <a:b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Jos     ---  broden       40 truien</a:t>
            </a:r>
            <a:b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Sofie 300 broden       12 truien</a:t>
            </a:r>
            <a:b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Totaal: 300 broden    52 truien</a:t>
            </a:r>
            <a:b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br>
            <a:endParaRPr kumimoji="0" lang="nl-NL" sz="2000" b="0" i="0" u="none" strike="noStrike" kern="1200" cap="none" spc="0" normalizeH="0" baseline="0" noProof="0" dirty="0">
              <a:ln>
                <a:noFill/>
              </a:ln>
              <a:solidFill>
                <a:srgbClr val="4B2B4B"/>
              </a:solidFill>
              <a:effectLst/>
              <a:uLnTx/>
              <a:uFillTx/>
              <a:latin typeface="Trebuchet MS"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1.3 Historiek</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27</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sp>
        <p:nvSpPr>
          <p:cNvPr id="6" name="Rectangle 3"/>
          <p:cNvSpPr>
            <a:spLocks noGrp="1" noChangeArrowheads="1"/>
          </p:cNvSpPr>
          <p:nvPr>
            <p:ph idx="1"/>
          </p:nvPr>
        </p:nvSpPr>
        <p:spPr/>
        <p:txBody>
          <a:bodyPr/>
          <a:lstStyle/>
          <a:p>
            <a:pPr eaLnBrk="1" hangingPunct="1"/>
            <a:r>
              <a:rPr lang="nl-BE" dirty="0"/>
              <a:t>Evaluatie A. Smith (1776)</a:t>
            </a:r>
            <a:br>
              <a:rPr lang="nl-BE" dirty="0"/>
            </a:br>
            <a:r>
              <a:rPr lang="nl-BE" dirty="0"/>
              <a:t>- aandacht voor </a:t>
            </a:r>
            <a:r>
              <a:rPr lang="nl-BE" dirty="0" err="1"/>
              <a:t>intra-individuele</a:t>
            </a:r>
            <a:r>
              <a:rPr lang="nl-BE" dirty="0"/>
              <a:t> verschillen (cf. capaciteitenprofiel)</a:t>
            </a:r>
            <a:br>
              <a:rPr lang="nl-BE" dirty="0"/>
            </a:br>
            <a:r>
              <a:rPr lang="nl-BE" dirty="0"/>
              <a:t>- toepassing: doe alleen hetgeen waar je goed in bent, de rest niet. Op deze wijze wordt de welvaart maximaal. </a:t>
            </a:r>
            <a:br>
              <a:rPr lang="nl-BE" dirty="0"/>
            </a:br>
            <a:r>
              <a:rPr lang="nl-BE" dirty="0"/>
              <a:t>- toepassing in internationale handel</a:t>
            </a:r>
            <a:br>
              <a:rPr lang="nl-BE" dirty="0"/>
            </a:br>
            <a:r>
              <a:rPr lang="nl-BE" dirty="0"/>
              <a:t>door D. </a:t>
            </a:r>
            <a:r>
              <a:rPr lang="nl-BE" dirty="0" err="1"/>
              <a:t>Ricardo</a:t>
            </a:r>
            <a:r>
              <a:rPr lang="nl-BE" dirty="0"/>
              <a:t>. </a:t>
            </a:r>
            <a:endParaRPr lang="nl-N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1.3 Historiek</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28</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pic>
        <p:nvPicPr>
          <p:cNvPr id="6" name="Picture 4"/>
          <p:cNvPicPr>
            <a:picLocks noGrp="1" noChangeAspect="1" noChangeArrowheads="1"/>
          </p:cNvPicPr>
          <p:nvPr>
            <p:ph idx="1"/>
          </p:nvPr>
        </p:nvPicPr>
        <p:blipFill>
          <a:blip r:embed="rId2" cstate="print"/>
          <a:srcRect/>
          <a:stretch>
            <a:fillRect/>
          </a:stretch>
        </p:blipFill>
        <p:spPr bwMode="auto">
          <a:xfrm>
            <a:off x="6732240" y="1628800"/>
            <a:ext cx="2411760" cy="3496338"/>
          </a:xfrm>
          <a:prstGeom prst="rect">
            <a:avLst/>
          </a:prstGeom>
          <a:noFill/>
          <a:ln w="9525">
            <a:noFill/>
            <a:miter lim="800000"/>
            <a:headEnd/>
            <a:tailEnd/>
          </a:ln>
        </p:spPr>
      </p:pic>
      <p:sp>
        <p:nvSpPr>
          <p:cNvPr id="7" name="Rechthoek 6"/>
          <p:cNvSpPr/>
          <p:nvPr/>
        </p:nvSpPr>
        <p:spPr>
          <a:xfrm>
            <a:off x="827584" y="1556792"/>
            <a:ext cx="6696744" cy="1200329"/>
          </a:xfrm>
          <a:prstGeom prst="rect">
            <a:avLst/>
          </a:prstGeom>
        </p:spPr>
        <p:txBody>
          <a:bodyPr wrap="square">
            <a:spAutoFit/>
          </a:bodyPr>
          <a:lstStyle/>
          <a:p>
            <a:r>
              <a:rPr lang="nl-BE" sz="2400" dirty="0"/>
              <a:t>Taylor, F. (1911).</a:t>
            </a:r>
            <a:br>
              <a:rPr lang="nl-BE" sz="2400" dirty="0"/>
            </a:br>
            <a:r>
              <a:rPr lang="nl-BE" sz="2400" i="1" dirty="0"/>
              <a:t>The principles of scientific </a:t>
            </a:r>
            <a:br>
              <a:rPr lang="nl-BE" sz="2400" i="1" dirty="0"/>
            </a:br>
            <a:r>
              <a:rPr lang="nl-BE" sz="2400" i="1" dirty="0"/>
              <a:t>management</a:t>
            </a:r>
            <a:endParaRPr lang="nl-BE" sz="2400" dirty="0"/>
          </a:p>
        </p:txBody>
      </p:sp>
      <p:sp>
        <p:nvSpPr>
          <p:cNvPr id="8" name="Rechthoek 7"/>
          <p:cNvSpPr/>
          <p:nvPr/>
        </p:nvSpPr>
        <p:spPr>
          <a:xfrm>
            <a:off x="899592" y="3284984"/>
            <a:ext cx="4572000" cy="1200329"/>
          </a:xfrm>
          <a:prstGeom prst="rect">
            <a:avLst/>
          </a:prstGeom>
        </p:spPr>
        <p:txBody>
          <a:bodyPr>
            <a:spAutoFit/>
          </a:bodyPr>
          <a:lstStyle/>
          <a:p>
            <a:r>
              <a:rPr lang="nl-BE" sz="2400" dirty="0"/>
              <a:t>grondlegger </a:t>
            </a:r>
            <a:br>
              <a:rPr lang="nl-BE" sz="2400" dirty="0"/>
            </a:br>
            <a:r>
              <a:rPr lang="nl-BE" sz="2400" dirty="0"/>
              <a:t>van het </a:t>
            </a:r>
            <a:r>
              <a:rPr lang="nl-BE" sz="2400" dirty="0" err="1"/>
              <a:t>scientific</a:t>
            </a:r>
            <a:r>
              <a:rPr lang="nl-BE" sz="2400" dirty="0"/>
              <a:t> </a:t>
            </a:r>
            <a:br>
              <a:rPr lang="nl-BE" sz="2400" dirty="0"/>
            </a:br>
            <a:r>
              <a:rPr lang="nl-BE" sz="2400" dirty="0"/>
              <a:t>management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1.3 Historiek</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29</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pic>
        <p:nvPicPr>
          <p:cNvPr id="6" name="Picture 4"/>
          <p:cNvPicPr>
            <a:picLocks noChangeAspect="1" noChangeArrowheads="1"/>
          </p:cNvPicPr>
          <p:nvPr/>
        </p:nvPicPr>
        <p:blipFill>
          <a:blip r:embed="rId2" cstate="print"/>
          <a:srcRect/>
          <a:stretch>
            <a:fillRect/>
          </a:stretch>
        </p:blipFill>
        <p:spPr bwMode="auto">
          <a:xfrm>
            <a:off x="5940152" y="0"/>
            <a:ext cx="3203848" cy="1639765"/>
          </a:xfrm>
          <a:prstGeom prst="rect">
            <a:avLst/>
          </a:prstGeom>
          <a:noFill/>
          <a:ln w="9525">
            <a:noFill/>
            <a:miter lim="800000"/>
            <a:headEnd/>
            <a:tailEnd/>
          </a:ln>
        </p:spPr>
      </p:pic>
      <p:sp>
        <p:nvSpPr>
          <p:cNvPr id="7" name="Rectangle 3"/>
          <p:cNvSpPr>
            <a:spLocks noGrp="1" noChangeArrowheads="1"/>
          </p:cNvSpPr>
          <p:nvPr>
            <p:ph idx="1"/>
          </p:nvPr>
        </p:nvSpPr>
        <p:spPr/>
        <p:txBody>
          <a:bodyPr/>
          <a:lstStyle/>
          <a:p>
            <a:pPr eaLnBrk="1" hangingPunct="1">
              <a:lnSpc>
                <a:spcPct val="90000"/>
              </a:lnSpc>
            </a:pPr>
            <a:r>
              <a:rPr lang="nl-BE" sz="2400" b="1" dirty="0"/>
              <a:t>Het </a:t>
            </a:r>
            <a:r>
              <a:rPr lang="nl-BE" sz="2400" b="1" dirty="0" err="1"/>
              <a:t>scientific</a:t>
            </a:r>
            <a:r>
              <a:rPr lang="nl-BE" sz="2400" b="1" dirty="0"/>
              <a:t> management</a:t>
            </a:r>
            <a:br>
              <a:rPr lang="nl-BE" sz="2400" dirty="0"/>
            </a:br>
            <a:r>
              <a:rPr lang="nl-BE" sz="2400" dirty="0"/>
              <a:t>Arbeid kan alleen efficiënt geordend worden als wetenschappelijk methoden gebruikt worden.</a:t>
            </a:r>
            <a:br>
              <a:rPr lang="nl-BE" sz="2400" dirty="0"/>
            </a:br>
            <a:r>
              <a:rPr lang="nl-BE" sz="2400" dirty="0"/>
              <a:t>- scheiding van planning en uitvoering</a:t>
            </a:r>
            <a:br>
              <a:rPr lang="nl-BE" sz="2400" dirty="0"/>
            </a:br>
            <a:r>
              <a:rPr lang="nl-BE" sz="2400" dirty="0"/>
              <a:t>(d.i. verticale arbeidsdeling)</a:t>
            </a:r>
            <a:br>
              <a:rPr lang="nl-BE" sz="2400" dirty="0"/>
            </a:br>
            <a:r>
              <a:rPr lang="nl-BE" sz="2400" dirty="0"/>
              <a:t>- opsplitsen van arbeid in eenvoudige deelbewerkingen (horizontale arbeidsdeling) </a:t>
            </a:r>
            <a:br>
              <a:rPr lang="nl-BE" sz="2400" dirty="0"/>
            </a:br>
            <a:r>
              <a:rPr lang="nl-BE" sz="2400" dirty="0"/>
              <a:t>- prestatieloon</a:t>
            </a:r>
            <a:br>
              <a:rPr lang="nl-BE" sz="2400" dirty="0"/>
            </a:br>
            <a:r>
              <a:rPr lang="nl-BE" sz="2400" dirty="0"/>
              <a:t>- </a:t>
            </a:r>
            <a:r>
              <a:rPr lang="nl-BE" sz="2400" dirty="0" err="1"/>
              <a:t>tijds</a:t>
            </a:r>
            <a:r>
              <a:rPr lang="nl-BE" sz="2400" dirty="0"/>
              <a:t>- bewegingsstudies: efficiënte methode?</a:t>
            </a:r>
            <a:br>
              <a:rPr lang="nl-BE" sz="2400" dirty="0"/>
            </a:br>
            <a:r>
              <a:rPr lang="nl-BE" sz="2400" dirty="0"/>
              <a:t>- juiste persoon voor de juiste taak selecteren</a:t>
            </a:r>
            <a:br>
              <a:rPr lang="nl-BE" sz="2400" dirty="0"/>
            </a:br>
            <a:r>
              <a:rPr lang="nl-BE" sz="2400" dirty="0"/>
              <a:t>- goede samenwerking tussen arbeiders en ondernemer is mogelijk.</a:t>
            </a:r>
            <a:endParaRPr lang="nl-NL"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1.1 Wat is organisatiepsychologie?</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3</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pic>
        <p:nvPicPr>
          <p:cNvPr id="26626" name="Picture 2" descr="C:\Users\Gebruiker\AppData\Local\Temp\Persoonlijkheid.jpg"/>
          <p:cNvPicPr>
            <a:picLocks noGrp="1" noChangeAspect="1" noChangeArrowheads="1"/>
          </p:cNvPicPr>
          <p:nvPr>
            <p:ph idx="1"/>
          </p:nvPr>
        </p:nvPicPr>
        <p:blipFill>
          <a:blip r:embed="rId2" cstate="print"/>
          <a:srcRect/>
          <a:stretch>
            <a:fillRect/>
          </a:stretch>
        </p:blipFill>
        <p:spPr bwMode="auto">
          <a:xfrm>
            <a:off x="1619672" y="1340768"/>
            <a:ext cx="5112567" cy="430056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1.3 Historiek</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30</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pic>
        <p:nvPicPr>
          <p:cNvPr id="6" name="Picture 4"/>
          <p:cNvPicPr>
            <a:picLocks noChangeAspect="1" noChangeArrowheads="1"/>
          </p:cNvPicPr>
          <p:nvPr/>
        </p:nvPicPr>
        <p:blipFill>
          <a:blip r:embed="rId2" cstate="print"/>
          <a:srcRect/>
          <a:stretch>
            <a:fillRect/>
          </a:stretch>
        </p:blipFill>
        <p:spPr bwMode="auto">
          <a:xfrm>
            <a:off x="5909638" y="0"/>
            <a:ext cx="3234362" cy="1772816"/>
          </a:xfrm>
          <a:prstGeom prst="rect">
            <a:avLst/>
          </a:prstGeom>
          <a:noFill/>
          <a:ln w="9525">
            <a:noFill/>
            <a:miter lim="800000"/>
            <a:headEnd/>
            <a:tailEnd/>
          </a:ln>
        </p:spPr>
      </p:pic>
      <p:sp>
        <p:nvSpPr>
          <p:cNvPr id="8" name="Tekstvak 7"/>
          <p:cNvSpPr txBox="1"/>
          <p:nvPr/>
        </p:nvSpPr>
        <p:spPr>
          <a:xfrm>
            <a:off x="6012160" y="1772816"/>
            <a:ext cx="2915816" cy="307777"/>
          </a:xfrm>
          <a:prstGeom prst="rect">
            <a:avLst/>
          </a:prstGeom>
          <a:noFill/>
        </p:spPr>
        <p:txBody>
          <a:bodyPr wrap="square" rtlCol="0">
            <a:spAutoFit/>
          </a:bodyPr>
          <a:lstStyle/>
          <a:p>
            <a:r>
              <a:rPr lang="nl-BE" sz="1400" dirty="0"/>
              <a:t>The Ford Motor </a:t>
            </a:r>
            <a:r>
              <a:rPr lang="nl-BE" sz="1400" dirty="0" err="1"/>
              <a:t>company</a:t>
            </a:r>
            <a:r>
              <a:rPr lang="nl-BE" sz="1400" dirty="0"/>
              <a:t>,1920 </a:t>
            </a:r>
          </a:p>
        </p:txBody>
      </p:sp>
      <p:sp>
        <p:nvSpPr>
          <p:cNvPr id="9" name="Rectangle 3"/>
          <p:cNvSpPr>
            <a:spLocks noGrp="1" noChangeArrowheads="1"/>
          </p:cNvSpPr>
          <p:nvPr>
            <p:ph idx="1"/>
          </p:nvPr>
        </p:nvSpPr>
        <p:spPr>
          <a:xfrm>
            <a:off x="0" y="1152000"/>
            <a:ext cx="9144000" cy="4365232"/>
          </a:xfrm>
        </p:spPr>
        <p:txBody>
          <a:bodyPr>
            <a:normAutofit/>
          </a:bodyPr>
          <a:lstStyle/>
          <a:p>
            <a:pPr eaLnBrk="1" hangingPunct="1">
              <a:lnSpc>
                <a:spcPct val="90000"/>
              </a:lnSpc>
            </a:pPr>
            <a:r>
              <a:rPr lang="nl-BE" sz="2800" dirty="0" err="1"/>
              <a:t>Scientific</a:t>
            </a:r>
            <a:r>
              <a:rPr lang="nl-BE" sz="2800" dirty="0"/>
              <a:t> management</a:t>
            </a:r>
            <a:br>
              <a:rPr lang="nl-BE" sz="2800" dirty="0"/>
            </a:br>
            <a:r>
              <a:rPr lang="nl-BE" sz="2800" dirty="0"/>
              <a:t>Opvatting over de werknemer:</a:t>
            </a:r>
            <a:br>
              <a:rPr lang="nl-BE" sz="2800" dirty="0"/>
            </a:br>
            <a:r>
              <a:rPr lang="nl-BE" sz="2800" dirty="0"/>
              <a:t>homo </a:t>
            </a:r>
            <a:r>
              <a:rPr lang="nl-BE" sz="2800" dirty="0" err="1"/>
              <a:t>economicus</a:t>
            </a:r>
            <a:r>
              <a:rPr lang="nl-BE" sz="2800" dirty="0"/>
              <a:t>, mens reageert als individu, is van nature lui, en wil graag geleid worden.</a:t>
            </a:r>
            <a:br>
              <a:rPr lang="nl-BE" sz="2800" dirty="0"/>
            </a:br>
            <a:r>
              <a:rPr lang="nl-BE" sz="2800" dirty="0"/>
              <a:t>Opvatting van de onderneming: optimalisering van de productie, rationele benadering van  de organisatie;</a:t>
            </a:r>
            <a:br>
              <a:rPr lang="nl-BE" sz="2800" dirty="0"/>
            </a:br>
            <a:r>
              <a:rPr lang="nl-BE" sz="2800" dirty="0"/>
              <a:t>Taken: </a:t>
            </a:r>
            <a:r>
              <a:rPr lang="nl-BE" sz="2800" dirty="0" err="1"/>
              <a:t>bewegings</a:t>
            </a:r>
            <a:r>
              <a:rPr lang="nl-BE" sz="2800" dirty="0"/>
              <a:t>- en tijdsstudies, selectie van medewerkers, enz..</a:t>
            </a:r>
            <a:br>
              <a:rPr lang="nl-BE" sz="2800" dirty="0"/>
            </a:br>
            <a:r>
              <a:rPr lang="nl-BE" sz="2800" dirty="0"/>
              <a:t>Nadere uitwerking: H. Ford.</a:t>
            </a:r>
            <a:endParaRPr lang="nl-NL" sz="2800" dirty="0"/>
          </a:p>
        </p:txBody>
      </p:sp>
      <p:pic>
        <p:nvPicPr>
          <p:cNvPr id="2051" name="Picture 3"/>
          <p:cNvPicPr>
            <a:picLocks noChangeAspect="1" noChangeArrowheads="1"/>
          </p:cNvPicPr>
          <p:nvPr/>
        </p:nvPicPr>
        <p:blipFill>
          <a:blip r:embed="rId3" cstate="print"/>
          <a:srcRect/>
          <a:stretch>
            <a:fillRect/>
          </a:stretch>
        </p:blipFill>
        <p:spPr bwMode="auto">
          <a:xfrm>
            <a:off x="5652120" y="4581128"/>
            <a:ext cx="1368152" cy="174610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283968" y="3284984"/>
            <a:ext cx="9144000" cy="4734000"/>
          </a:xfrm>
        </p:spPr>
        <p:txBody>
          <a:bodyPr/>
          <a:lstStyle/>
          <a:p>
            <a:pPr>
              <a:buNone/>
            </a:pPr>
            <a:r>
              <a:rPr lang="nl-BE">
                <a:hlinkClick r:id="rId2"/>
              </a:rPr>
              <a:t>Modern Times</a:t>
            </a:r>
            <a:endParaRPr lang="nl-BE" dirty="0"/>
          </a:p>
        </p:txBody>
      </p:sp>
      <p:sp>
        <p:nvSpPr>
          <p:cNvPr id="3" name="Titel 2"/>
          <p:cNvSpPr>
            <a:spLocks noGrp="1"/>
          </p:cNvSpPr>
          <p:nvPr>
            <p:ph type="title"/>
          </p:nvPr>
        </p:nvSpPr>
        <p:spPr/>
        <p:txBody>
          <a:bodyPr/>
          <a:lstStyle/>
          <a:p>
            <a:r>
              <a:rPr lang="nl-BE" dirty="0"/>
              <a:t>1. 3 Historiek</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31</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sp>
        <p:nvSpPr>
          <p:cNvPr id="6" name="Tekstvak 5"/>
          <p:cNvSpPr txBox="1"/>
          <p:nvPr/>
        </p:nvSpPr>
        <p:spPr>
          <a:xfrm>
            <a:off x="611560" y="1772816"/>
            <a:ext cx="5616624" cy="369332"/>
          </a:xfrm>
          <a:prstGeom prst="rect">
            <a:avLst/>
          </a:prstGeom>
          <a:noFill/>
        </p:spPr>
        <p:txBody>
          <a:bodyPr wrap="square" rtlCol="0">
            <a:spAutoFit/>
          </a:bodyPr>
          <a:lstStyle/>
          <a:p>
            <a:r>
              <a:rPr lang="nl-BE" dirty="0"/>
              <a:t>Welk zijn de gevolgen voor de werknemers?</a:t>
            </a:r>
          </a:p>
        </p:txBody>
      </p:sp>
      <p:pic>
        <p:nvPicPr>
          <p:cNvPr id="26626" name="Picture 2"/>
          <p:cNvPicPr>
            <a:picLocks noChangeAspect="1" noChangeArrowheads="1"/>
          </p:cNvPicPr>
          <p:nvPr/>
        </p:nvPicPr>
        <p:blipFill>
          <a:blip r:embed="rId3" cstate="print"/>
          <a:srcRect/>
          <a:stretch>
            <a:fillRect/>
          </a:stretch>
        </p:blipFill>
        <p:spPr bwMode="auto">
          <a:xfrm>
            <a:off x="610075" y="2492896"/>
            <a:ext cx="3570706" cy="266429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1.3 Historiek</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32</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pic>
        <p:nvPicPr>
          <p:cNvPr id="6" name="Picture 4"/>
          <p:cNvPicPr>
            <a:picLocks noChangeAspect="1" noChangeArrowheads="1"/>
          </p:cNvPicPr>
          <p:nvPr/>
        </p:nvPicPr>
        <p:blipFill>
          <a:blip r:embed="rId2" cstate="print"/>
          <a:srcRect/>
          <a:stretch>
            <a:fillRect/>
          </a:stretch>
        </p:blipFill>
        <p:spPr bwMode="auto">
          <a:xfrm>
            <a:off x="7000875" y="0"/>
            <a:ext cx="2143125" cy="2676525"/>
          </a:xfrm>
          <a:prstGeom prst="rect">
            <a:avLst/>
          </a:prstGeom>
          <a:noFill/>
          <a:ln w="9525">
            <a:noFill/>
            <a:miter lim="800000"/>
            <a:headEnd/>
            <a:tailEnd/>
          </a:ln>
        </p:spPr>
      </p:pic>
      <p:sp>
        <p:nvSpPr>
          <p:cNvPr id="8" name="Text Box 5"/>
          <p:cNvSpPr txBox="1">
            <a:spLocks noGrp="1" noChangeArrowheads="1"/>
          </p:cNvSpPr>
          <p:nvPr>
            <p:ph idx="1"/>
          </p:nvPr>
        </p:nvSpPr>
        <p:spPr bwMode="auto">
          <a:xfrm>
            <a:off x="6876256" y="2708920"/>
            <a:ext cx="2267744" cy="649166"/>
          </a:xfrm>
          <a:prstGeom prst="rect">
            <a:avLst/>
          </a:prstGeom>
          <a:noFill/>
          <a:ln w="9525">
            <a:noFill/>
            <a:miter lim="800000"/>
            <a:headEnd/>
            <a:tailEnd/>
          </a:ln>
        </p:spPr>
        <p:txBody>
          <a:bodyPr wrap="square">
            <a:spAutoFit/>
          </a:bodyPr>
          <a:lstStyle/>
          <a:p>
            <a:pPr>
              <a:spcBef>
                <a:spcPct val="50000"/>
              </a:spcBef>
              <a:buNone/>
            </a:pPr>
            <a:r>
              <a:rPr lang="nl-BE" sz="1800" dirty="0"/>
              <a:t>	E. </a:t>
            </a:r>
            <a:r>
              <a:rPr lang="nl-BE" sz="1800" dirty="0" err="1"/>
              <a:t>Mayo</a:t>
            </a:r>
            <a:endParaRPr lang="nl-NL" sz="1800" dirty="0"/>
          </a:p>
        </p:txBody>
      </p:sp>
      <p:sp>
        <p:nvSpPr>
          <p:cNvPr id="10" name="Rectangle 3"/>
          <p:cNvSpPr txBox="1">
            <a:spLocks noChangeArrowheads="1"/>
          </p:cNvSpPr>
          <p:nvPr/>
        </p:nvSpPr>
        <p:spPr>
          <a:xfrm>
            <a:off x="0" y="1152000"/>
            <a:ext cx="9144000" cy="4734000"/>
          </a:xfrm>
          <a:prstGeom prst="rect">
            <a:avLst/>
          </a:prstGeom>
        </p:spPr>
        <p:txBody>
          <a:bodyPr vert="horz" lIns="432000" tIns="252000" rIns="432000" bIns="144000" rtlCol="0">
            <a:normAutofit/>
          </a:bodyPr>
          <a:lstStyle/>
          <a:p>
            <a:pPr marL="323850" marR="0" lvl="0" indent="-323850" algn="l" defTabSz="914400" rtl="0" eaLnBrk="1" fontAlgn="auto" latinLnBrk="0" hangingPunct="1">
              <a:lnSpc>
                <a:spcPct val="90000"/>
              </a:lnSpc>
              <a:spcBef>
                <a:spcPts val="400"/>
              </a:spcBef>
              <a:spcAft>
                <a:spcPts val="400"/>
              </a:spcAft>
              <a:buClr>
                <a:srgbClr val="4B2B4B"/>
              </a:buClr>
              <a:buSzPct val="90000"/>
              <a:buFont typeface="Verdana" pitchFamily="34" charset="0"/>
              <a:buChar char="•"/>
              <a:tabLst/>
              <a:defRPr/>
            </a:pPr>
            <a:r>
              <a:rPr kumimoji="0" lang="nl-BE" sz="2400" b="1" i="0" u="none" strike="noStrike" kern="1200" cap="none" spc="0" normalizeH="0" baseline="0" noProof="0" dirty="0">
                <a:ln>
                  <a:noFill/>
                </a:ln>
                <a:solidFill>
                  <a:srgbClr val="4B2B4B"/>
                </a:solidFill>
                <a:effectLst/>
                <a:uLnTx/>
                <a:uFillTx/>
                <a:latin typeface="Trebuchet MS" pitchFamily="34" charset="0"/>
                <a:ea typeface="+mn-ea"/>
                <a:cs typeface="+mn-cs"/>
              </a:rPr>
              <a:t>Human relations-beweging</a:t>
            </a:r>
            <a:b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t>grondlegger: E. </a:t>
            </a:r>
            <a:r>
              <a:rPr kumimoji="0" lang="nl-BE" sz="2400" b="0" i="0" u="none" strike="noStrike" kern="1200" cap="none" spc="0" normalizeH="0" baseline="0" noProof="0" dirty="0" err="1">
                <a:ln>
                  <a:noFill/>
                </a:ln>
                <a:solidFill>
                  <a:srgbClr val="4B2B4B"/>
                </a:solidFill>
                <a:effectLst/>
                <a:uLnTx/>
                <a:uFillTx/>
                <a:latin typeface="Trebuchet MS" pitchFamily="34" charset="0"/>
                <a:ea typeface="+mn-ea"/>
                <a:cs typeface="+mn-cs"/>
              </a:rPr>
              <a:t>Mayo</a:t>
            </a:r>
            <a:endPar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endParaRPr>
          </a:p>
          <a:p>
            <a:pPr marL="323850" marR="0" lvl="0" indent="-323850" algn="l" defTabSz="914400" rtl="0" eaLnBrk="1" fontAlgn="auto" latinLnBrk="0" hangingPunct="1">
              <a:lnSpc>
                <a:spcPct val="90000"/>
              </a:lnSpc>
              <a:spcBef>
                <a:spcPts val="400"/>
              </a:spcBef>
              <a:spcAft>
                <a:spcPts val="400"/>
              </a:spcAft>
              <a:buClr>
                <a:srgbClr val="4B2B4B"/>
              </a:buClr>
              <a:buSzPct val="90000"/>
              <a:buFont typeface="Verdana" pitchFamily="34" charset="0"/>
              <a:buChar char="•"/>
              <a:tabLst/>
              <a:defRPr/>
            </a:pPr>
            <a:endPar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endParaRPr>
          </a:p>
          <a:p>
            <a:pPr marL="323850" marR="0" lvl="0" indent="-323850" algn="l" defTabSz="914400" rtl="0" eaLnBrk="1" fontAlgn="auto" latinLnBrk="0" hangingPunct="1">
              <a:lnSpc>
                <a:spcPct val="90000"/>
              </a:lnSpc>
              <a:spcBef>
                <a:spcPts val="400"/>
              </a:spcBef>
              <a:spcAft>
                <a:spcPts val="400"/>
              </a:spcAft>
              <a:buClr>
                <a:srgbClr val="4B2B4B"/>
              </a:buClr>
              <a:buSzPct val="90000"/>
              <a:buFont typeface="Verdana" pitchFamily="34" charset="0"/>
              <a:buNone/>
              <a:tabLst/>
              <a:defRPr/>
            </a:pPr>
            <a:b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br>
            <a:endPar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endParaRPr>
          </a:p>
          <a:p>
            <a:pPr marL="323850" marR="0" lvl="0" indent="-323850" algn="l" defTabSz="914400" rtl="0" eaLnBrk="1" fontAlgn="auto" latinLnBrk="0" hangingPunct="1">
              <a:lnSpc>
                <a:spcPct val="90000"/>
              </a:lnSpc>
              <a:spcBef>
                <a:spcPts val="400"/>
              </a:spcBef>
              <a:spcAft>
                <a:spcPts val="400"/>
              </a:spcAft>
              <a:buClr>
                <a:srgbClr val="4B2B4B"/>
              </a:buClr>
              <a:buSzPct val="90000"/>
              <a:buFont typeface="Verdana" pitchFamily="34" charset="0"/>
              <a:buNone/>
              <a:tabLst/>
              <a:defRPr/>
            </a:pPr>
            <a:r>
              <a:rPr kumimoji="0" lang="nl-BE" sz="2400" b="0" i="0" u="none" strike="noStrike" kern="1200" cap="none" spc="0" normalizeH="0" baseline="0" noProof="0" dirty="0" err="1">
                <a:ln>
                  <a:noFill/>
                </a:ln>
                <a:solidFill>
                  <a:srgbClr val="4B2B4B"/>
                </a:solidFill>
                <a:effectLst/>
                <a:uLnTx/>
                <a:uFillTx/>
                <a:latin typeface="Trebuchet MS" pitchFamily="34" charset="0"/>
                <a:ea typeface="+mn-ea"/>
                <a:cs typeface="+mn-cs"/>
              </a:rPr>
              <a:t>Hawtorne</a:t>
            </a:r>
            <a: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t> experimenten:</a:t>
            </a:r>
          </a:p>
          <a:p>
            <a:pPr marL="323850" marR="0" lvl="0" indent="-323850" algn="l" defTabSz="914400" rtl="0" eaLnBrk="1" fontAlgn="auto" latinLnBrk="0" hangingPunct="1">
              <a:lnSpc>
                <a:spcPct val="90000"/>
              </a:lnSpc>
              <a:spcBef>
                <a:spcPts val="400"/>
              </a:spcBef>
              <a:spcAft>
                <a:spcPts val="400"/>
              </a:spcAft>
              <a:buClr>
                <a:srgbClr val="4B2B4B"/>
              </a:buClr>
              <a:buSzPct val="90000"/>
              <a:buFont typeface="Verdana" pitchFamily="34" charset="0"/>
              <a:buNone/>
              <a:tabLst/>
              <a:defRPr/>
            </a:pPr>
            <a: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t>	- geen samenhang tussen werkcondities en productie; </a:t>
            </a:r>
            <a:b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t>- medewerkers gaan informele relaties opbouwen; </a:t>
            </a:r>
            <a:b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t>- deze relaties spelen een belangrijke rol in productie en arbeidstevredenheid. </a:t>
            </a:r>
            <a:b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br>
            <a:endParaRPr kumimoji="0" lang="nl-NL" sz="2400" b="0" i="0" u="none" strike="noStrike" kern="1200" cap="none" spc="0" normalizeH="0" baseline="0" noProof="0" dirty="0">
              <a:ln>
                <a:noFill/>
              </a:ln>
              <a:solidFill>
                <a:srgbClr val="4B2B4B"/>
              </a:solidFill>
              <a:effectLst/>
              <a:uLnTx/>
              <a:uFillTx/>
              <a:latin typeface="Trebuchet MS"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checkerboard(across)">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checkerboard(across)">
                                      <p:cBhvr>
                                        <p:cTn id="18" dur="500"/>
                                        <p:tgtEl>
                                          <p:spTgt spid="10">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checkerboard(across)">
                                      <p:cBhvr>
                                        <p:cTn id="23" dur="500"/>
                                        <p:tgtEl>
                                          <p:spTgt spid="10">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checkerboard(across)">
                                      <p:cBhvr>
                                        <p:cTn id="28"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1.3 Historiek</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33</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sp>
        <p:nvSpPr>
          <p:cNvPr id="6" name="Tijdelijke aanduiding voor inhoud 2"/>
          <p:cNvSpPr>
            <a:spLocks noGrp="1"/>
          </p:cNvSpPr>
          <p:nvPr>
            <p:ph idx="1"/>
          </p:nvPr>
        </p:nvSpPr>
        <p:spPr/>
        <p:txBody>
          <a:bodyPr/>
          <a:lstStyle/>
          <a:p>
            <a:r>
              <a:rPr lang="nl-BE" sz="2800" dirty="0"/>
              <a:t>Human relations-beweging: </a:t>
            </a:r>
            <a:br>
              <a:rPr lang="nl-BE" sz="2800" dirty="0"/>
            </a:br>
            <a:r>
              <a:rPr lang="nl-BE" sz="2800" dirty="0"/>
              <a:t>Relaties tussen mensen spelen belangrijke rol in productie en arbeidstevredenheid. </a:t>
            </a:r>
            <a:br>
              <a:rPr lang="nl-BE" sz="2800" dirty="0"/>
            </a:br>
            <a:r>
              <a:rPr lang="nl-BE" sz="2800" dirty="0"/>
              <a:t>Geringe arbeidstevredenheid tast de productie aan. </a:t>
            </a:r>
            <a:br>
              <a:rPr lang="nl-BE" sz="2800" dirty="0"/>
            </a:br>
            <a:br>
              <a:rPr lang="nl-BE" sz="2800" dirty="0"/>
            </a:br>
            <a:r>
              <a:rPr lang="nl-BE" sz="2800" dirty="0"/>
              <a:t>Aandacht voor: communicatietrainingen, leiderschapscursussen, groepstrainingen, enz.</a:t>
            </a:r>
            <a:br>
              <a:rPr lang="nl-BE" dirty="0"/>
            </a:br>
            <a:endParaRPr lang="nl-B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1.3 Historiek</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34</a:t>
            </a:fld>
            <a:endParaRPr lang="nl-BE" dirty="0"/>
          </a:p>
        </p:txBody>
      </p:sp>
      <p:sp>
        <p:nvSpPr>
          <p:cNvPr id="5" name="Tijdelijke aanduiding voor voettekst 4"/>
          <p:cNvSpPr>
            <a:spLocks noGrp="1"/>
          </p:cNvSpPr>
          <p:nvPr>
            <p:ph type="ftr" sz="quarter" idx="12"/>
          </p:nvPr>
        </p:nvSpPr>
        <p:spPr>
          <a:xfrm>
            <a:off x="720000" y="6084000"/>
            <a:ext cx="4032424" cy="432000"/>
          </a:xfrm>
        </p:spPr>
        <p:txBody>
          <a:bodyPr/>
          <a:lstStyle/>
          <a:p>
            <a:r>
              <a:rPr lang="nl-BE" dirty="0"/>
              <a:t>Gedrag in organisaties. </a:t>
            </a:r>
          </a:p>
        </p:txBody>
      </p:sp>
      <p:pic>
        <p:nvPicPr>
          <p:cNvPr id="6" name="Picture 2"/>
          <p:cNvPicPr>
            <a:picLocks noChangeAspect="1" noChangeArrowheads="1"/>
          </p:cNvPicPr>
          <p:nvPr/>
        </p:nvPicPr>
        <p:blipFill>
          <a:blip r:embed="rId2" cstate="print"/>
          <a:srcRect/>
          <a:stretch>
            <a:fillRect/>
          </a:stretch>
        </p:blipFill>
        <p:spPr bwMode="auto">
          <a:xfrm>
            <a:off x="6296753" y="0"/>
            <a:ext cx="2847247" cy="2492896"/>
          </a:xfrm>
          <a:prstGeom prst="rect">
            <a:avLst/>
          </a:prstGeom>
          <a:noFill/>
          <a:ln w="9525">
            <a:noFill/>
            <a:miter lim="800000"/>
            <a:headEnd/>
            <a:tailEnd/>
          </a:ln>
        </p:spPr>
      </p:pic>
      <p:sp>
        <p:nvSpPr>
          <p:cNvPr id="7" name="Rectangle 3"/>
          <p:cNvSpPr>
            <a:spLocks noGrp="1" noChangeArrowheads="1"/>
          </p:cNvSpPr>
          <p:nvPr>
            <p:ph idx="1"/>
          </p:nvPr>
        </p:nvSpPr>
        <p:spPr/>
        <p:txBody>
          <a:bodyPr/>
          <a:lstStyle/>
          <a:p>
            <a:pPr eaLnBrk="1" hangingPunct="1"/>
            <a:r>
              <a:rPr lang="nl-BE" b="1" dirty="0"/>
              <a:t>Revisionisme</a:t>
            </a:r>
            <a:br>
              <a:rPr lang="nl-BE" b="1" dirty="0"/>
            </a:br>
            <a:br>
              <a:rPr lang="nl-BE" dirty="0"/>
            </a:br>
            <a:r>
              <a:rPr lang="nl-BE" dirty="0" err="1"/>
              <a:t>Argyris</a:t>
            </a:r>
            <a:r>
              <a:rPr lang="nl-BE" dirty="0"/>
              <a:t>, </a:t>
            </a:r>
            <a:r>
              <a:rPr lang="nl-BE" dirty="0" err="1"/>
              <a:t>Herzberg</a:t>
            </a:r>
            <a:r>
              <a:rPr lang="nl-BE" dirty="0"/>
              <a:t>, McGregor</a:t>
            </a:r>
            <a:br>
              <a:rPr lang="nl-BE" dirty="0"/>
            </a:br>
            <a:r>
              <a:rPr lang="nl-BE" dirty="0"/>
              <a:t>Mensen hebben fundamentele drang om zich te ontplooien (</a:t>
            </a:r>
            <a:r>
              <a:rPr lang="nl-BE" dirty="0" err="1"/>
              <a:t>Maslow</a:t>
            </a:r>
            <a:r>
              <a:rPr lang="nl-BE" dirty="0"/>
              <a:t>)</a:t>
            </a:r>
            <a:br>
              <a:rPr lang="nl-BE" dirty="0"/>
            </a:br>
            <a:r>
              <a:rPr lang="nl-BE" dirty="0"/>
              <a:t>Vandaar aandacht voor taakinhouden en organisatievormen. </a:t>
            </a:r>
            <a:br>
              <a:rPr lang="nl-BE" dirty="0"/>
            </a:br>
            <a:r>
              <a:rPr lang="nl-BE" dirty="0"/>
              <a:t>Taken: </a:t>
            </a:r>
            <a:r>
              <a:rPr lang="nl-BE" dirty="0" err="1"/>
              <a:t>jobdesign</a:t>
            </a:r>
            <a:endParaRPr lang="nl-N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1.3 Historiek</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35</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a:t>
            </a:r>
          </a:p>
        </p:txBody>
      </p:sp>
      <p:pic>
        <p:nvPicPr>
          <p:cNvPr id="6" name="Picture 4" descr="AG00280_"/>
          <p:cNvPicPr>
            <a:picLocks noGrp="1" noChangeAspect="1" noChangeArrowheads="1" noCrop="1"/>
          </p:cNvPicPr>
          <p:nvPr>
            <p:ph idx="1"/>
          </p:nvPr>
        </p:nvPicPr>
        <p:blipFill>
          <a:blip r:embed="rId2" cstate="print"/>
          <a:srcRect/>
          <a:stretch>
            <a:fillRect/>
          </a:stretch>
        </p:blipFill>
        <p:spPr bwMode="auto">
          <a:xfrm>
            <a:off x="7650201" y="188640"/>
            <a:ext cx="1493799" cy="1368152"/>
          </a:xfrm>
          <a:prstGeom prst="rect">
            <a:avLst/>
          </a:prstGeom>
          <a:noFill/>
          <a:ln w="9525">
            <a:noFill/>
            <a:miter lim="800000"/>
            <a:headEnd/>
            <a:tailEnd/>
          </a:ln>
        </p:spPr>
      </p:pic>
      <p:sp>
        <p:nvSpPr>
          <p:cNvPr id="7" name="Rectangle 3"/>
          <p:cNvSpPr txBox="1">
            <a:spLocks noChangeArrowheads="1"/>
          </p:cNvSpPr>
          <p:nvPr/>
        </p:nvSpPr>
        <p:spPr>
          <a:xfrm>
            <a:off x="467544" y="1268760"/>
            <a:ext cx="7661275" cy="4114800"/>
          </a:xfrm>
          <a:prstGeom prst="rect">
            <a:avLst/>
          </a:prstGeom>
          <a:solidFill>
            <a:schemeClr val="bg1"/>
          </a:solidFill>
        </p:spPr>
        <p:txBody>
          <a:bodyPr vert="horz" lIns="432000" tIns="252000" rIns="432000" bIns="144000" rtlCol="0">
            <a:normAutofit/>
          </a:bodyPr>
          <a:lstStyle/>
          <a:p>
            <a:pPr marL="323850" marR="0" lvl="0" indent="-323850" algn="l" defTabSz="914400" rtl="0" eaLnBrk="1" fontAlgn="auto" latinLnBrk="0" hangingPunct="1">
              <a:lnSpc>
                <a:spcPct val="90000"/>
              </a:lnSpc>
              <a:spcBef>
                <a:spcPts val="400"/>
              </a:spcBef>
              <a:spcAft>
                <a:spcPts val="400"/>
              </a:spcAft>
              <a:buClr>
                <a:srgbClr val="4B2B4B"/>
              </a:buClr>
              <a:buSzPct val="90000"/>
              <a:buFont typeface="Verdana" pitchFamily="34" charset="0"/>
              <a:buChar char="•"/>
              <a:tabLst/>
              <a:defRPr/>
            </a:pPr>
            <a:r>
              <a:rPr kumimoji="0" lang="nl-BE" sz="2400" b="1" i="0" u="none" strike="noStrike" kern="1200" cap="none" spc="0" normalizeH="0" baseline="0" noProof="0" dirty="0">
                <a:ln>
                  <a:noFill/>
                </a:ln>
                <a:solidFill>
                  <a:srgbClr val="4B2B4B"/>
                </a:solidFill>
                <a:effectLst/>
                <a:uLnTx/>
                <a:uFillTx/>
                <a:latin typeface="Trebuchet MS" pitchFamily="34" charset="0"/>
                <a:ea typeface="+mn-ea"/>
                <a:cs typeface="+mn-cs"/>
              </a:rPr>
              <a:t>Hedendaagse opvatting</a:t>
            </a:r>
            <a:b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t>- een organisatie is geen machine maar een </a:t>
            </a:r>
            <a:r>
              <a:rPr kumimoji="0" lang="nl-BE" sz="2400" b="0" i="0" u="none" strike="noStrike" kern="1200" cap="none" spc="0" normalizeH="0" baseline="0" noProof="0" dirty="0" err="1">
                <a:ln>
                  <a:noFill/>
                </a:ln>
                <a:solidFill>
                  <a:srgbClr val="4B2B4B"/>
                </a:solidFill>
                <a:effectLst/>
                <a:uLnTx/>
                <a:uFillTx/>
                <a:latin typeface="Trebuchet MS" pitchFamily="34" charset="0"/>
                <a:ea typeface="+mn-ea"/>
                <a:cs typeface="+mn-cs"/>
              </a:rPr>
              <a:t>sociaal-technisch</a:t>
            </a:r>
            <a: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t> systeem waar kennis centraal staat. </a:t>
            </a:r>
            <a:b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t>- organisatie vormt een open systeem in nauwe relatie met de omgeving;</a:t>
            </a:r>
            <a:b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t>- optimale leiderschap is afhankelijk van de omstandigheden. </a:t>
            </a:r>
            <a:b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br>
            <a:b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t>Taken: belang van ontwikkeling competenties, tevredenheid, herontwerp van taken, …</a:t>
            </a:r>
            <a:endParaRPr kumimoji="0" lang="nl-NL" sz="2400" b="0" i="0" u="none" strike="noStrike" kern="1200" cap="none" spc="0" normalizeH="0" baseline="0" noProof="0" dirty="0">
              <a:ln>
                <a:noFill/>
              </a:ln>
              <a:solidFill>
                <a:srgbClr val="4B2B4B"/>
              </a:solidFill>
              <a:effectLst/>
              <a:uLnTx/>
              <a:uFillTx/>
              <a:latin typeface="Trebuchet MS"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a:buNone/>
            </a:pPr>
            <a:r>
              <a:rPr lang="nl-BE" sz="3200" dirty="0"/>
              <a:t>Virtuele onderneming</a:t>
            </a:r>
            <a:br>
              <a:rPr lang="nl-BE" sz="3200" dirty="0"/>
            </a:br>
            <a:r>
              <a:rPr lang="nl-BE" sz="3200" dirty="0"/>
              <a:t>Hedendaagse onderneming heeft enkel aandacht voor de kernactiviteiten en via samenwerking met andere bedrijven,via uitbesteding en </a:t>
            </a:r>
            <a:r>
              <a:rPr lang="nl-BE" sz="3200" dirty="0" err="1"/>
              <a:t>Lean</a:t>
            </a:r>
            <a:r>
              <a:rPr lang="nl-BE" sz="3200" dirty="0"/>
              <a:t> </a:t>
            </a:r>
            <a:r>
              <a:rPr lang="nl-BE" sz="3200" dirty="0" err="1"/>
              <a:t>organization</a:t>
            </a:r>
            <a:r>
              <a:rPr lang="nl-BE" sz="3200" dirty="0"/>
              <a:t> naar de virtuele onderneming (rol van informatietechnologie); </a:t>
            </a:r>
            <a:endParaRPr lang="nl-BE" dirty="0"/>
          </a:p>
        </p:txBody>
      </p:sp>
      <p:sp>
        <p:nvSpPr>
          <p:cNvPr id="3" name="Titel 2"/>
          <p:cNvSpPr>
            <a:spLocks noGrp="1"/>
          </p:cNvSpPr>
          <p:nvPr>
            <p:ph type="title"/>
          </p:nvPr>
        </p:nvSpPr>
        <p:spPr/>
        <p:txBody>
          <a:bodyPr/>
          <a:lstStyle/>
          <a:p>
            <a:r>
              <a:rPr lang="nl-BE" dirty="0"/>
              <a:t>1.4.1 Hedendaagse organisaties</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36</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pic>
        <p:nvPicPr>
          <p:cNvPr id="6" name="Picture 4" descr="AG00280_"/>
          <p:cNvPicPr>
            <a:picLocks noChangeAspect="1" noChangeArrowheads="1" noCrop="1"/>
          </p:cNvPicPr>
          <p:nvPr/>
        </p:nvPicPr>
        <p:blipFill>
          <a:blip r:embed="rId2" cstate="print"/>
          <a:srcRect/>
          <a:stretch>
            <a:fillRect/>
          </a:stretch>
        </p:blipFill>
        <p:spPr bwMode="auto">
          <a:xfrm>
            <a:off x="7380312" y="4293096"/>
            <a:ext cx="1447800" cy="1447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pPr>
              <a:buNone/>
            </a:pPr>
            <a:r>
              <a:rPr lang="nl-BE" dirty="0"/>
              <a:t>Virtuele organisatie</a:t>
            </a:r>
            <a:br>
              <a:rPr lang="nl-BE" dirty="0"/>
            </a:br>
            <a:r>
              <a:rPr lang="nl-BE" dirty="0"/>
              <a:t>Kerncompetenties: deze vaardigheden en technologieën waardoor de organisatie een unieke positie inneemt. </a:t>
            </a:r>
            <a:br>
              <a:rPr lang="nl-BE" dirty="0"/>
            </a:br>
            <a:r>
              <a:rPr lang="nl-BE" dirty="0"/>
              <a:t>Bv. Kerncompetenties van Ford zijn aanmaken van de motor en de assemblage van de onderdelen. Alle overige activiteiten kunnen uitbesteed worden. </a:t>
            </a:r>
            <a:br>
              <a:rPr lang="nl-BE" dirty="0"/>
            </a:br>
            <a:r>
              <a:rPr lang="nl-BE" dirty="0"/>
              <a:t>In de limiet… een ‘lege doos’.</a:t>
            </a:r>
            <a:br>
              <a:rPr lang="nl-BE" dirty="0"/>
            </a:br>
            <a:r>
              <a:rPr lang="nl-BE" dirty="0"/>
              <a:t>Bv. Benetton. </a:t>
            </a:r>
          </a:p>
        </p:txBody>
      </p:sp>
      <p:sp>
        <p:nvSpPr>
          <p:cNvPr id="3" name="Titel 2"/>
          <p:cNvSpPr>
            <a:spLocks noGrp="1"/>
          </p:cNvSpPr>
          <p:nvPr>
            <p:ph type="title"/>
          </p:nvPr>
        </p:nvSpPr>
        <p:spPr/>
        <p:txBody>
          <a:bodyPr/>
          <a:lstStyle/>
          <a:p>
            <a:r>
              <a:rPr lang="nl-BE" dirty="0"/>
              <a:t>1.4.1 Hedendaagse organisaties</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37</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pic>
        <p:nvPicPr>
          <p:cNvPr id="6" name="Afbeelding 5" descr="Colors de Benetton Blue Benetton parfum - een geur voor dames 2016">
            <a:extLst>
              <a:ext uri="{FF2B5EF4-FFF2-40B4-BE49-F238E27FC236}">
                <a16:creationId xmlns:a16="http://schemas.microsoft.com/office/drawing/2014/main" id="{75F9FE78-5804-4BD0-B4B3-CB3D891DC2D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4725143"/>
            <a:ext cx="3635896" cy="21663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0" y="0"/>
            <a:ext cx="9144000" cy="1142984"/>
          </a:xfrm>
        </p:spPr>
        <p:txBody>
          <a:bodyPr anchor="ctr">
            <a:normAutofit/>
          </a:bodyPr>
          <a:lstStyle/>
          <a:p>
            <a:r>
              <a:rPr lang="nl-BE" dirty="0">
                <a:solidFill>
                  <a:schemeClr val="tx1">
                    <a:lumMod val="60000"/>
                    <a:lumOff val="40000"/>
                  </a:schemeClr>
                </a:solidFill>
              </a:rPr>
              <a:t>1.4.2 Hedendaagse organisaties</a:t>
            </a:r>
          </a:p>
        </p:txBody>
      </p:sp>
      <p:sp>
        <p:nvSpPr>
          <p:cNvPr id="12" name="Text Placeholder 2">
            <a:extLst>
              <a:ext uri="{FF2B5EF4-FFF2-40B4-BE49-F238E27FC236}">
                <a16:creationId xmlns:a16="http://schemas.microsoft.com/office/drawing/2014/main" id="{5713923A-AFC8-4D90-9740-051B3E77E9DE}"/>
              </a:ext>
            </a:extLst>
          </p:cNvPr>
          <p:cNvSpPr>
            <a:spLocks noGrp="1"/>
          </p:cNvSpPr>
          <p:nvPr>
            <p:ph type="body" idx="1"/>
          </p:nvPr>
        </p:nvSpPr>
        <p:spPr>
          <a:xfrm>
            <a:off x="0" y="1152000"/>
            <a:ext cx="4428000" cy="1097992"/>
          </a:xfrm>
        </p:spPr>
        <p:txBody>
          <a:bodyPr/>
          <a:lstStyle/>
          <a:p>
            <a:endParaRPr lang="en-US"/>
          </a:p>
        </p:txBody>
      </p:sp>
      <p:pic>
        <p:nvPicPr>
          <p:cNvPr id="7" name="Afbeelding 6">
            <a:extLst>
              <a:ext uri="{FF2B5EF4-FFF2-40B4-BE49-F238E27FC236}">
                <a16:creationId xmlns:a16="http://schemas.microsoft.com/office/drawing/2014/main" id="{3DDE77D2-6A24-4B4B-B943-F1FE4D805B50}"/>
              </a:ext>
            </a:extLst>
          </p:cNvPr>
          <p:cNvPicPr>
            <a:picLocks noChangeAspect="1"/>
          </p:cNvPicPr>
          <p:nvPr/>
        </p:nvPicPr>
        <p:blipFill rotWithShape="1">
          <a:blip r:embed="rId2"/>
          <a:srcRect l="3932" r="15194" b="-2"/>
          <a:stretch/>
        </p:blipFill>
        <p:spPr>
          <a:xfrm>
            <a:off x="20" y="1340992"/>
            <a:ext cx="4427980" cy="4545000"/>
          </a:xfrm>
          <a:prstGeom prst="rect">
            <a:avLst/>
          </a:prstGeom>
          <a:noFill/>
        </p:spPr>
      </p:pic>
      <p:sp>
        <p:nvSpPr>
          <p:cNvPr id="2" name="Tijdelijke aanduiding voor inhoud 1"/>
          <p:cNvSpPr>
            <a:spLocks noGrp="1"/>
          </p:cNvSpPr>
          <p:nvPr>
            <p:ph sz="quarter" idx="4"/>
          </p:nvPr>
        </p:nvSpPr>
        <p:spPr>
          <a:xfrm>
            <a:off x="4716002" y="1422308"/>
            <a:ext cx="4428000" cy="3554684"/>
          </a:xfrm>
        </p:spPr>
        <p:txBody>
          <a:bodyPr>
            <a:normAutofit/>
          </a:bodyPr>
          <a:lstStyle/>
          <a:p>
            <a:pPr>
              <a:buNone/>
            </a:pPr>
            <a:r>
              <a:rPr lang="nl-BE" sz="1800" dirty="0"/>
              <a:t>Mensgerichte organisatie</a:t>
            </a:r>
            <a:br>
              <a:rPr lang="nl-BE" sz="1800" dirty="0"/>
            </a:br>
            <a:r>
              <a:rPr lang="nl-BE" sz="1800" dirty="0"/>
              <a:t>d.w.z. groeiend besef dat mensen het verschil kunnen maken met de concurrent.</a:t>
            </a:r>
            <a:br>
              <a:rPr lang="nl-BE" sz="1800" dirty="0"/>
            </a:br>
            <a:r>
              <a:rPr lang="nl-BE" sz="1800" dirty="0"/>
              <a:t>- verbetering van de taakinhoud (taakverbreding, taakverrijking… )</a:t>
            </a:r>
            <a:br>
              <a:rPr lang="nl-BE" sz="1800" dirty="0"/>
            </a:br>
            <a:r>
              <a:rPr lang="nl-BE" sz="1800" dirty="0"/>
              <a:t>- starten van autonome werkgroepen</a:t>
            </a:r>
            <a:br>
              <a:rPr lang="nl-BE" sz="1800" dirty="0"/>
            </a:br>
            <a:r>
              <a:rPr lang="nl-BE" sz="1800" dirty="0"/>
              <a:t>- empowerment: verantwoordelijkheden en bevoegdheden naar de werkvloer. </a:t>
            </a:r>
            <a:br>
              <a:rPr lang="nl-BE" sz="1800" dirty="0"/>
            </a:br>
            <a:endParaRPr lang="nl-BE" sz="1800" dirty="0"/>
          </a:p>
          <a:p>
            <a:endParaRPr lang="nl-BE" sz="1800" dirty="0"/>
          </a:p>
          <a:p>
            <a:pPr>
              <a:buNone/>
            </a:pPr>
            <a:endParaRPr lang="nl-BE" sz="1800" dirty="0"/>
          </a:p>
        </p:txBody>
      </p:sp>
      <p:sp>
        <p:nvSpPr>
          <p:cNvPr id="4" name="Tijdelijke aanduiding voor dianummer 3"/>
          <p:cNvSpPr>
            <a:spLocks noGrp="1"/>
          </p:cNvSpPr>
          <p:nvPr>
            <p:ph type="sldNum" sz="quarter" idx="11"/>
          </p:nvPr>
        </p:nvSpPr>
        <p:spPr>
          <a:xfrm>
            <a:off x="360000" y="6084000"/>
            <a:ext cx="360000" cy="667148"/>
          </a:xfrm>
        </p:spPr>
        <p:txBody>
          <a:bodyPr wrap="none" anchor="ctr">
            <a:normAutofit/>
          </a:bodyPr>
          <a:lstStyle/>
          <a:p>
            <a:pPr>
              <a:spcAft>
                <a:spcPts val="600"/>
              </a:spcAft>
            </a:pPr>
            <a:fld id="{3B80295F-48CD-49FC-897A-CCEC919B8070}" type="slidenum">
              <a:rPr lang="nl-BE" smtClean="0"/>
              <a:pPr>
                <a:spcAft>
                  <a:spcPts val="600"/>
                </a:spcAft>
              </a:pPr>
              <a:t>38</a:t>
            </a:fld>
            <a:endParaRPr lang="nl-BE"/>
          </a:p>
        </p:txBody>
      </p:sp>
      <p:sp>
        <p:nvSpPr>
          <p:cNvPr id="5" name="Tijdelijke aanduiding voor voettekst 4"/>
          <p:cNvSpPr>
            <a:spLocks noGrp="1"/>
          </p:cNvSpPr>
          <p:nvPr>
            <p:ph type="ftr" sz="quarter" idx="12"/>
          </p:nvPr>
        </p:nvSpPr>
        <p:spPr>
          <a:xfrm>
            <a:off x="755576" y="6084000"/>
            <a:ext cx="4032424" cy="432000"/>
          </a:xfrm>
        </p:spPr>
        <p:txBody>
          <a:bodyPr wrap="square" anchor="ctr">
            <a:normAutofit/>
          </a:bodyPr>
          <a:lstStyle/>
          <a:p>
            <a:pPr>
              <a:spcAft>
                <a:spcPts val="600"/>
              </a:spcAft>
            </a:pPr>
            <a:r>
              <a:rPr lang="nl-BE"/>
              <a:t>Gedrag in organisaties.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a:lnSpc>
                <a:spcPct val="80000"/>
              </a:lnSpc>
              <a:buNone/>
            </a:pPr>
            <a:r>
              <a:rPr lang="nl-BE" dirty="0"/>
              <a:t>Mensgerichte organisatie:</a:t>
            </a:r>
            <a:br>
              <a:rPr lang="nl-BE" dirty="0"/>
            </a:br>
            <a:r>
              <a:rPr lang="nl-BE" sz="3200" dirty="0"/>
              <a:t>van werknemers participatie naar autonomie inzake beslissingen op de werkvloer. Verantwoordelijkheden EN bevoegdheden naar de werkvloer;</a:t>
            </a:r>
          </a:p>
          <a:p>
            <a:pPr>
              <a:lnSpc>
                <a:spcPct val="80000"/>
              </a:lnSpc>
              <a:buNone/>
            </a:pPr>
            <a:r>
              <a:rPr lang="nl-BE" sz="3200" dirty="0"/>
              <a:t>	afname van ‘</a:t>
            </a:r>
            <a:r>
              <a:rPr lang="nl-BE" sz="3200" dirty="0" err="1"/>
              <a:t>command-and-control</a:t>
            </a:r>
            <a:r>
              <a:rPr lang="nl-BE" sz="3200" dirty="0"/>
              <a:t>’; manager wordt coach, begeleider;</a:t>
            </a:r>
          </a:p>
          <a:p>
            <a:pPr>
              <a:lnSpc>
                <a:spcPct val="80000"/>
              </a:lnSpc>
              <a:buNone/>
            </a:pPr>
            <a:r>
              <a:rPr lang="nl-BE" sz="3200" dirty="0"/>
              <a:t>	vaak samenhang tussen autonomie en tevredenheid.</a:t>
            </a:r>
            <a:endParaRPr lang="nl-NL" sz="3200" dirty="0"/>
          </a:p>
          <a:p>
            <a:endParaRPr lang="nl-BE" dirty="0"/>
          </a:p>
        </p:txBody>
      </p:sp>
      <p:sp>
        <p:nvSpPr>
          <p:cNvPr id="3" name="Titel 2"/>
          <p:cNvSpPr>
            <a:spLocks noGrp="1"/>
          </p:cNvSpPr>
          <p:nvPr>
            <p:ph type="title"/>
          </p:nvPr>
        </p:nvSpPr>
        <p:spPr/>
        <p:txBody>
          <a:bodyPr/>
          <a:lstStyle/>
          <a:p>
            <a:r>
              <a:rPr lang="nl-BE" dirty="0"/>
              <a:t>1.4.2 Hedendaagse organisaties</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39</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a:t>Wat is organisatiepsychologie?</a:t>
            </a:r>
            <a:br>
              <a:rPr lang="nl-BE" dirty="0"/>
            </a:br>
            <a:endParaRPr lang="nl-BE" dirty="0"/>
          </a:p>
          <a:p>
            <a:r>
              <a:rPr lang="nl-BE" dirty="0"/>
              <a:t>Wat is een organisatie? </a:t>
            </a:r>
            <a:br>
              <a:rPr lang="nl-BE" dirty="0"/>
            </a:br>
            <a:endParaRPr lang="nl-BE" dirty="0"/>
          </a:p>
          <a:p>
            <a:r>
              <a:rPr lang="nl-BE" dirty="0"/>
              <a:t>Historiek van de organisatiepsychologie </a:t>
            </a:r>
            <a:br>
              <a:rPr lang="nl-BE" dirty="0"/>
            </a:br>
            <a:endParaRPr lang="nl-BE" dirty="0"/>
          </a:p>
          <a:p>
            <a:r>
              <a:rPr lang="nl-BE" dirty="0"/>
              <a:t>Trends in hedendaagse organisaties? </a:t>
            </a:r>
          </a:p>
        </p:txBody>
      </p:sp>
      <p:sp>
        <p:nvSpPr>
          <p:cNvPr id="3" name="Titel 2"/>
          <p:cNvSpPr>
            <a:spLocks noGrp="1"/>
          </p:cNvSpPr>
          <p:nvPr>
            <p:ph type="title"/>
          </p:nvPr>
        </p:nvSpPr>
        <p:spPr/>
        <p:txBody>
          <a:bodyPr/>
          <a:lstStyle/>
          <a:p>
            <a:r>
              <a:rPr lang="nl-BE" dirty="0"/>
              <a:t>1.1  Waarover gaat DIT HOOFDSTUK?  </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4</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70000" lnSpcReduction="20000"/>
          </a:bodyPr>
          <a:lstStyle/>
          <a:p>
            <a:pPr>
              <a:lnSpc>
                <a:spcPct val="80000"/>
              </a:lnSpc>
              <a:buNone/>
            </a:pPr>
            <a:r>
              <a:rPr lang="nl-BE" dirty="0"/>
              <a:t>Organisatie is een kennisonderneming</a:t>
            </a:r>
            <a:br>
              <a:rPr lang="nl-BE" dirty="0"/>
            </a:br>
            <a:br>
              <a:rPr lang="nl-BE" dirty="0"/>
            </a:br>
            <a:r>
              <a:rPr lang="nl-BE" dirty="0"/>
              <a:t>P. </a:t>
            </a:r>
            <a:r>
              <a:rPr lang="nl-BE" dirty="0" err="1"/>
              <a:t>Drucker</a:t>
            </a:r>
            <a:r>
              <a:rPr lang="nl-BE" dirty="0"/>
              <a:t>: medewerkers zijn ‘kenniswerkers’ </a:t>
            </a:r>
            <a:br>
              <a:rPr lang="nl-BE" dirty="0"/>
            </a:br>
            <a:br>
              <a:rPr lang="nl-BE" dirty="0"/>
            </a:br>
            <a:r>
              <a:rPr lang="nl-BE" sz="3200" dirty="0"/>
              <a:t>Hoe ontwikkelt zich kennis in de onderneming?</a:t>
            </a:r>
            <a:br>
              <a:rPr lang="nl-BE" sz="3200" dirty="0"/>
            </a:br>
            <a:r>
              <a:rPr lang="nl-BE" sz="3200" dirty="0"/>
              <a:t> </a:t>
            </a:r>
            <a:br>
              <a:rPr lang="nl-BE" sz="3200" dirty="0"/>
            </a:br>
            <a:r>
              <a:rPr lang="nl-BE" sz="3200" dirty="0"/>
              <a:t>Hoe kan deze kennis gemanaged worden?</a:t>
            </a:r>
            <a:br>
              <a:rPr lang="nl-BE" sz="3200" dirty="0"/>
            </a:br>
            <a:br>
              <a:rPr lang="nl-BE" sz="3200" dirty="0"/>
            </a:br>
            <a:r>
              <a:rPr lang="nl-BE" sz="3200" dirty="0"/>
              <a:t>Klassieke leerprocessen (Pavlov, Skinner, </a:t>
            </a:r>
            <a:r>
              <a:rPr lang="nl-BE" sz="3200" dirty="0" err="1"/>
              <a:t>Bandura</a:t>
            </a:r>
            <a:r>
              <a:rPr lang="nl-BE" sz="3200" dirty="0"/>
              <a:t>)</a:t>
            </a:r>
            <a:br>
              <a:rPr lang="nl-BE" sz="3200" dirty="0"/>
            </a:br>
            <a:br>
              <a:rPr lang="nl-BE" sz="3200" dirty="0"/>
            </a:br>
            <a:r>
              <a:rPr lang="nl-BE" sz="3200" dirty="0"/>
              <a:t>Visie van </a:t>
            </a:r>
            <a:r>
              <a:rPr lang="nl-BE" sz="3200" dirty="0" err="1"/>
              <a:t>Kolb</a:t>
            </a:r>
            <a:r>
              <a:rPr lang="nl-BE" sz="3200" dirty="0"/>
              <a:t> over het leren in organisaties?</a:t>
            </a:r>
            <a:br>
              <a:rPr lang="nl-BE" sz="3200" dirty="0"/>
            </a:br>
            <a:br>
              <a:rPr lang="nl-BE" sz="3200" dirty="0"/>
            </a:br>
            <a:r>
              <a:rPr lang="nl-BE" sz="3200" dirty="0"/>
              <a:t>Visie van </a:t>
            </a:r>
            <a:r>
              <a:rPr lang="nl-BE" sz="3200" dirty="0" err="1"/>
              <a:t>Nonaka</a:t>
            </a:r>
            <a:r>
              <a:rPr lang="nl-BE" sz="3200" dirty="0"/>
              <a:t> en </a:t>
            </a:r>
            <a:r>
              <a:rPr lang="nl-BE" sz="3200" dirty="0" err="1"/>
              <a:t>Takeuchi</a:t>
            </a:r>
            <a:r>
              <a:rPr lang="nl-BE" sz="3200" dirty="0"/>
              <a:t> over leren in de organisaties</a:t>
            </a:r>
          </a:p>
          <a:p>
            <a:pPr>
              <a:lnSpc>
                <a:spcPct val="80000"/>
              </a:lnSpc>
              <a:buNone/>
            </a:pPr>
            <a:r>
              <a:rPr lang="nl-BE" sz="3200" dirty="0"/>
              <a:t>	</a:t>
            </a:r>
            <a:br>
              <a:rPr lang="nl-BE" sz="3200" dirty="0"/>
            </a:br>
            <a:r>
              <a:rPr lang="nl-BE" sz="3200" dirty="0"/>
              <a:t>AI zal een steeds belangrijkere rol gaan spelen in de ontwikkeling van kennis. Kan AI de rol van de kenniswerkers overnemen? </a:t>
            </a:r>
            <a:br>
              <a:rPr lang="nl-BE" sz="3200" dirty="0"/>
            </a:br>
            <a:endParaRPr lang="nl-BE" sz="3200" dirty="0"/>
          </a:p>
          <a:p>
            <a:endParaRPr lang="nl-BE" dirty="0"/>
          </a:p>
        </p:txBody>
      </p:sp>
      <p:sp>
        <p:nvSpPr>
          <p:cNvPr id="3" name="Titel 2"/>
          <p:cNvSpPr>
            <a:spLocks noGrp="1"/>
          </p:cNvSpPr>
          <p:nvPr>
            <p:ph type="title"/>
          </p:nvPr>
        </p:nvSpPr>
        <p:spPr/>
        <p:txBody>
          <a:bodyPr/>
          <a:lstStyle/>
          <a:p>
            <a:r>
              <a:rPr lang="nl-BE" dirty="0"/>
              <a:t>1.4.3 Hedendaagse organisaties</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40</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62500" lnSpcReduction="20000"/>
          </a:bodyPr>
          <a:lstStyle/>
          <a:p>
            <a:pPr marL="447675" indent="-447675">
              <a:lnSpc>
                <a:spcPct val="80000"/>
              </a:lnSpc>
              <a:spcBef>
                <a:spcPct val="20000"/>
              </a:spcBef>
              <a:buClr>
                <a:schemeClr val="accent1"/>
              </a:buClr>
              <a:buSzPct val="70000"/>
              <a:buNone/>
              <a:defRPr/>
            </a:pPr>
            <a:r>
              <a:rPr lang="nl-BE" dirty="0"/>
              <a:t>Geautomatiseerde organisatie</a:t>
            </a:r>
            <a:br>
              <a:rPr lang="nl-BE" dirty="0"/>
            </a:br>
            <a:br>
              <a:rPr lang="nl-BE" kern="0" dirty="0"/>
            </a:br>
            <a:r>
              <a:rPr lang="nl-BE" sz="3800" kern="0" dirty="0"/>
              <a:t>toename van robots waardoor efficiënter geproduceerd kan worden;</a:t>
            </a:r>
            <a:br>
              <a:rPr lang="nl-BE" sz="3800" kern="0" dirty="0"/>
            </a:br>
            <a:r>
              <a:rPr lang="nl-BE" sz="3800" kern="0" dirty="0"/>
              <a:t>introductie van artificiële intelligentie en humanoïde robots, waardoor nog meer productieverbeteringen gerealiseerd kunnen worden</a:t>
            </a:r>
            <a:br>
              <a:rPr lang="nl-BE" sz="3800" kern="0" dirty="0"/>
            </a:br>
            <a:r>
              <a:rPr lang="nl-BE" sz="3800" kern="0" dirty="0"/>
              <a:t>ERP waardoor alle bedrijfsprocessen geconnecteerd worden, maar ook bedrijven onderling. </a:t>
            </a:r>
            <a:br>
              <a:rPr lang="nl-BE" sz="3800" kern="0" dirty="0"/>
            </a:br>
            <a:endParaRPr lang="nl-BE" sz="3800" kern="0" dirty="0"/>
          </a:p>
          <a:p>
            <a:pPr marL="447675" indent="-447675">
              <a:lnSpc>
                <a:spcPct val="80000"/>
              </a:lnSpc>
              <a:spcBef>
                <a:spcPct val="20000"/>
              </a:spcBef>
              <a:buClr>
                <a:schemeClr val="accent1"/>
              </a:buClr>
              <a:buSzPct val="70000"/>
              <a:buNone/>
              <a:defRPr/>
            </a:pPr>
            <a:r>
              <a:rPr lang="nl-BE" sz="3800" kern="0" dirty="0"/>
              <a:t>	Door deze automatisering verdwijnen tal van jobs in de organisatie; een beperkt aantal nieuwe jobs ontstaan. </a:t>
            </a:r>
            <a:br>
              <a:rPr lang="nl-BE" sz="3800" kern="0" dirty="0"/>
            </a:br>
            <a:endParaRPr lang="nl-BE" sz="3800" kern="0" dirty="0"/>
          </a:p>
          <a:p>
            <a:pPr marL="447675" indent="-447675">
              <a:lnSpc>
                <a:spcPct val="80000"/>
              </a:lnSpc>
              <a:spcBef>
                <a:spcPct val="20000"/>
              </a:spcBef>
              <a:buClr>
                <a:schemeClr val="accent1"/>
              </a:buClr>
              <a:buSzPct val="70000"/>
              <a:buNone/>
              <a:defRPr/>
            </a:pPr>
            <a:r>
              <a:rPr lang="nl-BE" sz="3800" kern="0" dirty="0"/>
              <a:t>	Op weg naar een virtuele organisatie, waarbij een beperkt aantal medewerkers vanuit hun huisadres het werk doen. Gevolgen voor aansturing? </a:t>
            </a:r>
            <a:br>
              <a:rPr lang="nl-BE" sz="3800" kern="0" dirty="0"/>
            </a:br>
            <a:br>
              <a:rPr lang="nl-BE" kern="0" dirty="0"/>
            </a:br>
            <a:r>
              <a:rPr lang="nl-BE" kern="0" dirty="0"/>
              <a:t>			</a:t>
            </a:r>
            <a:endParaRPr lang="nl-BE" dirty="0"/>
          </a:p>
        </p:txBody>
      </p:sp>
      <p:sp>
        <p:nvSpPr>
          <p:cNvPr id="3" name="Titel 2"/>
          <p:cNvSpPr>
            <a:spLocks noGrp="1"/>
          </p:cNvSpPr>
          <p:nvPr>
            <p:ph type="title"/>
          </p:nvPr>
        </p:nvSpPr>
        <p:spPr/>
        <p:txBody>
          <a:bodyPr/>
          <a:lstStyle/>
          <a:p>
            <a:r>
              <a:rPr lang="nl-BE" dirty="0"/>
              <a:t>1.4.4 Hedendaagse organisaties</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41</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pic>
        <p:nvPicPr>
          <p:cNvPr id="8" name="Afbeelding 7">
            <a:extLst>
              <a:ext uri="{FF2B5EF4-FFF2-40B4-BE49-F238E27FC236}">
                <a16:creationId xmlns:a16="http://schemas.microsoft.com/office/drawing/2014/main" id="{4E6D1C40-AE8C-4E96-9C44-D5093140C6BA}"/>
              </a:ext>
            </a:extLst>
          </p:cNvPr>
          <p:cNvPicPr>
            <a:picLocks noChangeAspect="1"/>
          </p:cNvPicPr>
          <p:nvPr/>
        </p:nvPicPr>
        <p:blipFill>
          <a:blip r:embed="rId2"/>
          <a:stretch>
            <a:fillRect/>
          </a:stretch>
        </p:blipFill>
        <p:spPr>
          <a:xfrm>
            <a:off x="6156176" y="4939279"/>
            <a:ext cx="2987824" cy="19495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a:lnSpc>
                <a:spcPct val="80000"/>
              </a:lnSpc>
              <a:buNone/>
            </a:pPr>
            <a:r>
              <a:rPr lang="nl-BE" sz="3200" dirty="0"/>
              <a:t>Geautomatiseerde organisatie</a:t>
            </a:r>
            <a:br>
              <a:rPr lang="nl-BE" sz="3200" dirty="0"/>
            </a:br>
            <a:br>
              <a:rPr lang="nl-BE" sz="3200" dirty="0"/>
            </a:br>
            <a:r>
              <a:rPr lang="nl-BE" sz="3200" dirty="0"/>
              <a:t>Via outsourcing naar de virtuele onderneming?</a:t>
            </a:r>
          </a:p>
          <a:p>
            <a:pPr>
              <a:lnSpc>
                <a:spcPct val="80000"/>
              </a:lnSpc>
              <a:buNone/>
            </a:pPr>
            <a:endParaRPr lang="nl-BE" sz="3200" dirty="0"/>
          </a:p>
          <a:p>
            <a:pPr>
              <a:lnSpc>
                <a:spcPct val="80000"/>
              </a:lnSpc>
              <a:buNone/>
            </a:pPr>
            <a:r>
              <a:rPr lang="nl-BE" sz="3200" dirty="0"/>
              <a:t>	E-commerce in de B2B, bijna voor 100%, Bedrijf = netwerkorganisatie;</a:t>
            </a:r>
          </a:p>
          <a:p>
            <a:endParaRPr lang="nl-BE" dirty="0"/>
          </a:p>
        </p:txBody>
      </p:sp>
      <p:sp>
        <p:nvSpPr>
          <p:cNvPr id="3" name="Titel 2"/>
          <p:cNvSpPr>
            <a:spLocks noGrp="1"/>
          </p:cNvSpPr>
          <p:nvPr>
            <p:ph type="title"/>
          </p:nvPr>
        </p:nvSpPr>
        <p:spPr/>
        <p:txBody>
          <a:bodyPr/>
          <a:lstStyle/>
          <a:p>
            <a:r>
              <a:rPr lang="nl-BE" dirty="0"/>
              <a:t>1.4.4 Hedendaagse organisaties</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42</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pic>
        <p:nvPicPr>
          <p:cNvPr id="8" name="Picture 4" descr="AG00280_">
            <a:extLst>
              <a:ext uri="{FF2B5EF4-FFF2-40B4-BE49-F238E27FC236}">
                <a16:creationId xmlns:a16="http://schemas.microsoft.com/office/drawing/2014/main" id="{8DED90D8-CFA5-40AD-AE32-32CDE5209715}"/>
              </a:ext>
            </a:extLst>
          </p:cNvPr>
          <p:cNvPicPr>
            <a:picLocks noChangeAspect="1" noChangeArrowheads="1" noCrop="1"/>
          </p:cNvPicPr>
          <p:nvPr/>
        </p:nvPicPr>
        <p:blipFill>
          <a:blip r:embed="rId2" cstate="print"/>
          <a:srcRect/>
          <a:stretch>
            <a:fillRect/>
          </a:stretch>
        </p:blipFill>
        <p:spPr bwMode="auto">
          <a:xfrm>
            <a:off x="6588224" y="4221088"/>
            <a:ext cx="2455912" cy="245591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a:buNone/>
            </a:pPr>
            <a:r>
              <a:rPr lang="nl-BE" dirty="0"/>
              <a:t>Klantgerichte organisatie</a:t>
            </a:r>
          </a:p>
        </p:txBody>
      </p:sp>
      <p:sp>
        <p:nvSpPr>
          <p:cNvPr id="3" name="Titel 2"/>
          <p:cNvSpPr>
            <a:spLocks noGrp="1"/>
          </p:cNvSpPr>
          <p:nvPr>
            <p:ph type="title"/>
          </p:nvPr>
        </p:nvSpPr>
        <p:spPr/>
        <p:txBody>
          <a:bodyPr/>
          <a:lstStyle/>
          <a:p>
            <a:r>
              <a:rPr lang="nl-BE" dirty="0"/>
              <a:t>1.4.5 Hedendaagse organisaties</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43</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pic>
        <p:nvPicPr>
          <p:cNvPr id="6" name="Picture 5"/>
          <p:cNvPicPr>
            <a:picLocks noChangeArrowheads="1"/>
          </p:cNvPicPr>
          <p:nvPr/>
        </p:nvPicPr>
        <p:blipFill>
          <a:blip r:embed="rId2" cstate="print"/>
          <a:srcRect/>
          <a:stretch>
            <a:fillRect/>
          </a:stretch>
        </p:blipFill>
        <p:spPr bwMode="auto">
          <a:xfrm>
            <a:off x="3563888" y="2204864"/>
            <a:ext cx="1420813" cy="2070100"/>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1475656" y="2276872"/>
            <a:ext cx="6466374" cy="324612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1.4.5 Hedendaagse organisaties</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44</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pic>
        <p:nvPicPr>
          <p:cNvPr id="6" name="Picture 4" descr="deming"/>
          <p:cNvPicPr>
            <a:picLocks noChangeAspect="1" noChangeArrowheads="1"/>
          </p:cNvPicPr>
          <p:nvPr/>
        </p:nvPicPr>
        <p:blipFill>
          <a:blip r:embed="rId2" cstate="print"/>
          <a:srcRect/>
          <a:stretch>
            <a:fillRect/>
          </a:stretch>
        </p:blipFill>
        <p:spPr bwMode="auto">
          <a:xfrm>
            <a:off x="7524327" y="0"/>
            <a:ext cx="1619673" cy="2038525"/>
          </a:xfrm>
          <a:prstGeom prst="rect">
            <a:avLst/>
          </a:prstGeom>
          <a:noFill/>
          <a:ln w="9525">
            <a:noFill/>
            <a:miter lim="800000"/>
            <a:headEnd/>
            <a:tailEnd/>
          </a:ln>
        </p:spPr>
      </p:pic>
      <p:sp>
        <p:nvSpPr>
          <p:cNvPr id="7" name="Rectangle 3"/>
          <p:cNvSpPr>
            <a:spLocks noGrp="1" noChangeArrowheads="1"/>
          </p:cNvSpPr>
          <p:nvPr>
            <p:ph idx="1"/>
          </p:nvPr>
        </p:nvSpPr>
        <p:spPr>
          <a:xfrm>
            <a:off x="179512" y="2132856"/>
            <a:ext cx="8964488" cy="2808312"/>
          </a:xfrm>
        </p:spPr>
        <p:txBody>
          <a:bodyPr>
            <a:normAutofit/>
          </a:bodyPr>
          <a:lstStyle/>
          <a:p>
            <a:pPr eaLnBrk="1" hangingPunct="1"/>
            <a:r>
              <a:rPr lang="nl-BE" dirty="0"/>
              <a:t>Grondlegger: E. </a:t>
            </a:r>
            <a:r>
              <a:rPr lang="nl-BE" dirty="0" err="1"/>
              <a:t>Deming</a:t>
            </a:r>
            <a:r>
              <a:rPr lang="nl-BE" dirty="0"/>
              <a:t> (1951)</a:t>
            </a:r>
          </a:p>
          <a:p>
            <a:pPr eaLnBrk="1" hangingPunct="1"/>
            <a:r>
              <a:rPr lang="nl-BE" dirty="0"/>
              <a:t>Plan do check act cirkel (</a:t>
            </a:r>
            <a:r>
              <a:rPr lang="nl-BE" dirty="0" err="1"/>
              <a:t>wheel</a:t>
            </a:r>
            <a:r>
              <a:rPr lang="nl-BE" dirty="0"/>
              <a:t> of </a:t>
            </a:r>
            <a:r>
              <a:rPr lang="nl-BE" dirty="0" err="1"/>
              <a:t>quality</a:t>
            </a:r>
            <a:r>
              <a:rPr lang="nl-BE" dirty="0"/>
              <a:t>)</a:t>
            </a:r>
          </a:p>
          <a:p>
            <a:pPr eaLnBrk="1" hangingPunct="1"/>
            <a:r>
              <a:rPr lang="nl-BE" dirty="0"/>
              <a:t>Borging van hetgeen bereikt werd</a:t>
            </a:r>
          </a:p>
          <a:p>
            <a:pPr eaLnBrk="1" hangingPunct="1"/>
            <a:r>
              <a:rPr lang="nl-BE" dirty="0"/>
              <a:t>14 principes voor management</a:t>
            </a:r>
            <a:br>
              <a:rPr lang="nl-BE" dirty="0">
                <a:hlinkClick r:id="rId3"/>
              </a:rPr>
            </a:br>
            <a:endParaRPr lang="nl-NL" dirty="0"/>
          </a:p>
        </p:txBody>
      </p:sp>
      <p:sp>
        <p:nvSpPr>
          <p:cNvPr id="8" name="Tekstvak 7"/>
          <p:cNvSpPr txBox="1"/>
          <p:nvPr/>
        </p:nvSpPr>
        <p:spPr>
          <a:xfrm>
            <a:off x="611560" y="1484784"/>
            <a:ext cx="4464496" cy="461665"/>
          </a:xfrm>
          <a:prstGeom prst="rect">
            <a:avLst/>
          </a:prstGeom>
          <a:noFill/>
        </p:spPr>
        <p:txBody>
          <a:bodyPr wrap="square" rtlCol="0">
            <a:spAutoFit/>
          </a:bodyPr>
          <a:lstStyle/>
          <a:p>
            <a:r>
              <a:rPr lang="nl-BE" sz="2400" dirty="0">
                <a:latin typeface="Trebuchet MS" pitchFamily="34" charset="0"/>
              </a:rPr>
              <a:t>Integrale</a:t>
            </a:r>
            <a:r>
              <a:rPr lang="nl-BE" sz="2400" dirty="0"/>
              <a:t> kwaliteitszorg</a:t>
            </a:r>
          </a:p>
        </p:txBody>
      </p:sp>
      <p:sp>
        <p:nvSpPr>
          <p:cNvPr id="9" name="Tekstvak 8"/>
          <p:cNvSpPr txBox="1"/>
          <p:nvPr/>
        </p:nvSpPr>
        <p:spPr>
          <a:xfrm>
            <a:off x="7524328" y="2204864"/>
            <a:ext cx="1619672" cy="307777"/>
          </a:xfrm>
          <a:prstGeom prst="rect">
            <a:avLst/>
          </a:prstGeom>
          <a:noFill/>
        </p:spPr>
        <p:txBody>
          <a:bodyPr wrap="square" rtlCol="0">
            <a:spAutoFit/>
          </a:bodyPr>
          <a:lstStyle/>
          <a:p>
            <a:r>
              <a:rPr lang="nl-BE" sz="1400" dirty="0"/>
              <a:t>E. </a:t>
            </a:r>
            <a:r>
              <a:rPr lang="nl-BE" sz="1400" dirty="0" err="1"/>
              <a:t>Deming</a:t>
            </a:r>
            <a:endParaRPr lang="nl-BE"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amond(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diamond(in)">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diamond(in)">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diamond(in)">
                                      <p:cBhvr>
                                        <p:cTn id="27"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1.4.5 Hedendaagse organisaties</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45</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sp>
        <p:nvSpPr>
          <p:cNvPr id="7" name="Rectangle 3"/>
          <p:cNvSpPr>
            <a:spLocks noGrp="1" noChangeArrowheads="1"/>
          </p:cNvSpPr>
          <p:nvPr>
            <p:ph idx="1"/>
          </p:nvPr>
        </p:nvSpPr>
        <p:spPr>
          <a:xfrm>
            <a:off x="179512" y="2132856"/>
            <a:ext cx="8964488" cy="2808312"/>
          </a:xfrm>
        </p:spPr>
        <p:txBody>
          <a:bodyPr>
            <a:normAutofit/>
          </a:bodyPr>
          <a:lstStyle/>
          <a:p>
            <a:pPr eaLnBrk="1" hangingPunct="1">
              <a:buNone/>
            </a:pPr>
            <a:br>
              <a:rPr lang="nl-BE" dirty="0">
                <a:hlinkClick r:id="rId2"/>
              </a:rPr>
            </a:br>
            <a:endParaRPr lang="nl-NL" dirty="0"/>
          </a:p>
        </p:txBody>
      </p:sp>
      <p:pic>
        <p:nvPicPr>
          <p:cNvPr id="10" name="Picture 15" descr="deming"/>
          <p:cNvPicPr>
            <a:picLocks noChangeAspect="1" noChangeArrowheads="1"/>
          </p:cNvPicPr>
          <p:nvPr/>
        </p:nvPicPr>
        <p:blipFill>
          <a:blip r:embed="rId3" cstate="print"/>
          <a:srcRect/>
          <a:stretch>
            <a:fillRect/>
          </a:stretch>
        </p:blipFill>
        <p:spPr bwMode="auto">
          <a:xfrm>
            <a:off x="7621587" y="0"/>
            <a:ext cx="1522413" cy="1916113"/>
          </a:xfrm>
          <a:prstGeom prst="rect">
            <a:avLst/>
          </a:prstGeom>
          <a:noFill/>
          <a:ln w="9525">
            <a:noFill/>
            <a:miter lim="800000"/>
            <a:headEnd/>
            <a:tailEnd/>
          </a:ln>
        </p:spPr>
      </p:pic>
      <p:sp>
        <p:nvSpPr>
          <p:cNvPr id="11" name="AutoShape 3"/>
          <p:cNvSpPr>
            <a:spLocks noChangeArrowheads="1"/>
          </p:cNvSpPr>
          <p:nvPr/>
        </p:nvSpPr>
        <p:spPr bwMode="auto">
          <a:xfrm rot="-5400000">
            <a:off x="3726383" y="1538312"/>
            <a:ext cx="1739900" cy="6529387"/>
          </a:xfrm>
          <a:prstGeom prst="rtTriangle">
            <a:avLst/>
          </a:prstGeom>
          <a:solidFill>
            <a:srgbClr val="919191"/>
          </a:solidFill>
          <a:ln w="12700">
            <a:solidFill>
              <a:schemeClr val="tx1"/>
            </a:solidFill>
            <a:miter lim="800000"/>
            <a:headEnd/>
            <a:tailEnd/>
          </a:ln>
        </p:spPr>
        <p:txBody>
          <a:bodyPr wrap="none" anchor="ctr"/>
          <a:lstStyle/>
          <a:p>
            <a:endParaRPr lang="en-US"/>
          </a:p>
        </p:txBody>
      </p:sp>
      <p:sp>
        <p:nvSpPr>
          <p:cNvPr id="12" name="Rectangle 14"/>
          <p:cNvSpPr>
            <a:spLocks noChangeArrowheads="1"/>
          </p:cNvSpPr>
          <p:nvPr/>
        </p:nvSpPr>
        <p:spPr bwMode="auto">
          <a:xfrm>
            <a:off x="4035425" y="5280025"/>
            <a:ext cx="2339975" cy="304800"/>
          </a:xfrm>
          <a:prstGeom prst="rect">
            <a:avLst/>
          </a:prstGeom>
          <a:noFill/>
          <a:ln w="9525">
            <a:noFill/>
            <a:miter lim="800000"/>
            <a:headEnd/>
            <a:tailEnd/>
          </a:ln>
        </p:spPr>
        <p:txBody>
          <a:bodyPr wrap="none" lIns="92075" tIns="46038" rIns="92075" bIns="46038">
            <a:spAutoFit/>
          </a:bodyPr>
          <a:lstStyle/>
          <a:p>
            <a:pPr algn="ctr" eaLnBrk="0" hangingPunct="0"/>
            <a:r>
              <a:rPr lang="en-US" sz="1400" b="1" i="1" dirty="0"/>
              <a:t>CONTINUOUS  PROGRESS</a:t>
            </a:r>
            <a:r>
              <a:rPr lang="en-US" sz="1400" b="1" i="1" u="sng" dirty="0"/>
              <a:t> </a:t>
            </a:r>
          </a:p>
        </p:txBody>
      </p:sp>
      <p:pic>
        <p:nvPicPr>
          <p:cNvPr id="13" name="Picture 5"/>
          <p:cNvPicPr>
            <a:picLocks noChangeArrowheads="1"/>
          </p:cNvPicPr>
          <p:nvPr/>
        </p:nvPicPr>
        <p:blipFill>
          <a:blip r:embed="rId4" cstate="print"/>
          <a:srcRect/>
          <a:stretch>
            <a:fillRect/>
          </a:stretch>
        </p:blipFill>
        <p:spPr bwMode="auto">
          <a:xfrm>
            <a:off x="971600" y="2492896"/>
            <a:ext cx="2433638" cy="2586037"/>
          </a:xfrm>
          <a:prstGeom prst="rect">
            <a:avLst/>
          </a:prstGeom>
          <a:noFill/>
          <a:ln w="9525">
            <a:noFill/>
            <a:miter lim="800000"/>
            <a:headEnd/>
            <a:tailEnd/>
          </a:ln>
        </p:spPr>
      </p:pic>
      <p:sp>
        <p:nvSpPr>
          <p:cNvPr id="14" name="Oval 4"/>
          <p:cNvSpPr>
            <a:spLocks noChangeArrowheads="1"/>
          </p:cNvSpPr>
          <p:nvPr/>
        </p:nvSpPr>
        <p:spPr bwMode="auto">
          <a:xfrm>
            <a:off x="3347864" y="2348880"/>
            <a:ext cx="2414587" cy="2387600"/>
          </a:xfrm>
          <a:prstGeom prst="ellipse">
            <a:avLst/>
          </a:prstGeom>
          <a:solidFill>
            <a:srgbClr val="FDE3BA"/>
          </a:solidFill>
          <a:ln w="50800">
            <a:solidFill>
              <a:schemeClr val="tx1"/>
            </a:solidFill>
            <a:round/>
            <a:headEnd/>
            <a:tailEnd/>
          </a:ln>
        </p:spPr>
        <p:txBody>
          <a:bodyPr wrap="none" anchor="ctr"/>
          <a:lstStyle/>
          <a:p>
            <a:endParaRPr lang="en-US"/>
          </a:p>
        </p:txBody>
      </p:sp>
      <p:sp>
        <p:nvSpPr>
          <p:cNvPr id="15" name="Line 6"/>
          <p:cNvSpPr>
            <a:spLocks noChangeShapeType="1"/>
          </p:cNvSpPr>
          <p:nvPr/>
        </p:nvSpPr>
        <p:spPr bwMode="auto">
          <a:xfrm>
            <a:off x="4427984" y="2348880"/>
            <a:ext cx="0" cy="2438400"/>
          </a:xfrm>
          <a:prstGeom prst="line">
            <a:avLst/>
          </a:prstGeom>
          <a:noFill/>
          <a:ln w="25400">
            <a:solidFill>
              <a:schemeClr val="tx1"/>
            </a:solidFill>
            <a:round/>
            <a:headEnd type="none" w="sm" len="sm"/>
            <a:tailEnd type="none" w="sm" len="sm"/>
          </a:ln>
        </p:spPr>
        <p:txBody>
          <a:bodyPr wrap="none" anchor="ctr"/>
          <a:lstStyle/>
          <a:p>
            <a:endParaRPr lang="nl-BE"/>
          </a:p>
        </p:txBody>
      </p:sp>
      <p:sp>
        <p:nvSpPr>
          <p:cNvPr id="16" name="Line 7"/>
          <p:cNvSpPr>
            <a:spLocks noChangeShapeType="1"/>
          </p:cNvSpPr>
          <p:nvPr/>
        </p:nvSpPr>
        <p:spPr bwMode="auto">
          <a:xfrm flipH="1">
            <a:off x="3275856" y="3573016"/>
            <a:ext cx="2532063" cy="0"/>
          </a:xfrm>
          <a:prstGeom prst="line">
            <a:avLst/>
          </a:prstGeom>
          <a:noFill/>
          <a:ln w="25400">
            <a:solidFill>
              <a:schemeClr val="tx1"/>
            </a:solidFill>
            <a:round/>
            <a:headEnd type="none" w="sm" len="sm"/>
            <a:tailEnd type="none" w="sm" len="sm"/>
          </a:ln>
        </p:spPr>
        <p:txBody>
          <a:bodyPr wrap="none" anchor="ctr"/>
          <a:lstStyle/>
          <a:p>
            <a:endParaRPr lang="nl-BE"/>
          </a:p>
        </p:txBody>
      </p:sp>
      <p:sp>
        <p:nvSpPr>
          <p:cNvPr id="17" name="Rectangle 10"/>
          <p:cNvSpPr>
            <a:spLocks noChangeArrowheads="1"/>
          </p:cNvSpPr>
          <p:nvPr/>
        </p:nvSpPr>
        <p:spPr bwMode="auto">
          <a:xfrm>
            <a:off x="3609975" y="3070225"/>
            <a:ext cx="515938" cy="304800"/>
          </a:xfrm>
          <a:prstGeom prst="rect">
            <a:avLst/>
          </a:prstGeom>
          <a:noFill/>
          <a:ln w="9525">
            <a:noFill/>
            <a:miter lim="800000"/>
            <a:headEnd/>
            <a:tailEnd/>
          </a:ln>
        </p:spPr>
        <p:txBody>
          <a:bodyPr wrap="none" lIns="92075" tIns="46038" rIns="92075" bIns="46038">
            <a:spAutoFit/>
          </a:bodyPr>
          <a:lstStyle/>
          <a:p>
            <a:pPr algn="ctr" eaLnBrk="0" hangingPunct="0"/>
            <a:r>
              <a:rPr lang="en-US" sz="1400" b="1" dirty="0"/>
              <a:t>Plan</a:t>
            </a:r>
          </a:p>
        </p:txBody>
      </p:sp>
      <p:sp>
        <p:nvSpPr>
          <p:cNvPr id="18" name="Arc 12"/>
          <p:cNvSpPr>
            <a:spLocks/>
          </p:cNvSpPr>
          <p:nvPr/>
        </p:nvSpPr>
        <p:spPr bwMode="auto">
          <a:xfrm>
            <a:off x="5220072" y="2276872"/>
            <a:ext cx="792088" cy="936104"/>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cmpd="dbl">
            <a:solidFill>
              <a:schemeClr val="tx1"/>
            </a:solidFill>
            <a:round/>
            <a:headEnd type="none" w="sm" len="sm"/>
            <a:tailEnd type="stealth" w="med" len="lg"/>
          </a:ln>
        </p:spPr>
        <p:txBody>
          <a:bodyPr wrap="none" anchor="ctr"/>
          <a:lstStyle/>
          <a:p>
            <a:endParaRPr lang="nl-BE"/>
          </a:p>
        </p:txBody>
      </p:sp>
      <p:sp>
        <p:nvSpPr>
          <p:cNvPr id="19" name="Rectangle 8"/>
          <p:cNvSpPr>
            <a:spLocks noChangeArrowheads="1"/>
          </p:cNvSpPr>
          <p:nvPr/>
        </p:nvSpPr>
        <p:spPr bwMode="auto">
          <a:xfrm>
            <a:off x="4868863" y="3070225"/>
            <a:ext cx="388937" cy="304800"/>
          </a:xfrm>
          <a:prstGeom prst="rect">
            <a:avLst/>
          </a:prstGeom>
          <a:noFill/>
          <a:ln w="9525">
            <a:noFill/>
            <a:miter lim="800000"/>
            <a:headEnd/>
            <a:tailEnd/>
          </a:ln>
        </p:spPr>
        <p:txBody>
          <a:bodyPr wrap="none" lIns="92075" tIns="46038" rIns="92075" bIns="46038">
            <a:spAutoFit/>
          </a:bodyPr>
          <a:lstStyle/>
          <a:p>
            <a:pPr algn="ctr" eaLnBrk="0" hangingPunct="0"/>
            <a:r>
              <a:rPr lang="en-US" sz="1400" b="1" dirty="0"/>
              <a:t>Do</a:t>
            </a:r>
          </a:p>
        </p:txBody>
      </p:sp>
      <p:sp>
        <p:nvSpPr>
          <p:cNvPr id="20" name="Rectangle 11"/>
          <p:cNvSpPr>
            <a:spLocks noChangeArrowheads="1"/>
          </p:cNvSpPr>
          <p:nvPr/>
        </p:nvSpPr>
        <p:spPr bwMode="auto">
          <a:xfrm>
            <a:off x="3635375" y="3908425"/>
            <a:ext cx="469900" cy="517525"/>
          </a:xfrm>
          <a:prstGeom prst="rect">
            <a:avLst/>
          </a:prstGeom>
          <a:noFill/>
          <a:ln w="9525">
            <a:noFill/>
            <a:miter lim="800000"/>
            <a:headEnd/>
            <a:tailEnd/>
          </a:ln>
        </p:spPr>
        <p:txBody>
          <a:bodyPr wrap="none" lIns="92075" tIns="46038" rIns="92075" bIns="46038">
            <a:spAutoFit/>
          </a:bodyPr>
          <a:lstStyle/>
          <a:p>
            <a:pPr algn="ctr" eaLnBrk="0" hangingPunct="0"/>
            <a:r>
              <a:rPr lang="en-US" sz="1400" b="1" dirty="0"/>
              <a:t>Act</a:t>
            </a:r>
          </a:p>
          <a:p>
            <a:pPr algn="ctr" eaLnBrk="0" hangingPunct="0"/>
            <a:endParaRPr lang="en-US" sz="1400" b="1" dirty="0"/>
          </a:p>
        </p:txBody>
      </p:sp>
      <p:sp>
        <p:nvSpPr>
          <p:cNvPr id="21" name="Rectangle 9"/>
          <p:cNvSpPr>
            <a:spLocks noChangeArrowheads="1"/>
          </p:cNvSpPr>
          <p:nvPr/>
        </p:nvSpPr>
        <p:spPr bwMode="auto">
          <a:xfrm>
            <a:off x="4716016" y="3933056"/>
            <a:ext cx="715962" cy="304800"/>
          </a:xfrm>
          <a:prstGeom prst="rect">
            <a:avLst/>
          </a:prstGeom>
          <a:noFill/>
          <a:ln w="9525">
            <a:noFill/>
            <a:miter lim="800000"/>
            <a:headEnd/>
            <a:tailEnd/>
          </a:ln>
        </p:spPr>
        <p:txBody>
          <a:bodyPr wrap="none" lIns="92075" tIns="46038" rIns="92075" bIns="46038">
            <a:spAutoFit/>
          </a:bodyPr>
          <a:lstStyle/>
          <a:p>
            <a:pPr algn="ctr" eaLnBrk="0" hangingPunct="0"/>
            <a:r>
              <a:rPr lang="en-US" sz="1400" b="1" dirty="0"/>
              <a:t>Check</a:t>
            </a:r>
          </a:p>
        </p:txBody>
      </p:sp>
      <p:sp>
        <p:nvSpPr>
          <p:cNvPr id="22" name="Tekstvak 21"/>
          <p:cNvSpPr txBox="1"/>
          <p:nvPr/>
        </p:nvSpPr>
        <p:spPr>
          <a:xfrm>
            <a:off x="755576" y="1700808"/>
            <a:ext cx="702436" cy="369332"/>
          </a:xfrm>
          <a:prstGeom prst="rect">
            <a:avLst/>
          </a:prstGeom>
          <a:noFill/>
        </p:spPr>
        <p:txBody>
          <a:bodyPr wrap="none" rtlCol="0">
            <a:spAutoFit/>
          </a:bodyPr>
          <a:lstStyle/>
          <a:p>
            <a:r>
              <a:rPr lang="nl-BE" dirty="0"/>
              <a:t>TQM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amond(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1.4.5 Hedendaagse organisaties</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46</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sp>
        <p:nvSpPr>
          <p:cNvPr id="8" name="Rectangle 3"/>
          <p:cNvSpPr txBox="1">
            <a:spLocks noGrp="1" noChangeArrowheads="1"/>
          </p:cNvSpPr>
          <p:nvPr>
            <p:ph idx="1"/>
          </p:nvPr>
        </p:nvSpPr>
        <p:spPr>
          <a:prstGeom prst="rect">
            <a:avLst/>
          </a:prstGeom>
        </p:spPr>
        <p:txBody>
          <a:bodyPr vert="horz" lIns="432000" tIns="252000" rIns="432000" bIns="180000" rtlCol="0">
            <a:normAutofit lnSpcReduction="10000"/>
          </a:bodyPr>
          <a:lstStyle/>
          <a:p>
            <a:pPr marL="355600" marR="0" lvl="0" indent="-355600" algn="l" defTabSz="914400" rtl="0" eaLnBrk="1" fontAlgn="auto" latinLnBrk="0" hangingPunct="1">
              <a:lnSpc>
                <a:spcPct val="90000"/>
              </a:lnSpc>
              <a:spcBef>
                <a:spcPts val="400"/>
              </a:spcBef>
              <a:spcAft>
                <a:spcPts val="400"/>
              </a:spcAft>
              <a:buClr>
                <a:srgbClr val="4B2B4B"/>
              </a:buClr>
              <a:buSzPct val="90000"/>
              <a:buNone/>
              <a:tabLst/>
              <a:defRPr/>
            </a:pPr>
            <a: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t>Integrale</a:t>
            </a:r>
            <a:r>
              <a:rPr kumimoji="0" lang="nl-BE" sz="2400" b="0" i="0" u="none" strike="noStrike" kern="1200" cap="none" spc="0" normalizeH="0" noProof="0" dirty="0">
                <a:ln>
                  <a:noFill/>
                </a:ln>
                <a:solidFill>
                  <a:srgbClr val="4B2B4B"/>
                </a:solidFill>
                <a:effectLst/>
                <a:uLnTx/>
                <a:uFillTx/>
                <a:latin typeface="Trebuchet MS" pitchFamily="34" charset="0"/>
                <a:ea typeface="+mn-ea"/>
                <a:cs typeface="+mn-cs"/>
              </a:rPr>
              <a:t> Kwaliteitszorg</a:t>
            </a:r>
            <a:r>
              <a:rPr lang="nl-BE" sz="2400" noProof="0" dirty="0">
                <a:solidFill>
                  <a:srgbClr val="4B2B4B"/>
                </a:solidFill>
                <a:latin typeface="Trebuchet MS" pitchFamily="34" charset="0"/>
              </a:rPr>
              <a:t>: vijf principes</a:t>
            </a:r>
            <a:endPar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endParaRPr>
          </a:p>
          <a:p>
            <a:pPr marL="355600" marR="0" lvl="0" indent="-355600" algn="l" defTabSz="914400" rtl="0" eaLnBrk="1" fontAlgn="auto" latinLnBrk="0" hangingPunct="1">
              <a:lnSpc>
                <a:spcPct val="90000"/>
              </a:lnSpc>
              <a:spcBef>
                <a:spcPts val="400"/>
              </a:spcBef>
              <a:spcAft>
                <a:spcPts val="400"/>
              </a:spcAft>
              <a:buClr>
                <a:srgbClr val="4B2B4B"/>
              </a:buClr>
              <a:buSzPct val="90000"/>
              <a:buFont typeface="Verdana" pitchFamily="34" charset="0"/>
              <a:buChar char="•"/>
              <a:tabLst/>
              <a:defRPr/>
            </a:pPr>
            <a: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t>Sterke klantgerichtheid. Interne en externe klanten</a:t>
            </a:r>
          </a:p>
          <a:p>
            <a:pPr marL="355600" marR="0" lvl="0" indent="-355600" algn="l" defTabSz="914400" rtl="0" eaLnBrk="1" fontAlgn="auto" latinLnBrk="0" hangingPunct="1">
              <a:lnSpc>
                <a:spcPct val="90000"/>
              </a:lnSpc>
              <a:spcBef>
                <a:spcPts val="400"/>
              </a:spcBef>
              <a:spcAft>
                <a:spcPts val="400"/>
              </a:spcAft>
              <a:buClr>
                <a:srgbClr val="4B2B4B"/>
              </a:buClr>
              <a:buSzPct val="90000"/>
              <a:buFont typeface="Verdana" pitchFamily="34" charset="0"/>
              <a:buChar char="•"/>
              <a:tabLst/>
              <a:defRPr/>
            </a:pPr>
            <a: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t>Aandacht voor continue verbetering. </a:t>
            </a:r>
            <a:b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400" b="0" i="0" u="none" strike="noStrike" kern="1200" cap="none" spc="0" normalizeH="0" baseline="0" noProof="0" dirty="0" err="1">
                <a:ln>
                  <a:noFill/>
                </a:ln>
                <a:solidFill>
                  <a:srgbClr val="4B2B4B"/>
                </a:solidFill>
                <a:effectLst/>
                <a:uLnTx/>
                <a:uFillTx/>
                <a:latin typeface="Trebuchet MS" pitchFamily="34" charset="0"/>
                <a:ea typeface="+mn-ea"/>
                <a:cs typeface="+mn-cs"/>
              </a:rPr>
              <a:t>Kaizen</a:t>
            </a:r>
            <a: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t> = stap voor stap verbeteren</a:t>
            </a:r>
          </a:p>
          <a:p>
            <a:pPr marL="355600" marR="0" lvl="0" indent="-355600" algn="l" defTabSz="914400" rtl="0" eaLnBrk="1" fontAlgn="auto" latinLnBrk="0" hangingPunct="1">
              <a:lnSpc>
                <a:spcPct val="90000"/>
              </a:lnSpc>
              <a:spcBef>
                <a:spcPts val="400"/>
              </a:spcBef>
              <a:spcAft>
                <a:spcPts val="400"/>
              </a:spcAft>
              <a:buClr>
                <a:srgbClr val="4B2B4B"/>
              </a:buClr>
              <a:buSzPct val="90000"/>
              <a:buFont typeface="Verdana" pitchFamily="34" charset="0"/>
              <a:buChar char="•"/>
              <a:tabLst/>
              <a:defRPr/>
            </a:pPr>
            <a: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t>Verbetering van de kwaliteit van ALLES                         wat de </a:t>
            </a:r>
            <a:r>
              <a:rPr kumimoji="0" lang="nl-BE" sz="2400" b="0" i="0" u="none" strike="noStrike" kern="1200" cap="none" spc="0" normalizeH="0" noProof="0" dirty="0">
                <a:ln>
                  <a:noFill/>
                </a:ln>
                <a:solidFill>
                  <a:srgbClr val="4B2B4B"/>
                </a:solidFill>
                <a:effectLst/>
                <a:uLnTx/>
                <a:uFillTx/>
                <a:latin typeface="Trebuchet MS" pitchFamily="34" charset="0"/>
                <a:ea typeface="+mn-ea"/>
                <a:cs typeface="+mn-cs"/>
              </a:rPr>
              <a:t>onderneming</a:t>
            </a:r>
            <a: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t> doet</a:t>
            </a:r>
          </a:p>
          <a:p>
            <a:pPr marL="355600" marR="0" lvl="0" indent="-355600" algn="l" defTabSz="914400" rtl="0" eaLnBrk="1" fontAlgn="auto" latinLnBrk="0" hangingPunct="1">
              <a:lnSpc>
                <a:spcPct val="90000"/>
              </a:lnSpc>
              <a:spcBef>
                <a:spcPts val="400"/>
              </a:spcBef>
              <a:spcAft>
                <a:spcPts val="400"/>
              </a:spcAft>
              <a:buClr>
                <a:srgbClr val="4B2B4B"/>
              </a:buClr>
              <a:buSzPct val="90000"/>
              <a:buFont typeface="Verdana" pitchFamily="34" charset="0"/>
              <a:buChar char="•"/>
              <a:tabLst/>
              <a:defRPr/>
            </a:pPr>
            <a:r>
              <a:rPr lang="nl-BE" sz="2400" dirty="0">
                <a:solidFill>
                  <a:srgbClr val="4B2B4B"/>
                </a:solidFill>
                <a:latin typeface="Trebuchet MS" pitchFamily="34" charset="0"/>
              </a:rPr>
              <a:t>Meten is weten</a:t>
            </a:r>
            <a:endPar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endParaRPr>
          </a:p>
          <a:p>
            <a:pPr marL="355600" marR="0" lvl="0" indent="-355600" algn="l" defTabSz="914400" rtl="0" eaLnBrk="1" fontAlgn="auto" latinLnBrk="0" hangingPunct="1">
              <a:lnSpc>
                <a:spcPct val="90000"/>
              </a:lnSpc>
              <a:spcBef>
                <a:spcPts val="400"/>
              </a:spcBef>
              <a:spcAft>
                <a:spcPts val="400"/>
              </a:spcAft>
              <a:buClr>
                <a:srgbClr val="4B2B4B"/>
              </a:buClr>
              <a:buSzPct val="90000"/>
              <a:buFont typeface="Verdana" pitchFamily="34" charset="0"/>
              <a:buChar char="•"/>
              <a:tabLst/>
              <a:defRPr/>
            </a:pPr>
            <a:r>
              <a:rPr kumimoji="0" lang="nl-BE" sz="2400" b="0" i="0" u="none" strike="noStrike" kern="1200" cap="none" spc="0" normalizeH="0" baseline="0" noProof="0" dirty="0" err="1">
                <a:ln>
                  <a:noFill/>
                </a:ln>
                <a:solidFill>
                  <a:srgbClr val="4B2B4B"/>
                </a:solidFill>
                <a:effectLst/>
                <a:uLnTx/>
                <a:uFillTx/>
                <a:latin typeface="Trebuchet MS" pitchFamily="34" charset="0"/>
                <a:ea typeface="+mn-ea"/>
                <a:cs typeface="+mn-cs"/>
              </a:rPr>
              <a:t>Empowerment</a:t>
            </a:r>
            <a: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t> van medewerkers.</a:t>
            </a:r>
            <a:b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t>Beperking van middenkader. Participatief leiderschap. Verantwoordelijkheden en bevoegdheden naar de werkvloer. ‘Speelruimte’ voor de medewerkers. </a:t>
            </a:r>
            <a:endParaRPr kumimoji="0" lang="nl-NL" sz="2400" b="0" i="0" u="none" strike="noStrike" kern="1200" cap="none" spc="0" normalizeH="0" baseline="0" noProof="0" dirty="0">
              <a:ln>
                <a:noFill/>
              </a:ln>
              <a:solidFill>
                <a:srgbClr val="4B2B4B"/>
              </a:solidFill>
              <a:effectLst/>
              <a:uLnTx/>
              <a:uFillTx/>
              <a:latin typeface="Trebuchet MS" pitchFamily="34" charset="0"/>
              <a:ea typeface="+mn-ea"/>
              <a:cs typeface="+mn-cs"/>
            </a:endParaRPr>
          </a:p>
        </p:txBody>
      </p:sp>
      <p:pic>
        <p:nvPicPr>
          <p:cNvPr id="6" name="Picture 4" descr="midas"/>
          <p:cNvPicPr>
            <a:picLocks noChangeAspect="1" noChangeArrowheads="1"/>
          </p:cNvPicPr>
          <p:nvPr/>
        </p:nvPicPr>
        <p:blipFill>
          <a:blip r:embed="rId2" cstate="print"/>
          <a:srcRect/>
          <a:stretch>
            <a:fillRect/>
          </a:stretch>
        </p:blipFill>
        <p:spPr bwMode="auto">
          <a:xfrm>
            <a:off x="6660232" y="2204864"/>
            <a:ext cx="2339752" cy="187180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heckerboard(across)">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heckerboard(across)">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checkerboard(across)">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checkerboard(across)">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1AC7150-102C-44C8-8268-BC4F157BB029}"/>
              </a:ext>
            </a:extLst>
          </p:cNvPr>
          <p:cNvSpPr>
            <a:spLocks noGrp="1"/>
          </p:cNvSpPr>
          <p:nvPr>
            <p:ph idx="1"/>
          </p:nvPr>
        </p:nvSpPr>
        <p:spPr/>
        <p:txBody>
          <a:bodyPr/>
          <a:lstStyle/>
          <a:p>
            <a:r>
              <a:rPr lang="nl-BE" dirty="0"/>
              <a:t>In het verlengde van kwaliteitszorg: </a:t>
            </a:r>
          </a:p>
          <a:p>
            <a:pPr marL="0" indent="0">
              <a:buNone/>
            </a:pPr>
            <a:r>
              <a:rPr lang="nl-BE" dirty="0"/>
              <a:t>	</a:t>
            </a:r>
            <a:r>
              <a:rPr lang="nl-BE" dirty="0" err="1"/>
              <a:t>Lean</a:t>
            </a:r>
            <a:r>
              <a:rPr lang="nl-BE" dirty="0"/>
              <a:t> management</a:t>
            </a:r>
          </a:p>
          <a:p>
            <a:pPr marL="0" indent="0">
              <a:buNone/>
            </a:pPr>
            <a:r>
              <a:rPr lang="nl-BE" dirty="0">
                <a:effectLst/>
                <a:ea typeface="Calibri" panose="020F0502020204030204" pitchFamily="34" charset="0"/>
              </a:rPr>
              <a:t>Het gaat om een geheel van methoden en technieken die erop gericht zijn om alle vormen van verspilling (</a:t>
            </a:r>
            <a:r>
              <a:rPr lang="nl-BE" dirty="0" err="1">
                <a:effectLst/>
                <a:ea typeface="Calibri" panose="020F0502020204030204" pitchFamily="34" charset="0"/>
              </a:rPr>
              <a:t>Muda</a:t>
            </a:r>
            <a:r>
              <a:rPr lang="nl-BE" dirty="0">
                <a:effectLst/>
                <a:ea typeface="Calibri" panose="020F0502020204030204" pitchFamily="34" charset="0"/>
              </a:rPr>
              <a:t> is Japans voor verspilling) tegen te gaan en enkel die activiteiten uit te voeren die een directe toegevoegde waarde hebben.</a:t>
            </a:r>
            <a:endParaRPr lang="nl-BE" dirty="0"/>
          </a:p>
        </p:txBody>
      </p:sp>
      <p:sp>
        <p:nvSpPr>
          <p:cNvPr id="3" name="Titel 2">
            <a:extLst>
              <a:ext uri="{FF2B5EF4-FFF2-40B4-BE49-F238E27FC236}">
                <a16:creationId xmlns:a16="http://schemas.microsoft.com/office/drawing/2014/main" id="{46FB7B5A-292C-4428-9D9B-511EFAFDE4EC}"/>
              </a:ext>
            </a:extLst>
          </p:cNvPr>
          <p:cNvSpPr>
            <a:spLocks noGrp="1"/>
          </p:cNvSpPr>
          <p:nvPr>
            <p:ph type="title"/>
          </p:nvPr>
        </p:nvSpPr>
        <p:spPr/>
        <p:txBody>
          <a:bodyPr/>
          <a:lstStyle/>
          <a:p>
            <a:r>
              <a:rPr lang="nl-BE" dirty="0"/>
              <a:t>1.4.5 Hedendaagse organisaties</a:t>
            </a:r>
          </a:p>
        </p:txBody>
      </p:sp>
      <p:sp>
        <p:nvSpPr>
          <p:cNvPr id="4" name="Tijdelijke aanduiding voor dianummer 3">
            <a:extLst>
              <a:ext uri="{FF2B5EF4-FFF2-40B4-BE49-F238E27FC236}">
                <a16:creationId xmlns:a16="http://schemas.microsoft.com/office/drawing/2014/main" id="{714FB693-50E2-4B67-A2A7-203BCB5C7A6B}"/>
              </a:ext>
            </a:extLst>
          </p:cNvPr>
          <p:cNvSpPr>
            <a:spLocks noGrp="1"/>
          </p:cNvSpPr>
          <p:nvPr>
            <p:ph type="sldNum" sz="quarter" idx="11"/>
          </p:nvPr>
        </p:nvSpPr>
        <p:spPr/>
        <p:txBody>
          <a:bodyPr/>
          <a:lstStyle/>
          <a:p>
            <a:fld id="{3B80295F-48CD-49FC-897A-CCEC919B8070}" type="slidenum">
              <a:rPr lang="nl-BE" smtClean="0"/>
              <a:pPr/>
              <a:t>47</a:t>
            </a:fld>
            <a:endParaRPr lang="nl-BE" dirty="0"/>
          </a:p>
        </p:txBody>
      </p:sp>
      <p:sp>
        <p:nvSpPr>
          <p:cNvPr id="5" name="Tijdelijke aanduiding voor voettekst 4">
            <a:extLst>
              <a:ext uri="{FF2B5EF4-FFF2-40B4-BE49-F238E27FC236}">
                <a16:creationId xmlns:a16="http://schemas.microsoft.com/office/drawing/2014/main" id="{39F361B7-A0EE-4741-9037-7891BC96E424}"/>
              </a:ext>
            </a:extLst>
          </p:cNvPr>
          <p:cNvSpPr>
            <a:spLocks noGrp="1"/>
          </p:cNvSpPr>
          <p:nvPr>
            <p:ph type="ftr" sz="quarter" idx="12"/>
          </p:nvPr>
        </p:nvSpPr>
        <p:spPr/>
        <p:txBody>
          <a:bodyPr/>
          <a:lstStyle/>
          <a:p>
            <a:r>
              <a:rPr lang="nl-BE" dirty="0"/>
              <a:t>Gedrag in organisaties.</a:t>
            </a:r>
          </a:p>
        </p:txBody>
      </p:sp>
    </p:spTree>
    <p:extLst>
      <p:ext uri="{BB962C8B-B14F-4D97-AF65-F5344CB8AC3E}">
        <p14:creationId xmlns:p14="http://schemas.microsoft.com/office/powerpoint/2010/main" val="424637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6047DD8-72C2-444E-BAFB-03D8D33964E0}"/>
              </a:ext>
            </a:extLst>
          </p:cNvPr>
          <p:cNvSpPr>
            <a:spLocks noGrp="1"/>
          </p:cNvSpPr>
          <p:nvPr>
            <p:ph idx="1"/>
          </p:nvPr>
        </p:nvSpPr>
        <p:spPr/>
        <p:txBody>
          <a:bodyPr/>
          <a:lstStyle/>
          <a:p>
            <a:pPr marL="0" indent="0">
              <a:buNone/>
            </a:pPr>
            <a:r>
              <a:rPr lang="nl-BE" dirty="0" err="1"/>
              <a:t>Lean</a:t>
            </a:r>
            <a:r>
              <a:rPr lang="nl-BE" dirty="0"/>
              <a:t> management</a:t>
            </a:r>
          </a:p>
          <a:p>
            <a:pPr marL="0" indent="0">
              <a:buNone/>
            </a:pPr>
            <a:r>
              <a:rPr lang="nl-BE" dirty="0"/>
              <a:t>Het logistieke aspect van </a:t>
            </a:r>
            <a:r>
              <a:rPr lang="nl-BE" dirty="0" err="1"/>
              <a:t>Lean</a:t>
            </a:r>
            <a:r>
              <a:rPr lang="nl-BE" dirty="0"/>
              <a:t> is gebaseerd op </a:t>
            </a:r>
            <a:r>
              <a:rPr lang="nl-BE" dirty="0" err="1"/>
              <a:t>just</a:t>
            </a:r>
            <a:r>
              <a:rPr lang="nl-BE" dirty="0"/>
              <a:t> in time (JIT). Producten worden enkele gemaakt op bestelling van de klant: geen voorraden afgewerkte producten. Er zijn geen voorraden grondstoffen, geen voorraden hulpstoffen, geen voorraden half afgewerkte producten. Leveranciers leveren op het moment dat het onderdeel gebruikt kan worden.  </a:t>
            </a:r>
          </a:p>
        </p:txBody>
      </p:sp>
      <p:sp>
        <p:nvSpPr>
          <p:cNvPr id="3" name="Titel 2">
            <a:extLst>
              <a:ext uri="{FF2B5EF4-FFF2-40B4-BE49-F238E27FC236}">
                <a16:creationId xmlns:a16="http://schemas.microsoft.com/office/drawing/2014/main" id="{DB989AC8-642C-490D-BDF6-F8D786C7A1BC}"/>
              </a:ext>
            </a:extLst>
          </p:cNvPr>
          <p:cNvSpPr>
            <a:spLocks noGrp="1"/>
          </p:cNvSpPr>
          <p:nvPr>
            <p:ph type="title"/>
          </p:nvPr>
        </p:nvSpPr>
        <p:spPr/>
        <p:txBody>
          <a:bodyPr/>
          <a:lstStyle/>
          <a:p>
            <a:r>
              <a:rPr lang="nl-BE" dirty="0"/>
              <a:t>1.4.5 Hedendaagse organisaties</a:t>
            </a:r>
          </a:p>
        </p:txBody>
      </p:sp>
      <p:sp>
        <p:nvSpPr>
          <p:cNvPr id="4" name="Tijdelijke aanduiding voor dianummer 3">
            <a:extLst>
              <a:ext uri="{FF2B5EF4-FFF2-40B4-BE49-F238E27FC236}">
                <a16:creationId xmlns:a16="http://schemas.microsoft.com/office/drawing/2014/main" id="{61D51526-0111-43B6-A3E0-C6CE52372E19}"/>
              </a:ext>
            </a:extLst>
          </p:cNvPr>
          <p:cNvSpPr>
            <a:spLocks noGrp="1"/>
          </p:cNvSpPr>
          <p:nvPr>
            <p:ph type="sldNum" sz="quarter" idx="11"/>
          </p:nvPr>
        </p:nvSpPr>
        <p:spPr/>
        <p:txBody>
          <a:bodyPr/>
          <a:lstStyle/>
          <a:p>
            <a:fld id="{3B80295F-48CD-49FC-897A-CCEC919B8070}" type="slidenum">
              <a:rPr lang="nl-BE" smtClean="0"/>
              <a:pPr/>
              <a:t>48</a:t>
            </a:fld>
            <a:endParaRPr lang="nl-BE" dirty="0"/>
          </a:p>
        </p:txBody>
      </p:sp>
      <p:sp>
        <p:nvSpPr>
          <p:cNvPr id="5" name="Tijdelijke aanduiding voor voettekst 4">
            <a:extLst>
              <a:ext uri="{FF2B5EF4-FFF2-40B4-BE49-F238E27FC236}">
                <a16:creationId xmlns:a16="http://schemas.microsoft.com/office/drawing/2014/main" id="{E14A1ADE-0C18-4214-A167-8FE42A93A7B8}"/>
              </a:ext>
            </a:extLst>
          </p:cNvPr>
          <p:cNvSpPr>
            <a:spLocks noGrp="1"/>
          </p:cNvSpPr>
          <p:nvPr>
            <p:ph type="ftr" sz="quarter" idx="12"/>
          </p:nvPr>
        </p:nvSpPr>
        <p:spPr/>
        <p:txBody>
          <a:bodyPr/>
          <a:lstStyle/>
          <a:p>
            <a:endParaRPr lang="nl-BE" dirty="0"/>
          </a:p>
        </p:txBody>
      </p:sp>
    </p:spTree>
    <p:extLst>
      <p:ext uri="{BB962C8B-B14F-4D97-AF65-F5344CB8AC3E}">
        <p14:creationId xmlns:p14="http://schemas.microsoft.com/office/powerpoint/2010/main" val="369462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a:buNone/>
            </a:pPr>
            <a:r>
              <a:rPr lang="nl-BE" dirty="0"/>
              <a:t> </a:t>
            </a:r>
          </a:p>
        </p:txBody>
      </p:sp>
      <p:sp>
        <p:nvSpPr>
          <p:cNvPr id="3" name="Titel 2"/>
          <p:cNvSpPr>
            <a:spLocks noGrp="1"/>
          </p:cNvSpPr>
          <p:nvPr>
            <p:ph type="title"/>
          </p:nvPr>
        </p:nvSpPr>
        <p:spPr>
          <a:xfrm>
            <a:off x="-180528" y="0"/>
            <a:ext cx="9144000" cy="1142984"/>
          </a:xfrm>
        </p:spPr>
        <p:txBody>
          <a:bodyPr/>
          <a:lstStyle/>
          <a:p>
            <a:r>
              <a:rPr lang="nl-BE" dirty="0"/>
              <a:t>1.4.6 Hedendaagse organisaties</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49</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a:t>
            </a:r>
          </a:p>
        </p:txBody>
      </p:sp>
      <p:sp>
        <p:nvSpPr>
          <p:cNvPr id="7" name="Rectangle 3"/>
          <p:cNvSpPr txBox="1">
            <a:spLocks noChangeArrowheads="1"/>
          </p:cNvSpPr>
          <p:nvPr/>
        </p:nvSpPr>
        <p:spPr>
          <a:xfrm>
            <a:off x="152400" y="1304400"/>
            <a:ext cx="9144000" cy="4734000"/>
          </a:xfrm>
          <a:prstGeom prst="rect">
            <a:avLst/>
          </a:prstGeom>
        </p:spPr>
        <p:txBody>
          <a:bodyPr vert="horz" lIns="432000" tIns="252000" rIns="432000" bIns="144000" rtlCol="0">
            <a:normAutofit/>
          </a:bodyPr>
          <a:lstStyle/>
          <a:p>
            <a:pPr marL="323850" marR="0" lvl="0" indent="-323850" algn="l" defTabSz="914400" rtl="0" eaLnBrk="1" fontAlgn="auto" latinLnBrk="0" hangingPunct="1">
              <a:lnSpc>
                <a:spcPct val="80000"/>
              </a:lnSpc>
              <a:spcBef>
                <a:spcPts val="400"/>
              </a:spcBef>
              <a:spcAft>
                <a:spcPts val="400"/>
              </a:spcAft>
              <a:buClr>
                <a:srgbClr val="4B2B4B"/>
              </a:buClr>
              <a:buSzPct val="90000"/>
              <a:tabLst/>
              <a:defRPr/>
            </a:pPr>
            <a:r>
              <a:rPr lang="nl-BE" sz="2800" dirty="0">
                <a:solidFill>
                  <a:srgbClr val="4B2B4B"/>
                </a:solidFill>
                <a:latin typeface="Trebuchet MS" pitchFamily="34" charset="0"/>
              </a:rPr>
              <a:t>Globalisering</a:t>
            </a:r>
            <a:endParaRPr kumimoji="0" lang="nl-BE" sz="2800" b="0" i="0" u="none" strike="noStrike" kern="1200" cap="none" spc="0" normalizeH="0" baseline="0" noProof="0" dirty="0">
              <a:ln>
                <a:noFill/>
              </a:ln>
              <a:solidFill>
                <a:srgbClr val="4B2B4B"/>
              </a:solidFill>
              <a:effectLst/>
              <a:uLnTx/>
              <a:uFillTx/>
              <a:latin typeface="Trebuchet MS" pitchFamily="34" charset="0"/>
              <a:ea typeface="+mn-ea"/>
              <a:cs typeface="+mn-cs"/>
            </a:endParaRPr>
          </a:p>
          <a:p>
            <a:pPr marL="323850" marR="0" lvl="0" indent="-323850" algn="l" defTabSz="914400" rtl="0" eaLnBrk="1" fontAlgn="auto" latinLnBrk="0" hangingPunct="1">
              <a:lnSpc>
                <a:spcPct val="80000"/>
              </a:lnSpc>
              <a:spcBef>
                <a:spcPts val="400"/>
              </a:spcBef>
              <a:spcAft>
                <a:spcPts val="400"/>
              </a:spcAft>
              <a:buClr>
                <a:srgbClr val="4B2B4B"/>
              </a:buClr>
              <a:buSzPct val="90000"/>
              <a:buFont typeface="Verdana" pitchFamily="34" charset="0"/>
              <a:buChar char="•"/>
              <a:tabLst/>
              <a:defRPr/>
            </a:pP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Producten en diensten gaan over de                                 landsgrenzen heen, bv. </a:t>
            </a:r>
            <a:r>
              <a:rPr lang="nl-BE" sz="2000" dirty="0">
                <a:solidFill>
                  <a:srgbClr val="4B2B4B"/>
                </a:solidFill>
                <a:latin typeface="Trebuchet MS" pitchFamily="34" charset="0"/>
              </a:rPr>
              <a:t>Audi, </a:t>
            </a:r>
            <a:b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maar ook investeringen (Bekaert, </a:t>
            </a:r>
            <a:r>
              <a:rPr lang="nl-BE" sz="2000" dirty="0">
                <a:solidFill>
                  <a:srgbClr val="4B2B4B"/>
                </a:solidFill>
                <a:latin typeface="Trebuchet MS" pitchFamily="34" charset="0"/>
              </a:rPr>
              <a:t>Ahold</a:t>
            </a: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a:t>
            </a:r>
            <a:b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en zoeken van leveranciers.</a:t>
            </a:r>
          </a:p>
          <a:p>
            <a:pPr marL="323850" marR="0" lvl="0" indent="-323850" algn="l" defTabSz="914400" rtl="0" eaLnBrk="1" fontAlgn="auto" latinLnBrk="0" hangingPunct="1">
              <a:lnSpc>
                <a:spcPct val="80000"/>
              </a:lnSpc>
              <a:spcBef>
                <a:spcPts val="400"/>
              </a:spcBef>
              <a:spcAft>
                <a:spcPts val="400"/>
              </a:spcAft>
              <a:buClr>
                <a:srgbClr val="4B2B4B"/>
              </a:buClr>
              <a:buSzPct val="90000"/>
              <a:buFont typeface="Verdana" pitchFamily="34" charset="0"/>
              <a:buChar char="•"/>
              <a:tabLst/>
              <a:defRPr/>
            </a:pP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Buitenlandse opdrachten geven aanleiding tot contacten met mensen uit andere culturen. Bv. medewerkers</a:t>
            </a:r>
            <a:r>
              <a:rPr kumimoji="0" lang="nl-BE" sz="2000" b="0" i="0" u="none" strike="noStrike" kern="1200" cap="none" spc="0" normalizeH="0" noProof="0" dirty="0">
                <a:ln>
                  <a:noFill/>
                </a:ln>
                <a:solidFill>
                  <a:srgbClr val="4B2B4B"/>
                </a:solidFill>
                <a:effectLst/>
                <a:uLnTx/>
                <a:uFillTx/>
                <a:latin typeface="Trebuchet MS" pitchFamily="34" charset="0"/>
                <a:ea typeface="+mn-ea"/>
                <a:cs typeface="+mn-cs"/>
              </a:rPr>
              <a:t> van Philips. </a:t>
            </a:r>
            <a:b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Omgaan met andere waarden/gebruiken (bv. onderhandelingen, afspraken op papier, geschenken geven…) cfr. Hofstede.</a:t>
            </a:r>
          </a:p>
          <a:p>
            <a:pPr marL="323850" marR="0" lvl="0" indent="-323850" algn="l" defTabSz="914400" rtl="0" eaLnBrk="1" fontAlgn="auto" latinLnBrk="0" hangingPunct="1">
              <a:lnSpc>
                <a:spcPct val="80000"/>
              </a:lnSpc>
              <a:spcBef>
                <a:spcPts val="400"/>
              </a:spcBef>
              <a:spcAft>
                <a:spcPts val="400"/>
              </a:spcAft>
              <a:buClr>
                <a:srgbClr val="4B2B4B"/>
              </a:buClr>
              <a:buSzPct val="90000"/>
              <a:buFont typeface="Verdana" pitchFamily="34" charset="0"/>
              <a:buChar char="•"/>
              <a:tabLst/>
              <a:defRPr/>
            </a:pP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Verplaatsing van werk naar de lagelonenlanden, niet alleen van routinematige werkzaamheden,</a:t>
            </a:r>
            <a:r>
              <a:rPr kumimoji="0" lang="nl-BE" sz="2000" b="0" i="0" u="none" strike="noStrike" kern="1200" cap="none" spc="0" normalizeH="0" noProof="0" dirty="0">
                <a:ln>
                  <a:noFill/>
                </a:ln>
                <a:solidFill>
                  <a:srgbClr val="4B2B4B"/>
                </a:solidFill>
                <a:effectLst/>
                <a:uLnTx/>
                <a:uFillTx/>
                <a:latin typeface="Trebuchet MS" pitchFamily="34" charset="0"/>
                <a:ea typeface="+mn-ea"/>
                <a:cs typeface="+mn-cs"/>
              </a:rPr>
              <a:t> maar ook softwareontwikkeling</a:t>
            </a:r>
            <a:b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Vooral arbeidsintensieve ondernemingen verplaatsen hun activiteiten </a:t>
            </a:r>
          </a:p>
          <a:p>
            <a:pPr marL="323850" marR="0" lvl="0" indent="-323850" algn="l" defTabSz="914400" rtl="0" eaLnBrk="1" fontAlgn="auto" latinLnBrk="0" hangingPunct="1">
              <a:lnSpc>
                <a:spcPct val="80000"/>
              </a:lnSpc>
              <a:spcBef>
                <a:spcPts val="400"/>
              </a:spcBef>
              <a:spcAft>
                <a:spcPts val="400"/>
              </a:spcAft>
              <a:buClr>
                <a:srgbClr val="4B2B4B"/>
              </a:buClr>
              <a:buSzPct val="90000"/>
              <a:buFont typeface="Verdana" pitchFamily="34" charset="0"/>
              <a:buChar char="•"/>
              <a:tabLst/>
              <a:defRPr/>
            </a:pP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Integratie van kennis/vaardigheden/technologieën uit andere landen</a:t>
            </a:r>
          </a:p>
          <a:p>
            <a:pPr marL="323850" marR="0" lvl="0" indent="-323850" algn="l" defTabSz="914400" rtl="0" eaLnBrk="1" fontAlgn="auto" latinLnBrk="0" hangingPunct="1">
              <a:lnSpc>
                <a:spcPct val="80000"/>
              </a:lnSpc>
              <a:spcBef>
                <a:spcPts val="400"/>
              </a:spcBef>
              <a:spcAft>
                <a:spcPts val="400"/>
              </a:spcAft>
              <a:buClr>
                <a:srgbClr val="4B2B4B"/>
              </a:buClr>
              <a:buSzPct val="90000"/>
              <a:buFont typeface="Verdana" pitchFamily="34" charset="0"/>
              <a:buChar char="•"/>
              <a:tabLst/>
              <a:defRPr/>
            </a:pPr>
            <a:endParaRPr kumimoji="0" lang="nl-NL" sz="2000" b="0" i="0" u="none" strike="noStrike" kern="1200" cap="none" spc="0" normalizeH="0" baseline="0" noProof="0" dirty="0">
              <a:ln>
                <a:noFill/>
              </a:ln>
              <a:solidFill>
                <a:srgbClr val="4B2B4B"/>
              </a:solidFill>
              <a:effectLst/>
              <a:uLnTx/>
              <a:uFillTx/>
              <a:latin typeface="Trebuchet MS" pitchFamily="34" charset="0"/>
              <a:ea typeface="+mn-ea"/>
              <a:cs typeface="+mn-cs"/>
            </a:endParaRPr>
          </a:p>
        </p:txBody>
      </p:sp>
      <p:pic>
        <p:nvPicPr>
          <p:cNvPr id="8" name="Afbeelding 7" descr="F:\PIC00028.jpg"/>
          <p:cNvPicPr/>
          <p:nvPr/>
        </p:nvPicPr>
        <p:blipFill>
          <a:blip r:embed="rId2" cstate="print"/>
          <a:srcRect/>
          <a:stretch>
            <a:fillRect/>
          </a:stretch>
        </p:blipFill>
        <p:spPr bwMode="auto">
          <a:xfrm>
            <a:off x="7308304" y="1"/>
            <a:ext cx="1835696" cy="191683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heckerboard(across)">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heckerboard(across)">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dirty="0"/>
              <a:t>Gaat over individueel gedrag in organisaties:</a:t>
            </a:r>
            <a:br>
              <a:rPr lang="nl-BE" dirty="0"/>
            </a:br>
            <a:br>
              <a:rPr lang="nl-BE" dirty="0"/>
            </a:br>
            <a:r>
              <a:rPr lang="nl-BE" dirty="0"/>
              <a:t>	- de perceptie van medewerkers in de 		   organisatie</a:t>
            </a:r>
            <a:br>
              <a:rPr lang="nl-BE" dirty="0"/>
            </a:br>
            <a:r>
              <a:rPr lang="nl-BE" dirty="0"/>
              <a:t>	- besluitvorming</a:t>
            </a:r>
            <a:br>
              <a:rPr lang="nl-BE" dirty="0"/>
            </a:br>
            <a:r>
              <a:rPr lang="nl-BE" dirty="0"/>
              <a:t>	- motivatie </a:t>
            </a:r>
            <a:br>
              <a:rPr lang="nl-BE" dirty="0"/>
            </a:br>
            <a:r>
              <a:rPr lang="nl-BE" dirty="0"/>
              <a:t>	- individuele verschillen in mogelijkheden</a:t>
            </a:r>
            <a:br>
              <a:rPr lang="nl-BE" dirty="0"/>
            </a:br>
            <a:r>
              <a:rPr lang="nl-BE" dirty="0"/>
              <a:t>	- leerprocessen in organisaties</a:t>
            </a:r>
            <a:br>
              <a:rPr lang="nl-BE" dirty="0"/>
            </a:br>
            <a:r>
              <a:rPr lang="nl-BE" dirty="0"/>
              <a:t>	- emoties, stress en burn-out.</a:t>
            </a:r>
          </a:p>
        </p:txBody>
      </p:sp>
      <p:sp>
        <p:nvSpPr>
          <p:cNvPr id="3" name="Title 2"/>
          <p:cNvSpPr>
            <a:spLocks noGrp="1"/>
          </p:cNvSpPr>
          <p:nvPr>
            <p:ph type="title"/>
          </p:nvPr>
        </p:nvSpPr>
        <p:spPr/>
        <p:txBody>
          <a:bodyPr/>
          <a:lstStyle/>
          <a:p>
            <a:r>
              <a:rPr lang="nl-BE" dirty="0"/>
              <a:t>1.1 Wat is organisatiepsychologie? </a:t>
            </a:r>
          </a:p>
        </p:txBody>
      </p:sp>
      <p:sp>
        <p:nvSpPr>
          <p:cNvPr id="4" name="Slide Number Placeholder 3"/>
          <p:cNvSpPr>
            <a:spLocks noGrp="1"/>
          </p:cNvSpPr>
          <p:nvPr>
            <p:ph type="sldNum" sz="quarter" idx="11"/>
          </p:nvPr>
        </p:nvSpPr>
        <p:spPr/>
        <p:txBody>
          <a:bodyPr/>
          <a:lstStyle/>
          <a:p>
            <a:fld id="{3B80295F-48CD-49FC-897A-CCEC919B8070}" type="slidenum">
              <a:rPr lang="nl-BE" smtClean="0"/>
              <a:pPr/>
              <a:t>5</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a:buNone/>
            </a:pPr>
            <a:r>
              <a:rPr lang="nl-BE" dirty="0"/>
              <a:t> </a:t>
            </a:r>
          </a:p>
        </p:txBody>
      </p:sp>
      <p:sp>
        <p:nvSpPr>
          <p:cNvPr id="3" name="Titel 2"/>
          <p:cNvSpPr>
            <a:spLocks noGrp="1"/>
          </p:cNvSpPr>
          <p:nvPr>
            <p:ph type="title"/>
          </p:nvPr>
        </p:nvSpPr>
        <p:spPr>
          <a:xfrm>
            <a:off x="-324544" y="0"/>
            <a:ext cx="9144000" cy="1142984"/>
          </a:xfrm>
        </p:spPr>
        <p:txBody>
          <a:bodyPr/>
          <a:lstStyle/>
          <a:p>
            <a:r>
              <a:rPr lang="nl-BE" dirty="0"/>
              <a:t>1.4.7 Hedendaagse organisaties</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50</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pic>
        <p:nvPicPr>
          <p:cNvPr id="6" name="Picture 4"/>
          <p:cNvPicPr>
            <a:picLocks noChangeAspect="1" noChangeArrowheads="1"/>
          </p:cNvPicPr>
          <p:nvPr/>
        </p:nvPicPr>
        <p:blipFill>
          <a:blip r:embed="rId2" cstate="print"/>
          <a:srcRect/>
          <a:stretch>
            <a:fillRect/>
          </a:stretch>
        </p:blipFill>
        <p:spPr bwMode="auto">
          <a:xfrm>
            <a:off x="251520" y="1844824"/>
            <a:ext cx="7561262" cy="3671888"/>
          </a:xfrm>
          <a:prstGeom prst="rect">
            <a:avLst/>
          </a:prstGeom>
          <a:noFill/>
          <a:ln w="9525">
            <a:noFill/>
            <a:miter lim="800000"/>
            <a:headEnd/>
            <a:tailEnd/>
          </a:ln>
        </p:spPr>
      </p:pic>
      <p:sp>
        <p:nvSpPr>
          <p:cNvPr id="7" name="Tekstvak 6"/>
          <p:cNvSpPr txBox="1"/>
          <p:nvPr/>
        </p:nvSpPr>
        <p:spPr>
          <a:xfrm>
            <a:off x="323528" y="1556792"/>
            <a:ext cx="4126964" cy="461665"/>
          </a:xfrm>
          <a:prstGeom prst="rect">
            <a:avLst/>
          </a:prstGeom>
          <a:noFill/>
        </p:spPr>
        <p:txBody>
          <a:bodyPr wrap="none" rtlCol="0">
            <a:spAutoFit/>
          </a:bodyPr>
          <a:lstStyle/>
          <a:p>
            <a:r>
              <a:rPr lang="nl-BE" sz="2400" dirty="0"/>
              <a:t>Diversiteit in organisaties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a:buNone/>
            </a:pPr>
            <a:r>
              <a:rPr lang="nl-BE" dirty="0"/>
              <a:t> </a:t>
            </a:r>
          </a:p>
        </p:txBody>
      </p:sp>
      <p:sp>
        <p:nvSpPr>
          <p:cNvPr id="3" name="Titel 2"/>
          <p:cNvSpPr>
            <a:spLocks noGrp="1"/>
          </p:cNvSpPr>
          <p:nvPr>
            <p:ph type="title"/>
          </p:nvPr>
        </p:nvSpPr>
        <p:spPr/>
        <p:txBody>
          <a:bodyPr/>
          <a:lstStyle/>
          <a:p>
            <a:r>
              <a:rPr lang="nl-BE" dirty="0"/>
              <a:t>1.4.7 Hedendaagse organisaties</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51</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sp>
        <p:nvSpPr>
          <p:cNvPr id="6" name="Rectangle 3"/>
          <p:cNvSpPr txBox="1">
            <a:spLocks noChangeArrowheads="1"/>
          </p:cNvSpPr>
          <p:nvPr/>
        </p:nvSpPr>
        <p:spPr>
          <a:xfrm>
            <a:off x="152400" y="1304400"/>
            <a:ext cx="9144000" cy="4734000"/>
          </a:xfrm>
          <a:prstGeom prst="rect">
            <a:avLst/>
          </a:prstGeom>
        </p:spPr>
        <p:txBody>
          <a:bodyPr vert="horz" lIns="432000" tIns="252000" rIns="432000" bIns="144000" rtlCol="0">
            <a:normAutofit lnSpcReduction="10000"/>
          </a:bodyPr>
          <a:lstStyle/>
          <a:p>
            <a:pPr marL="323850" marR="0" lvl="0" indent="-323850" algn="l" defTabSz="914400" rtl="0" eaLnBrk="1" fontAlgn="auto" latinLnBrk="0" hangingPunct="1">
              <a:lnSpc>
                <a:spcPct val="90000"/>
              </a:lnSpc>
              <a:spcBef>
                <a:spcPts val="400"/>
              </a:spcBef>
              <a:spcAft>
                <a:spcPts val="400"/>
              </a:spcAft>
              <a:buClr>
                <a:srgbClr val="4B2B4B"/>
              </a:buClr>
              <a:buSzPct val="90000"/>
              <a:tabLst/>
              <a:defRPr/>
            </a:pPr>
            <a:r>
              <a:rPr kumimoji="0" lang="nl-BE" sz="2800" b="0" i="0" u="none" strike="noStrike" kern="1200" cap="none" spc="0" normalizeH="0" baseline="0" noProof="0" dirty="0" err="1">
                <a:ln>
                  <a:noFill/>
                </a:ln>
                <a:solidFill>
                  <a:srgbClr val="4B2B4B"/>
                </a:solidFill>
                <a:effectLst/>
                <a:uLnTx/>
                <a:uFillTx/>
                <a:latin typeface="Trebuchet MS" pitchFamily="34" charset="0"/>
                <a:ea typeface="+mn-ea"/>
                <a:cs typeface="+mn-cs"/>
              </a:rPr>
              <a:t>Diversity</a:t>
            </a:r>
            <a:r>
              <a:rPr kumimoji="0" lang="nl-BE" sz="2800" b="0" i="0" u="none" strike="noStrike" kern="1200" cap="none" spc="0" normalizeH="0" baseline="0" noProof="0" dirty="0">
                <a:ln>
                  <a:noFill/>
                </a:ln>
                <a:solidFill>
                  <a:srgbClr val="4B2B4B"/>
                </a:solidFill>
                <a:effectLst/>
                <a:uLnTx/>
                <a:uFillTx/>
                <a:latin typeface="Trebuchet MS" pitchFamily="34" charset="0"/>
                <a:ea typeface="+mn-ea"/>
                <a:cs typeface="+mn-cs"/>
              </a:rPr>
              <a:t> management</a:t>
            </a:r>
            <a:br>
              <a:rPr kumimoji="0" lang="nl-BE" sz="28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800" b="0" i="0" u="none" strike="noStrike" kern="1200" cap="none" spc="0" normalizeH="0" baseline="0" noProof="0" dirty="0">
                <a:ln>
                  <a:noFill/>
                </a:ln>
                <a:solidFill>
                  <a:srgbClr val="4B2B4B"/>
                </a:solidFill>
                <a:effectLst/>
                <a:uLnTx/>
                <a:uFillTx/>
                <a:latin typeface="Trebuchet MS" pitchFamily="34" charset="0"/>
                <a:ea typeface="+mn-ea"/>
                <a:cs typeface="+mn-cs"/>
              </a:rPr>
              <a:t>- gaat om verschillen tussen medewerkers van één onderneming. Verschillen bestaan aan de oppervlakte (bv. geslacht) en in de diepte (bv. waarden). </a:t>
            </a:r>
            <a:br>
              <a:rPr kumimoji="0" lang="nl-BE" sz="2800" b="0" i="0" u="none" strike="noStrike" kern="1200" cap="none" spc="0" normalizeH="0" baseline="0" noProof="0" dirty="0">
                <a:ln>
                  <a:noFill/>
                </a:ln>
                <a:solidFill>
                  <a:srgbClr val="4B2B4B"/>
                </a:solidFill>
                <a:effectLst/>
                <a:uLnTx/>
                <a:uFillTx/>
                <a:latin typeface="Trebuchet MS" pitchFamily="34" charset="0"/>
                <a:ea typeface="+mn-ea"/>
                <a:cs typeface="+mn-cs"/>
              </a:rPr>
            </a:br>
            <a:endParaRPr kumimoji="0" lang="nl-BE" sz="2800" b="0" i="0" u="none" strike="noStrike" kern="1200" cap="none" spc="0" normalizeH="0" baseline="0" noProof="0" dirty="0">
              <a:ln>
                <a:noFill/>
              </a:ln>
              <a:solidFill>
                <a:srgbClr val="4B2B4B"/>
              </a:solidFill>
              <a:effectLst/>
              <a:uLnTx/>
              <a:uFillTx/>
              <a:latin typeface="Trebuchet MS" pitchFamily="34" charset="0"/>
              <a:ea typeface="+mn-ea"/>
              <a:cs typeface="+mn-cs"/>
            </a:endParaRPr>
          </a:p>
          <a:p>
            <a:pPr marL="323850" marR="0" lvl="0" indent="-323850" algn="l" defTabSz="914400" rtl="0" eaLnBrk="1" fontAlgn="auto" latinLnBrk="0" hangingPunct="1">
              <a:lnSpc>
                <a:spcPct val="90000"/>
              </a:lnSpc>
              <a:spcBef>
                <a:spcPts val="400"/>
              </a:spcBef>
              <a:spcAft>
                <a:spcPts val="400"/>
              </a:spcAft>
              <a:buClr>
                <a:srgbClr val="4B2B4B"/>
              </a:buClr>
              <a:buSzPct val="90000"/>
              <a:tabLst/>
              <a:defRPr/>
            </a:pPr>
            <a:r>
              <a:rPr lang="nl-BE" sz="2800" dirty="0">
                <a:solidFill>
                  <a:srgbClr val="4B2B4B"/>
                </a:solidFill>
                <a:latin typeface="Trebuchet MS" pitchFamily="34" charset="0"/>
              </a:rPr>
              <a:t>	</a:t>
            </a:r>
            <a:r>
              <a:rPr kumimoji="0" lang="nl-BE" sz="2800" b="0" i="0" u="none" strike="noStrike" kern="1200" cap="none" spc="0" normalizeH="0" baseline="0" noProof="0" dirty="0">
                <a:ln>
                  <a:noFill/>
                </a:ln>
                <a:solidFill>
                  <a:srgbClr val="4B2B4B"/>
                </a:solidFill>
                <a:effectLst/>
                <a:uLnTx/>
                <a:uFillTx/>
                <a:latin typeface="Trebuchet MS" pitchFamily="34" charset="0"/>
                <a:ea typeface="+mn-ea"/>
                <a:cs typeface="+mn-cs"/>
              </a:rPr>
              <a:t>Er bestaan een aantal wettelijke regelingen (verbod op discriminatie op grond van geslacht, huidskleur, leeftijd </a:t>
            </a:r>
            <a:r>
              <a:rPr kumimoji="0" lang="nl-BE" sz="2800" b="0" i="0" u="none" strike="noStrike" kern="1200" cap="none" spc="0" normalizeH="0" baseline="0" noProof="0" dirty="0" err="1">
                <a:ln>
                  <a:noFill/>
                </a:ln>
                <a:solidFill>
                  <a:srgbClr val="4B2B4B"/>
                </a:solidFill>
                <a:effectLst/>
                <a:uLnTx/>
                <a:uFillTx/>
                <a:latin typeface="Trebuchet MS" pitchFamily="34" charset="0"/>
                <a:ea typeface="+mn-ea"/>
                <a:cs typeface="+mn-cs"/>
              </a:rPr>
              <a:t>enz</a:t>
            </a:r>
            <a:r>
              <a:rPr kumimoji="0" lang="nl-BE" sz="2800" b="0" i="0" u="none" strike="noStrike" kern="1200" cap="none" spc="0" normalizeH="0" baseline="0" noProof="0" dirty="0">
                <a:ln>
                  <a:noFill/>
                </a:ln>
                <a:solidFill>
                  <a:srgbClr val="4B2B4B"/>
                </a:solidFill>
                <a:effectLst/>
                <a:uLnTx/>
                <a:uFillTx/>
                <a:latin typeface="Trebuchet MS" pitchFamily="34" charset="0"/>
                <a:ea typeface="+mn-ea"/>
                <a:cs typeface="+mn-cs"/>
              </a:rPr>
              <a:t>…)</a:t>
            </a:r>
          </a:p>
          <a:p>
            <a:pPr marL="323850" marR="0" lvl="0" indent="-323850" algn="l" defTabSz="914400" rtl="0" eaLnBrk="1" fontAlgn="auto" latinLnBrk="0" hangingPunct="1">
              <a:lnSpc>
                <a:spcPct val="90000"/>
              </a:lnSpc>
              <a:spcBef>
                <a:spcPts val="400"/>
              </a:spcBef>
              <a:spcAft>
                <a:spcPts val="400"/>
              </a:spcAft>
              <a:buClr>
                <a:srgbClr val="4B2B4B"/>
              </a:buClr>
              <a:buSzPct val="90000"/>
              <a:tabLst/>
              <a:defRPr/>
            </a:pPr>
            <a:r>
              <a:rPr lang="nl-BE" sz="2800" dirty="0">
                <a:solidFill>
                  <a:srgbClr val="4B2B4B"/>
                </a:solidFill>
                <a:latin typeface="Trebuchet MS" pitchFamily="34" charset="0"/>
              </a:rPr>
              <a:t>	</a:t>
            </a:r>
            <a:br>
              <a:rPr kumimoji="0" lang="nl-BE" sz="2800" b="0" i="0" u="none" strike="noStrike" kern="1200" cap="none" spc="0" normalizeH="0" baseline="0" noProof="0" dirty="0">
                <a:ln>
                  <a:noFill/>
                </a:ln>
                <a:solidFill>
                  <a:srgbClr val="4B2B4B"/>
                </a:solidFill>
                <a:effectLst/>
                <a:uLnTx/>
                <a:uFillTx/>
                <a:latin typeface="Trebuchet MS" pitchFamily="34" charset="0"/>
                <a:ea typeface="+mn-ea"/>
                <a:cs typeface="+mn-cs"/>
              </a:rPr>
            </a:br>
            <a:endParaRPr kumimoji="0" lang="nl-NL" sz="2800" b="0" i="0" u="none" strike="noStrike" kern="1200" cap="none" spc="0" normalizeH="0" baseline="0" noProof="0" dirty="0">
              <a:ln>
                <a:noFill/>
              </a:ln>
              <a:solidFill>
                <a:srgbClr val="4B2B4B"/>
              </a:solidFill>
              <a:effectLst/>
              <a:uLnTx/>
              <a:uFillTx/>
              <a:latin typeface="Trebuchet MS"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86B373D-B7D6-4E5E-9172-23FE4BB04517}"/>
              </a:ext>
            </a:extLst>
          </p:cNvPr>
          <p:cNvSpPr>
            <a:spLocks noGrp="1"/>
          </p:cNvSpPr>
          <p:nvPr>
            <p:ph idx="1"/>
          </p:nvPr>
        </p:nvSpPr>
        <p:spPr/>
        <p:txBody>
          <a:bodyPr/>
          <a:lstStyle/>
          <a:p>
            <a:r>
              <a:rPr lang="nl-BE" dirty="0"/>
              <a:t>Bestaan er verschillen tussen leeftijdsgroepen? Er bestaan negatieve stereotypen ten opzichte van oudere medewerkers. Maar de vraag of deze terecht zijn. …</a:t>
            </a:r>
            <a:br>
              <a:rPr lang="nl-BE" dirty="0"/>
            </a:br>
            <a:r>
              <a:rPr lang="nl-BE" dirty="0"/>
              <a:t>Oudere medewerkers zijn meer gemotiveerd, meer betrokken bij hun job, minder afwezig en zijn meer trouw aan de werkgever. </a:t>
            </a:r>
          </a:p>
          <a:p>
            <a:pPr marL="0" indent="0">
              <a:buNone/>
            </a:pPr>
            <a:r>
              <a:rPr lang="nl-BE" dirty="0"/>
              <a:t> </a:t>
            </a:r>
          </a:p>
        </p:txBody>
      </p:sp>
      <p:sp>
        <p:nvSpPr>
          <p:cNvPr id="3" name="Titel 2">
            <a:extLst>
              <a:ext uri="{FF2B5EF4-FFF2-40B4-BE49-F238E27FC236}">
                <a16:creationId xmlns:a16="http://schemas.microsoft.com/office/drawing/2014/main" id="{1A914437-CF49-4E3E-B501-5F98903F0208}"/>
              </a:ext>
            </a:extLst>
          </p:cNvPr>
          <p:cNvSpPr>
            <a:spLocks noGrp="1"/>
          </p:cNvSpPr>
          <p:nvPr>
            <p:ph type="title"/>
          </p:nvPr>
        </p:nvSpPr>
        <p:spPr/>
        <p:txBody>
          <a:bodyPr/>
          <a:lstStyle/>
          <a:p>
            <a:r>
              <a:rPr lang="nl-BE" dirty="0"/>
              <a:t>1.4.7 Hedendaagse organisaties</a:t>
            </a:r>
          </a:p>
        </p:txBody>
      </p:sp>
      <p:sp>
        <p:nvSpPr>
          <p:cNvPr id="4" name="Tijdelijke aanduiding voor dianummer 3">
            <a:extLst>
              <a:ext uri="{FF2B5EF4-FFF2-40B4-BE49-F238E27FC236}">
                <a16:creationId xmlns:a16="http://schemas.microsoft.com/office/drawing/2014/main" id="{C5358029-113A-47B6-9B60-9608E84D2F5C}"/>
              </a:ext>
            </a:extLst>
          </p:cNvPr>
          <p:cNvSpPr>
            <a:spLocks noGrp="1"/>
          </p:cNvSpPr>
          <p:nvPr>
            <p:ph type="sldNum" sz="quarter" idx="11"/>
          </p:nvPr>
        </p:nvSpPr>
        <p:spPr/>
        <p:txBody>
          <a:bodyPr/>
          <a:lstStyle/>
          <a:p>
            <a:fld id="{3B80295F-48CD-49FC-897A-CCEC919B8070}" type="slidenum">
              <a:rPr lang="nl-BE" smtClean="0"/>
              <a:pPr/>
              <a:t>52</a:t>
            </a:fld>
            <a:endParaRPr lang="nl-BE" dirty="0"/>
          </a:p>
        </p:txBody>
      </p:sp>
      <p:sp>
        <p:nvSpPr>
          <p:cNvPr id="5" name="Tijdelijke aanduiding voor voettekst 4">
            <a:extLst>
              <a:ext uri="{FF2B5EF4-FFF2-40B4-BE49-F238E27FC236}">
                <a16:creationId xmlns:a16="http://schemas.microsoft.com/office/drawing/2014/main" id="{7A71C39E-47D3-4519-AD66-2A681CE46F3D}"/>
              </a:ext>
            </a:extLst>
          </p:cNvPr>
          <p:cNvSpPr>
            <a:spLocks noGrp="1"/>
          </p:cNvSpPr>
          <p:nvPr>
            <p:ph type="ftr" sz="quarter" idx="12"/>
          </p:nvPr>
        </p:nvSpPr>
        <p:spPr/>
        <p:txBody>
          <a:bodyPr/>
          <a:lstStyle/>
          <a:p>
            <a:endParaRPr lang="nl-BE" dirty="0"/>
          </a:p>
        </p:txBody>
      </p:sp>
    </p:spTree>
    <p:extLst>
      <p:ext uri="{BB962C8B-B14F-4D97-AF65-F5344CB8AC3E}">
        <p14:creationId xmlns:p14="http://schemas.microsoft.com/office/powerpoint/2010/main" val="269096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a:buNone/>
            </a:pPr>
            <a:r>
              <a:rPr lang="nl-BE" dirty="0"/>
              <a:t> </a:t>
            </a:r>
          </a:p>
        </p:txBody>
      </p:sp>
      <p:sp>
        <p:nvSpPr>
          <p:cNvPr id="3" name="Titel 2"/>
          <p:cNvSpPr>
            <a:spLocks noGrp="1"/>
          </p:cNvSpPr>
          <p:nvPr>
            <p:ph type="title"/>
          </p:nvPr>
        </p:nvSpPr>
        <p:spPr/>
        <p:txBody>
          <a:bodyPr/>
          <a:lstStyle/>
          <a:p>
            <a:r>
              <a:rPr lang="nl-BE" dirty="0"/>
              <a:t>1.4.7 Hedendaagse organisaties</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53</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sp>
        <p:nvSpPr>
          <p:cNvPr id="6" name="Rectangle 3"/>
          <p:cNvSpPr txBox="1">
            <a:spLocks noChangeArrowheads="1"/>
          </p:cNvSpPr>
          <p:nvPr/>
        </p:nvSpPr>
        <p:spPr>
          <a:xfrm>
            <a:off x="152400" y="1304400"/>
            <a:ext cx="9144000" cy="4734000"/>
          </a:xfrm>
          <a:prstGeom prst="rect">
            <a:avLst/>
          </a:prstGeom>
        </p:spPr>
        <p:txBody>
          <a:bodyPr vert="horz" lIns="432000" tIns="252000" rIns="432000" bIns="144000" rtlCol="0">
            <a:normAutofit/>
          </a:bodyPr>
          <a:lstStyle/>
          <a:p>
            <a:pPr marL="323850" marR="0" lvl="0" indent="-323850" algn="l" defTabSz="914400" rtl="0" eaLnBrk="1" fontAlgn="auto" latinLnBrk="0" hangingPunct="1">
              <a:lnSpc>
                <a:spcPct val="90000"/>
              </a:lnSpc>
              <a:spcBef>
                <a:spcPts val="400"/>
              </a:spcBef>
              <a:spcAft>
                <a:spcPts val="400"/>
              </a:spcAft>
              <a:buClr>
                <a:srgbClr val="4B2B4B"/>
              </a:buClr>
              <a:buSzPct val="90000"/>
              <a:buFont typeface="Wingdings" pitchFamily="2" charset="2"/>
              <a:buNone/>
              <a:tabLst/>
              <a:defRPr/>
            </a:pPr>
            <a:r>
              <a:rPr kumimoji="0" lang="nl-BE" sz="2400" b="0" i="0" u="none" strike="noStrike" kern="1200" cap="none" spc="0" normalizeH="0" baseline="0" noProof="0" dirty="0" err="1">
                <a:ln>
                  <a:noFill/>
                </a:ln>
                <a:solidFill>
                  <a:srgbClr val="4B2B4B"/>
                </a:solidFill>
                <a:effectLst/>
                <a:uLnTx/>
                <a:uFillTx/>
                <a:latin typeface="Trebuchet MS" pitchFamily="34" charset="0"/>
                <a:ea typeface="+mn-ea"/>
                <a:cs typeface="+mn-cs"/>
              </a:rPr>
              <a:t>Diversity</a:t>
            </a:r>
            <a: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t> management</a:t>
            </a:r>
            <a:b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t>- m.b.t. geslacht: vrouwen disproportioneel veel in eenvoudige beroepen, en relatief weinig in managementfuncties. Topmanagement slechts heel beperkt aantal vrouwen. Vrouwen verdienen minder dan mannen in gelijkaardige functies: de zgn. loonkloof</a:t>
            </a:r>
            <a:b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br>
            <a:b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400" b="1" i="1" u="none" strike="noStrike" kern="1200" cap="none" spc="0" normalizeH="0" baseline="0" noProof="0" dirty="0">
                <a:ln>
                  <a:noFill/>
                </a:ln>
                <a:solidFill>
                  <a:srgbClr val="4B2B4B"/>
                </a:solidFill>
                <a:effectLst/>
                <a:uLnTx/>
                <a:uFillTx/>
                <a:latin typeface="Trebuchet MS" pitchFamily="34" charset="0"/>
                <a:ea typeface="+mn-ea"/>
                <a:cs typeface="+mn-cs"/>
              </a:rPr>
              <a:t>Glazenplafond effect</a:t>
            </a:r>
            <a: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t>: probleem</a:t>
            </a:r>
            <a:b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t>Wel …. geleidelijke verbetering </a:t>
            </a:r>
            <a:b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t>van dit probleem…</a:t>
            </a:r>
            <a:b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t>Maar mevr. </a:t>
            </a:r>
            <a:r>
              <a:rPr kumimoji="0" lang="nl-BE" sz="2400" b="0" i="0" u="none" strike="noStrike" kern="1200" cap="none" spc="0" normalizeH="0" baseline="0" noProof="0" dirty="0" err="1">
                <a:ln>
                  <a:noFill/>
                </a:ln>
                <a:solidFill>
                  <a:srgbClr val="4B2B4B"/>
                </a:solidFill>
                <a:effectLst/>
                <a:uLnTx/>
                <a:uFillTx/>
                <a:latin typeface="Trebuchet MS" pitchFamily="34" charset="0"/>
                <a:ea typeface="+mn-ea"/>
                <a:cs typeface="+mn-cs"/>
              </a:rPr>
              <a:t>Kadri</a:t>
            </a:r>
            <a: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t>…</a:t>
            </a:r>
            <a:br>
              <a:rPr kumimoji="0" lang="nl-BE" sz="2400" b="0" i="0" u="none" strike="noStrike" kern="1200" cap="none" spc="0" normalizeH="0" baseline="0" noProof="0" dirty="0">
                <a:ln>
                  <a:noFill/>
                </a:ln>
                <a:solidFill>
                  <a:srgbClr val="4B2B4B"/>
                </a:solidFill>
                <a:effectLst/>
                <a:uLnTx/>
                <a:uFillTx/>
                <a:latin typeface="Trebuchet MS" pitchFamily="34" charset="0"/>
                <a:ea typeface="+mn-ea"/>
                <a:cs typeface="+mn-cs"/>
              </a:rPr>
            </a:br>
            <a:endParaRPr kumimoji="0" lang="nl-NL" sz="2400" b="0" i="0" u="none" strike="noStrike" kern="1200" cap="none" spc="0" normalizeH="0" baseline="0" noProof="0" dirty="0">
              <a:ln>
                <a:noFill/>
              </a:ln>
              <a:solidFill>
                <a:srgbClr val="4B2B4B"/>
              </a:solidFill>
              <a:effectLst/>
              <a:uLnTx/>
              <a:uFillTx/>
              <a:latin typeface="Trebuchet MS" pitchFamily="34" charset="0"/>
              <a:ea typeface="+mn-ea"/>
              <a:cs typeface="+mn-cs"/>
            </a:endParaRPr>
          </a:p>
          <a:p>
            <a:pPr marL="323850" marR="0" lvl="0" indent="-323850" algn="l" defTabSz="914400" rtl="0" eaLnBrk="1" fontAlgn="auto" latinLnBrk="0" hangingPunct="1">
              <a:lnSpc>
                <a:spcPct val="90000"/>
              </a:lnSpc>
              <a:spcBef>
                <a:spcPts val="400"/>
              </a:spcBef>
              <a:spcAft>
                <a:spcPts val="400"/>
              </a:spcAft>
              <a:buClr>
                <a:srgbClr val="4B2B4B"/>
              </a:buClr>
              <a:buSzPct val="90000"/>
              <a:buFont typeface="Verdana" pitchFamily="34" charset="0"/>
              <a:buChar char="•"/>
              <a:tabLst/>
              <a:defRPr/>
            </a:pPr>
            <a:endParaRPr kumimoji="0" lang="nl-NL" sz="2400" b="0" i="0" u="none" strike="noStrike" kern="1200" cap="none" spc="0" normalizeH="0" baseline="0" noProof="0" dirty="0">
              <a:ln>
                <a:noFill/>
              </a:ln>
              <a:solidFill>
                <a:srgbClr val="4B2B4B"/>
              </a:solidFill>
              <a:effectLst/>
              <a:uLnTx/>
              <a:uFillTx/>
              <a:latin typeface="Trebuchet MS" pitchFamily="34" charset="0"/>
              <a:ea typeface="+mn-ea"/>
              <a:cs typeface="+mn-cs"/>
            </a:endParaRPr>
          </a:p>
        </p:txBody>
      </p:sp>
      <p:pic>
        <p:nvPicPr>
          <p:cNvPr id="8" name="Afbeelding 7">
            <a:extLst>
              <a:ext uri="{FF2B5EF4-FFF2-40B4-BE49-F238E27FC236}">
                <a16:creationId xmlns:a16="http://schemas.microsoft.com/office/drawing/2014/main" id="{A0AA2D72-D0C3-420B-9320-307BC9D0947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17878" y="4125985"/>
            <a:ext cx="3473722" cy="2276872"/>
          </a:xfrm>
          <a:prstGeom prst="rect">
            <a:avLst/>
          </a:prstGeom>
          <a:noFill/>
          <a:ln>
            <a:noFill/>
          </a:ln>
        </p:spPr>
      </p:pic>
      <p:sp>
        <p:nvSpPr>
          <p:cNvPr id="7" name="Tekstvak 6">
            <a:extLst>
              <a:ext uri="{FF2B5EF4-FFF2-40B4-BE49-F238E27FC236}">
                <a16:creationId xmlns:a16="http://schemas.microsoft.com/office/drawing/2014/main" id="{B39B9784-E9EB-4CCB-BCD4-7DD96B77978B}"/>
              </a:ext>
            </a:extLst>
          </p:cNvPr>
          <p:cNvSpPr txBox="1"/>
          <p:nvPr/>
        </p:nvSpPr>
        <p:spPr>
          <a:xfrm>
            <a:off x="5238527" y="6423864"/>
            <a:ext cx="4032424" cy="369332"/>
          </a:xfrm>
          <a:prstGeom prst="rect">
            <a:avLst/>
          </a:prstGeom>
          <a:noFill/>
        </p:spPr>
        <p:txBody>
          <a:bodyPr wrap="square" rtlCol="0">
            <a:spAutoFit/>
          </a:bodyPr>
          <a:lstStyle/>
          <a:p>
            <a:r>
              <a:rPr lang="nl-BE" dirty="0"/>
              <a:t>Mevr. </a:t>
            </a:r>
            <a:r>
              <a:rPr lang="nl-BE" dirty="0" err="1"/>
              <a:t>Kadri</a:t>
            </a:r>
            <a:r>
              <a:rPr lang="nl-BE" dirty="0"/>
              <a:t>, CEO van </a:t>
            </a:r>
            <a:r>
              <a:rPr lang="nl-BE" dirty="0" err="1"/>
              <a:t>Syensqo</a:t>
            </a:r>
            <a:r>
              <a:rPr lang="nl-BE"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a:buNone/>
            </a:pPr>
            <a:r>
              <a:rPr lang="nl-BE" dirty="0"/>
              <a:t> </a:t>
            </a:r>
          </a:p>
        </p:txBody>
      </p:sp>
      <p:sp>
        <p:nvSpPr>
          <p:cNvPr id="3" name="Titel 2"/>
          <p:cNvSpPr>
            <a:spLocks noGrp="1"/>
          </p:cNvSpPr>
          <p:nvPr>
            <p:ph type="title"/>
          </p:nvPr>
        </p:nvSpPr>
        <p:spPr/>
        <p:txBody>
          <a:bodyPr/>
          <a:lstStyle/>
          <a:p>
            <a:r>
              <a:rPr lang="nl-BE" dirty="0"/>
              <a:t>1.4.7 Hedendaagse organisaties</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54</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sp>
        <p:nvSpPr>
          <p:cNvPr id="8" name="Rectangle 3"/>
          <p:cNvSpPr txBox="1">
            <a:spLocks noChangeArrowheads="1"/>
          </p:cNvSpPr>
          <p:nvPr/>
        </p:nvSpPr>
        <p:spPr>
          <a:xfrm>
            <a:off x="107504" y="972000"/>
            <a:ext cx="9144000" cy="4734000"/>
          </a:xfrm>
          <a:prstGeom prst="rect">
            <a:avLst/>
          </a:prstGeom>
        </p:spPr>
        <p:txBody>
          <a:bodyPr vert="horz" lIns="432000" tIns="252000" rIns="432000" bIns="144000" rtlCol="0">
            <a:normAutofit fontScale="92500"/>
          </a:bodyPr>
          <a:lstStyle/>
          <a:p>
            <a:pPr marL="323850" marR="0" lvl="0" indent="-323850" algn="l" defTabSz="914400" rtl="0" eaLnBrk="1" fontAlgn="auto" latinLnBrk="0" hangingPunct="1">
              <a:lnSpc>
                <a:spcPct val="90000"/>
              </a:lnSpc>
              <a:spcBef>
                <a:spcPts val="400"/>
              </a:spcBef>
              <a:spcAft>
                <a:spcPts val="400"/>
              </a:spcAft>
              <a:buClr>
                <a:srgbClr val="4B2B4B"/>
              </a:buClr>
              <a:buSzPct val="90000"/>
              <a:tabLst/>
              <a:defRPr/>
            </a:pPr>
            <a:r>
              <a:rPr kumimoji="0" lang="nl-BE" sz="3000" b="0" i="0" u="none" strike="noStrike" kern="1200" cap="none" spc="0" normalizeH="0" baseline="0" noProof="0" dirty="0" err="1">
                <a:ln>
                  <a:noFill/>
                </a:ln>
                <a:solidFill>
                  <a:srgbClr val="4B2B4B"/>
                </a:solidFill>
                <a:effectLst/>
                <a:uLnTx/>
                <a:uFillTx/>
                <a:latin typeface="Trebuchet MS" pitchFamily="34" charset="0"/>
                <a:ea typeface="+mn-ea"/>
                <a:cs typeface="+mn-cs"/>
              </a:rPr>
              <a:t>Diversity</a:t>
            </a:r>
            <a:r>
              <a:rPr kumimoji="0" lang="nl-BE" sz="3000" b="0" i="0" u="none" strike="noStrike" kern="1200" cap="none" spc="0" normalizeH="0" baseline="0" noProof="0" dirty="0">
                <a:ln>
                  <a:noFill/>
                </a:ln>
                <a:solidFill>
                  <a:srgbClr val="4B2B4B"/>
                </a:solidFill>
                <a:effectLst/>
                <a:uLnTx/>
                <a:uFillTx/>
                <a:latin typeface="Trebuchet MS" pitchFamily="34" charset="0"/>
                <a:ea typeface="+mn-ea"/>
                <a:cs typeface="+mn-cs"/>
              </a:rPr>
              <a:t> management van etnische minderheden</a:t>
            </a:r>
            <a:br>
              <a:rPr kumimoji="0" lang="nl-BE" sz="30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3000" b="0" i="0" u="none" strike="noStrike" kern="1200" cap="none" spc="0" normalizeH="0" baseline="0" noProof="0" dirty="0">
                <a:ln>
                  <a:noFill/>
                </a:ln>
                <a:solidFill>
                  <a:srgbClr val="4B2B4B"/>
                </a:solidFill>
                <a:effectLst/>
                <a:uLnTx/>
                <a:uFillTx/>
                <a:latin typeface="Trebuchet MS" pitchFamily="34" charset="0"/>
                <a:ea typeface="+mn-ea"/>
                <a:cs typeface="+mn-cs"/>
              </a:rPr>
              <a:t>- minder vooruitgang in arbeidsparticipatie dan bij de vrouwen</a:t>
            </a:r>
            <a:br>
              <a:rPr kumimoji="0" lang="nl-BE" sz="30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3000" b="0" i="0" u="none" strike="noStrike" kern="1200" cap="none" spc="0" normalizeH="0" baseline="0" noProof="0" dirty="0">
                <a:ln>
                  <a:noFill/>
                </a:ln>
                <a:solidFill>
                  <a:srgbClr val="4B2B4B"/>
                </a:solidFill>
                <a:effectLst/>
                <a:uLnTx/>
                <a:uFillTx/>
                <a:latin typeface="Trebuchet MS" pitchFamily="34" charset="0"/>
                <a:ea typeface="+mn-ea"/>
                <a:cs typeface="+mn-cs"/>
              </a:rPr>
              <a:t>- relatief veel laaggeschoolden</a:t>
            </a:r>
            <a:br>
              <a:rPr kumimoji="0" lang="nl-BE" sz="30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3000" b="0" i="0" u="none" strike="noStrike" kern="1200" cap="none" spc="0" normalizeH="0" baseline="0" noProof="0" dirty="0">
                <a:ln>
                  <a:noFill/>
                </a:ln>
                <a:solidFill>
                  <a:srgbClr val="4B2B4B"/>
                </a:solidFill>
                <a:effectLst/>
                <a:uLnTx/>
                <a:uFillTx/>
                <a:latin typeface="Trebuchet MS" pitchFamily="34" charset="0"/>
                <a:ea typeface="+mn-ea"/>
                <a:cs typeface="+mn-cs"/>
              </a:rPr>
              <a:t>- rapporteren vaak discriminatie: geen glazen plafond, maar een echt plafond, </a:t>
            </a:r>
            <a:br>
              <a:rPr kumimoji="0" lang="nl-BE" sz="30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3000" b="0" i="0" u="none" strike="noStrike" kern="1200" cap="none" spc="0" normalizeH="0" baseline="0" noProof="0" dirty="0">
                <a:ln>
                  <a:noFill/>
                </a:ln>
                <a:solidFill>
                  <a:srgbClr val="4B2B4B"/>
                </a:solidFill>
                <a:effectLst/>
                <a:uLnTx/>
                <a:uFillTx/>
                <a:latin typeface="Trebuchet MS" pitchFamily="34" charset="0"/>
                <a:ea typeface="+mn-ea"/>
                <a:cs typeface="+mn-cs"/>
              </a:rPr>
              <a:t>maar…</a:t>
            </a:r>
          </a:p>
          <a:p>
            <a:pPr marL="323850" marR="0" lvl="0" indent="-323850" algn="l" defTabSz="914400" rtl="0" eaLnBrk="1" fontAlgn="auto" latinLnBrk="0" hangingPunct="1">
              <a:lnSpc>
                <a:spcPct val="90000"/>
              </a:lnSpc>
              <a:spcBef>
                <a:spcPts val="400"/>
              </a:spcBef>
              <a:spcAft>
                <a:spcPts val="400"/>
              </a:spcAft>
              <a:buClr>
                <a:srgbClr val="4B2B4B"/>
              </a:buClr>
              <a:buSzPct val="90000"/>
              <a:tabLst/>
              <a:defRPr/>
            </a:pPr>
            <a:r>
              <a:rPr kumimoji="0" lang="nl-BE" sz="3000" b="0" i="0" u="none" strike="noStrike" kern="1200" cap="none" spc="0" normalizeH="0" baseline="0" noProof="0" dirty="0">
                <a:ln>
                  <a:noFill/>
                </a:ln>
                <a:solidFill>
                  <a:srgbClr val="4B2B4B"/>
                </a:solidFill>
                <a:effectLst/>
                <a:uLnTx/>
                <a:uFillTx/>
                <a:latin typeface="Trebuchet MS" pitchFamily="34" charset="0"/>
                <a:ea typeface="+mn-ea"/>
                <a:cs typeface="+mn-cs"/>
              </a:rPr>
              <a:t>	Mevr. </a:t>
            </a:r>
            <a:r>
              <a:rPr kumimoji="0" lang="nl-BE" sz="3000" b="0" i="0" u="none" strike="noStrike" kern="1200" cap="none" spc="0" normalizeH="0" baseline="0" noProof="0" dirty="0" err="1">
                <a:ln>
                  <a:noFill/>
                </a:ln>
                <a:solidFill>
                  <a:srgbClr val="4B2B4B"/>
                </a:solidFill>
                <a:effectLst/>
                <a:uLnTx/>
                <a:uFillTx/>
                <a:latin typeface="Trebuchet MS" pitchFamily="34" charset="0"/>
                <a:ea typeface="+mn-ea"/>
                <a:cs typeface="+mn-cs"/>
              </a:rPr>
              <a:t>Kadri</a:t>
            </a:r>
            <a:r>
              <a:rPr kumimoji="0" lang="nl-BE" sz="3000" b="0" i="0" u="none" strike="noStrike" kern="1200" cap="none" spc="0" normalizeH="0" baseline="0" noProof="0" dirty="0">
                <a:ln>
                  <a:noFill/>
                </a:ln>
                <a:solidFill>
                  <a:srgbClr val="4B2B4B"/>
                </a:solidFill>
                <a:effectLst/>
                <a:uLnTx/>
                <a:uFillTx/>
                <a:latin typeface="Trebuchet MS" pitchFamily="34" charset="0"/>
                <a:ea typeface="+mn-ea"/>
                <a:cs typeface="+mn-cs"/>
              </a:rPr>
              <a:t> was tijdens de </a:t>
            </a:r>
            <a:br>
              <a:rPr kumimoji="0" lang="nl-BE" sz="30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3000" b="0" i="0" u="none" strike="noStrike" kern="1200" cap="none" spc="0" normalizeH="0" baseline="0" noProof="0" dirty="0">
                <a:ln>
                  <a:noFill/>
                </a:ln>
                <a:solidFill>
                  <a:srgbClr val="4B2B4B"/>
                </a:solidFill>
                <a:effectLst/>
                <a:uLnTx/>
                <a:uFillTx/>
                <a:latin typeface="Trebuchet MS" pitchFamily="34" charset="0"/>
                <a:ea typeface="+mn-ea"/>
                <a:cs typeface="+mn-cs"/>
              </a:rPr>
              <a:t>voorbije jaren de best </a:t>
            </a:r>
            <a:br>
              <a:rPr kumimoji="0" lang="nl-BE" sz="30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3000" b="0" i="0" u="none" strike="noStrike" kern="1200" cap="none" spc="0" normalizeH="0" baseline="0" noProof="0" dirty="0">
                <a:ln>
                  <a:noFill/>
                </a:ln>
                <a:solidFill>
                  <a:srgbClr val="4B2B4B"/>
                </a:solidFill>
                <a:effectLst/>
                <a:uLnTx/>
                <a:uFillTx/>
                <a:latin typeface="Trebuchet MS" pitchFamily="34" charset="0"/>
                <a:ea typeface="+mn-ea"/>
                <a:cs typeface="+mn-cs"/>
              </a:rPr>
              <a:t>betaalde CEO van een Belgische</a:t>
            </a:r>
            <a:br>
              <a:rPr kumimoji="0" lang="nl-BE" sz="30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3000" b="0" i="0" u="none" strike="noStrike" kern="1200" cap="none" spc="0" normalizeH="0" baseline="0" noProof="0" dirty="0">
                <a:ln>
                  <a:noFill/>
                </a:ln>
                <a:solidFill>
                  <a:srgbClr val="4B2B4B"/>
                </a:solidFill>
                <a:effectLst/>
                <a:uLnTx/>
                <a:uFillTx/>
                <a:latin typeface="Trebuchet MS" pitchFamily="34" charset="0"/>
                <a:ea typeface="+mn-ea"/>
                <a:cs typeface="+mn-cs"/>
              </a:rPr>
              <a:t>beursgenoteerde onderneming</a:t>
            </a:r>
            <a:endParaRPr kumimoji="0" lang="nl-NL" sz="3000" b="0" i="0" u="none" strike="noStrike" kern="1200" cap="none" spc="0" normalizeH="0" baseline="0" noProof="0" dirty="0">
              <a:ln>
                <a:noFill/>
              </a:ln>
              <a:solidFill>
                <a:srgbClr val="4B2B4B"/>
              </a:solidFill>
              <a:effectLst/>
              <a:uLnTx/>
              <a:uFillTx/>
              <a:latin typeface="Trebuchet MS" pitchFamily="34" charset="0"/>
              <a:ea typeface="+mn-ea"/>
              <a:cs typeface="+mn-cs"/>
            </a:endParaRPr>
          </a:p>
        </p:txBody>
      </p:sp>
      <p:pic>
        <p:nvPicPr>
          <p:cNvPr id="7" name="Afbeelding 6">
            <a:extLst>
              <a:ext uri="{FF2B5EF4-FFF2-40B4-BE49-F238E27FC236}">
                <a16:creationId xmlns:a16="http://schemas.microsoft.com/office/drawing/2014/main" id="{7C78C372-6817-4ECD-A0ED-485BB645131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437111"/>
            <a:ext cx="3059832" cy="1845557"/>
          </a:xfrm>
          <a:prstGeom prst="rect">
            <a:avLst/>
          </a:prstGeom>
          <a:noFill/>
          <a:ln>
            <a:noFill/>
          </a:ln>
        </p:spPr>
      </p:pic>
      <p:sp>
        <p:nvSpPr>
          <p:cNvPr id="9" name="Tekstvak 8">
            <a:extLst>
              <a:ext uri="{FF2B5EF4-FFF2-40B4-BE49-F238E27FC236}">
                <a16:creationId xmlns:a16="http://schemas.microsoft.com/office/drawing/2014/main" id="{1AD1810A-C975-434D-AA35-87ACD3064C4A}"/>
              </a:ext>
            </a:extLst>
          </p:cNvPr>
          <p:cNvSpPr txBox="1"/>
          <p:nvPr/>
        </p:nvSpPr>
        <p:spPr>
          <a:xfrm>
            <a:off x="5436096" y="6434678"/>
            <a:ext cx="4032424" cy="369332"/>
          </a:xfrm>
          <a:prstGeom prst="rect">
            <a:avLst/>
          </a:prstGeom>
          <a:noFill/>
        </p:spPr>
        <p:txBody>
          <a:bodyPr wrap="square" rtlCol="0">
            <a:spAutoFit/>
          </a:bodyPr>
          <a:lstStyle/>
          <a:p>
            <a:r>
              <a:rPr lang="nl-BE" dirty="0"/>
              <a:t>Mevr. </a:t>
            </a:r>
            <a:r>
              <a:rPr lang="nl-BE" dirty="0" err="1"/>
              <a:t>Kadri</a:t>
            </a:r>
            <a:r>
              <a:rPr lang="nl-BE" dirty="0"/>
              <a:t>, CEO van </a:t>
            </a:r>
            <a:r>
              <a:rPr lang="nl-BE" dirty="0" err="1"/>
              <a:t>Syensqo</a:t>
            </a:r>
            <a:endParaRPr lang="nl-B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491C858-05C9-47D5-868E-B85015283ED2}"/>
              </a:ext>
            </a:extLst>
          </p:cNvPr>
          <p:cNvSpPr>
            <a:spLocks noGrp="1"/>
          </p:cNvSpPr>
          <p:nvPr>
            <p:ph idx="1"/>
          </p:nvPr>
        </p:nvSpPr>
        <p:spPr/>
        <p:txBody>
          <a:bodyPr/>
          <a:lstStyle/>
          <a:p>
            <a:r>
              <a:rPr lang="nl-BE" dirty="0"/>
              <a:t>Er bestaan eveneens verschillen in persoonlijkheid, attitudes, waarden, etc. </a:t>
            </a:r>
            <a:br>
              <a:rPr lang="nl-BE" dirty="0"/>
            </a:br>
            <a:br>
              <a:rPr lang="nl-BE" dirty="0"/>
            </a:br>
            <a:r>
              <a:rPr lang="nl-BE" dirty="0"/>
              <a:t>Management dient ervoor te zorgen dat alle medewerkers zich thuis voelen in de organisatie en het beste van zichzelf kunnen geven. Bv. Diversiteit bij Starbucks. </a:t>
            </a:r>
          </a:p>
        </p:txBody>
      </p:sp>
      <p:sp>
        <p:nvSpPr>
          <p:cNvPr id="3" name="Titel 2">
            <a:extLst>
              <a:ext uri="{FF2B5EF4-FFF2-40B4-BE49-F238E27FC236}">
                <a16:creationId xmlns:a16="http://schemas.microsoft.com/office/drawing/2014/main" id="{1FE23E2C-ECDA-473B-8D41-6C699BB2C3D2}"/>
              </a:ext>
            </a:extLst>
          </p:cNvPr>
          <p:cNvSpPr>
            <a:spLocks noGrp="1"/>
          </p:cNvSpPr>
          <p:nvPr>
            <p:ph type="title"/>
          </p:nvPr>
        </p:nvSpPr>
        <p:spPr/>
        <p:txBody>
          <a:bodyPr/>
          <a:lstStyle/>
          <a:p>
            <a:r>
              <a:rPr lang="nl-BE" dirty="0"/>
              <a:t>1.4.7 Hedendaagse organisaties</a:t>
            </a:r>
          </a:p>
        </p:txBody>
      </p:sp>
      <p:sp>
        <p:nvSpPr>
          <p:cNvPr id="4" name="Tijdelijke aanduiding voor dianummer 3">
            <a:extLst>
              <a:ext uri="{FF2B5EF4-FFF2-40B4-BE49-F238E27FC236}">
                <a16:creationId xmlns:a16="http://schemas.microsoft.com/office/drawing/2014/main" id="{C97ADD99-2E99-45BA-A17D-073C5B707254}"/>
              </a:ext>
            </a:extLst>
          </p:cNvPr>
          <p:cNvSpPr>
            <a:spLocks noGrp="1"/>
          </p:cNvSpPr>
          <p:nvPr>
            <p:ph type="sldNum" sz="quarter" idx="11"/>
          </p:nvPr>
        </p:nvSpPr>
        <p:spPr/>
        <p:txBody>
          <a:bodyPr/>
          <a:lstStyle/>
          <a:p>
            <a:fld id="{3B80295F-48CD-49FC-897A-CCEC919B8070}" type="slidenum">
              <a:rPr lang="nl-BE" smtClean="0"/>
              <a:pPr/>
              <a:t>55</a:t>
            </a:fld>
            <a:endParaRPr lang="nl-BE" dirty="0"/>
          </a:p>
        </p:txBody>
      </p:sp>
      <p:sp>
        <p:nvSpPr>
          <p:cNvPr id="5" name="Tijdelijke aanduiding voor voettekst 4">
            <a:extLst>
              <a:ext uri="{FF2B5EF4-FFF2-40B4-BE49-F238E27FC236}">
                <a16:creationId xmlns:a16="http://schemas.microsoft.com/office/drawing/2014/main" id="{6CF33419-12F6-4282-B381-ACADF469270D}"/>
              </a:ext>
            </a:extLst>
          </p:cNvPr>
          <p:cNvSpPr>
            <a:spLocks noGrp="1"/>
          </p:cNvSpPr>
          <p:nvPr>
            <p:ph type="ftr" sz="quarter" idx="12"/>
          </p:nvPr>
        </p:nvSpPr>
        <p:spPr/>
        <p:txBody>
          <a:bodyPr/>
          <a:lstStyle/>
          <a:p>
            <a:endParaRPr lang="nl-BE" dirty="0"/>
          </a:p>
        </p:txBody>
      </p:sp>
    </p:spTree>
    <p:extLst>
      <p:ext uri="{BB962C8B-B14F-4D97-AF65-F5344CB8AC3E}">
        <p14:creationId xmlns:p14="http://schemas.microsoft.com/office/powerpoint/2010/main" val="382707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pPr>
              <a:buNone/>
            </a:pPr>
            <a:r>
              <a:rPr lang="nl-BE" dirty="0"/>
              <a:t>Drang naar innovaties </a:t>
            </a:r>
          </a:p>
          <a:p>
            <a:pPr>
              <a:buNone/>
            </a:pPr>
            <a:r>
              <a:rPr lang="nl-BE" dirty="0"/>
              <a:t>Hoe nieuw zijn innovaties? </a:t>
            </a:r>
            <a:br>
              <a:rPr lang="nl-BE" dirty="0"/>
            </a:br>
            <a:r>
              <a:rPr lang="nl-BE" dirty="0"/>
              <a:t>- continue innovaties</a:t>
            </a:r>
          </a:p>
          <a:p>
            <a:pPr>
              <a:buNone/>
            </a:pPr>
            <a:br>
              <a:rPr lang="nl-BE" dirty="0"/>
            </a:br>
            <a:br>
              <a:rPr lang="nl-BE" dirty="0"/>
            </a:br>
            <a:r>
              <a:rPr lang="nl-BE" dirty="0"/>
              <a:t>- discontinue innovaties: internet, AI</a:t>
            </a:r>
          </a:p>
          <a:p>
            <a:pPr>
              <a:buNone/>
            </a:pPr>
            <a:endParaRPr lang="nl-BE" dirty="0"/>
          </a:p>
          <a:p>
            <a:pPr>
              <a:buNone/>
            </a:pPr>
            <a:endParaRPr lang="nl-BE" dirty="0"/>
          </a:p>
          <a:p>
            <a:pPr>
              <a:buNone/>
            </a:pPr>
            <a:r>
              <a:rPr lang="nl-BE" dirty="0"/>
              <a:t>	- en hoe nieuw is een smarthone? </a:t>
            </a:r>
          </a:p>
          <a:p>
            <a:pPr>
              <a:buNone/>
            </a:pPr>
            <a:endParaRPr lang="nl-BE" dirty="0"/>
          </a:p>
        </p:txBody>
      </p:sp>
      <p:sp>
        <p:nvSpPr>
          <p:cNvPr id="3" name="Titel 2"/>
          <p:cNvSpPr>
            <a:spLocks noGrp="1"/>
          </p:cNvSpPr>
          <p:nvPr>
            <p:ph type="title"/>
          </p:nvPr>
        </p:nvSpPr>
        <p:spPr/>
        <p:txBody>
          <a:bodyPr/>
          <a:lstStyle/>
          <a:p>
            <a:r>
              <a:rPr lang="nl-BE" dirty="0"/>
              <a:t>1.4.8 Hedendaagse organisaties</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56</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sp>
        <p:nvSpPr>
          <p:cNvPr id="8" name="Rectangle 3"/>
          <p:cNvSpPr txBox="1">
            <a:spLocks noChangeArrowheads="1"/>
          </p:cNvSpPr>
          <p:nvPr/>
        </p:nvSpPr>
        <p:spPr>
          <a:xfrm>
            <a:off x="179512" y="1196752"/>
            <a:ext cx="9144000" cy="4734000"/>
          </a:xfrm>
          <a:prstGeom prst="rect">
            <a:avLst/>
          </a:prstGeom>
        </p:spPr>
        <p:txBody>
          <a:bodyPr vert="horz" lIns="432000" tIns="252000" rIns="432000" bIns="144000" rtlCol="0">
            <a:normAutofit/>
          </a:bodyPr>
          <a:lstStyle/>
          <a:p>
            <a:pPr marL="323850" marR="0" lvl="0" indent="-323850" algn="l" defTabSz="914400" rtl="0" eaLnBrk="1" fontAlgn="auto" latinLnBrk="0" hangingPunct="1">
              <a:lnSpc>
                <a:spcPct val="90000"/>
              </a:lnSpc>
              <a:spcBef>
                <a:spcPts val="400"/>
              </a:spcBef>
              <a:spcAft>
                <a:spcPts val="400"/>
              </a:spcAft>
              <a:buClr>
                <a:srgbClr val="4B2B4B"/>
              </a:buClr>
              <a:buSzPct val="90000"/>
              <a:tabLst/>
              <a:defRPr/>
            </a:pPr>
            <a:endParaRPr kumimoji="0" lang="nl-NL" sz="3000" b="0" i="0" u="none" strike="noStrike" kern="1200" cap="none" spc="0" normalizeH="0" baseline="0" noProof="0" dirty="0">
              <a:ln>
                <a:noFill/>
              </a:ln>
              <a:solidFill>
                <a:srgbClr val="4B2B4B"/>
              </a:solidFill>
              <a:effectLst/>
              <a:uLnTx/>
              <a:uFillTx/>
              <a:latin typeface="Trebuchet MS" pitchFamily="34" charset="0"/>
              <a:ea typeface="+mn-ea"/>
              <a:cs typeface="+mn-cs"/>
            </a:endParaRPr>
          </a:p>
        </p:txBody>
      </p:sp>
      <p:pic>
        <p:nvPicPr>
          <p:cNvPr id="10" name="Picture 2"/>
          <p:cNvPicPr>
            <a:picLocks noChangeAspect="1" noChangeArrowheads="1"/>
          </p:cNvPicPr>
          <p:nvPr/>
        </p:nvPicPr>
        <p:blipFill>
          <a:blip r:embed="rId2" cstate="print"/>
          <a:srcRect/>
          <a:stretch>
            <a:fillRect/>
          </a:stretch>
        </p:blipFill>
        <p:spPr bwMode="auto">
          <a:xfrm>
            <a:off x="4788024" y="2204864"/>
            <a:ext cx="792088" cy="1206991"/>
          </a:xfrm>
          <a:prstGeom prst="rect">
            <a:avLst/>
          </a:prstGeom>
          <a:noFill/>
          <a:ln w="9525">
            <a:noFill/>
            <a:miter lim="800000"/>
            <a:headEnd/>
            <a:tailEnd/>
          </a:ln>
        </p:spPr>
      </p:pic>
      <p:pic>
        <p:nvPicPr>
          <p:cNvPr id="12" name="Picture 3"/>
          <p:cNvPicPr>
            <a:picLocks noChangeAspect="1" noChangeArrowheads="1"/>
          </p:cNvPicPr>
          <p:nvPr/>
        </p:nvPicPr>
        <p:blipFill>
          <a:blip r:embed="rId3" cstate="print"/>
          <a:srcRect/>
          <a:stretch>
            <a:fillRect/>
          </a:stretch>
        </p:blipFill>
        <p:spPr bwMode="auto">
          <a:xfrm>
            <a:off x="4407963" y="3861048"/>
            <a:ext cx="1182445" cy="936104"/>
          </a:xfrm>
          <a:prstGeom prst="rect">
            <a:avLst/>
          </a:prstGeom>
          <a:noFill/>
          <a:ln w="9525">
            <a:noFill/>
            <a:miter lim="800000"/>
            <a:headEnd/>
            <a:tailEnd/>
          </a:ln>
        </p:spPr>
      </p:pic>
      <p:pic>
        <p:nvPicPr>
          <p:cNvPr id="2053" name="Picture 5" descr="http://www.ojaa.nl/mme/upload/nieuws_14-05-26_11-01-16.jpg"/>
          <p:cNvPicPr>
            <a:picLocks noChangeAspect="1" noChangeArrowheads="1"/>
          </p:cNvPicPr>
          <p:nvPr/>
        </p:nvPicPr>
        <p:blipFill>
          <a:blip r:embed="rId4" cstate="print"/>
          <a:srcRect/>
          <a:stretch>
            <a:fillRect/>
          </a:stretch>
        </p:blipFill>
        <p:spPr bwMode="auto">
          <a:xfrm>
            <a:off x="6516216" y="4869160"/>
            <a:ext cx="1512168" cy="118055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a:buNone/>
            </a:pPr>
            <a:r>
              <a:rPr lang="nl-BE" dirty="0"/>
              <a:t> </a:t>
            </a:r>
          </a:p>
        </p:txBody>
      </p:sp>
      <p:sp>
        <p:nvSpPr>
          <p:cNvPr id="3" name="Titel 2"/>
          <p:cNvSpPr>
            <a:spLocks noGrp="1"/>
          </p:cNvSpPr>
          <p:nvPr>
            <p:ph type="title"/>
          </p:nvPr>
        </p:nvSpPr>
        <p:spPr/>
        <p:txBody>
          <a:bodyPr/>
          <a:lstStyle/>
          <a:p>
            <a:r>
              <a:rPr lang="nl-BE" dirty="0"/>
              <a:t>1.4.8 Hedendaagse organisaties</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57</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sp>
        <p:nvSpPr>
          <p:cNvPr id="8" name="Rectangle 3"/>
          <p:cNvSpPr txBox="1">
            <a:spLocks noChangeArrowheads="1"/>
          </p:cNvSpPr>
          <p:nvPr/>
        </p:nvSpPr>
        <p:spPr>
          <a:xfrm>
            <a:off x="152400" y="1304400"/>
            <a:ext cx="9144000" cy="4734000"/>
          </a:xfrm>
          <a:prstGeom prst="rect">
            <a:avLst/>
          </a:prstGeom>
        </p:spPr>
        <p:txBody>
          <a:bodyPr vert="horz" lIns="432000" tIns="252000" rIns="432000" bIns="144000" rtlCol="0">
            <a:normAutofit/>
          </a:bodyPr>
          <a:lstStyle/>
          <a:p>
            <a:pPr marL="323850" marR="0" lvl="0" indent="-323850" algn="l" defTabSz="914400" rtl="0" eaLnBrk="1" fontAlgn="auto" latinLnBrk="0" hangingPunct="1">
              <a:lnSpc>
                <a:spcPct val="90000"/>
              </a:lnSpc>
              <a:spcBef>
                <a:spcPts val="400"/>
              </a:spcBef>
              <a:spcAft>
                <a:spcPts val="400"/>
              </a:spcAft>
              <a:buClr>
                <a:srgbClr val="4B2B4B"/>
              </a:buClr>
              <a:buSzPct val="90000"/>
              <a:tabLst/>
              <a:defRPr/>
            </a:pPr>
            <a:endParaRPr kumimoji="0" lang="nl-NL" sz="3000" b="0" i="0" u="none" strike="noStrike" kern="1200" cap="none" spc="0" normalizeH="0" baseline="0" noProof="0" dirty="0">
              <a:ln>
                <a:noFill/>
              </a:ln>
              <a:solidFill>
                <a:srgbClr val="4B2B4B"/>
              </a:solidFill>
              <a:effectLst/>
              <a:uLnTx/>
              <a:uFillTx/>
              <a:latin typeface="Trebuchet MS" pitchFamily="34" charset="0"/>
              <a:ea typeface="+mn-ea"/>
              <a:cs typeface="+mn-cs"/>
            </a:endParaRPr>
          </a:p>
        </p:txBody>
      </p:sp>
      <p:sp>
        <p:nvSpPr>
          <p:cNvPr id="7" name="Rectangle 6"/>
          <p:cNvSpPr/>
          <p:nvPr/>
        </p:nvSpPr>
        <p:spPr>
          <a:xfrm>
            <a:off x="3041576" y="4365104"/>
            <a:ext cx="1530424" cy="646331"/>
          </a:xfrm>
          <a:prstGeom prst="rect">
            <a:avLst/>
          </a:prstGeom>
        </p:spPr>
        <p:txBody>
          <a:bodyPr wrap="square">
            <a:spAutoFit/>
          </a:bodyPr>
          <a:lstStyle/>
          <a:p>
            <a:r>
              <a:rPr lang="nl-BE" dirty="0">
                <a:hlinkClick r:id="rId2"/>
              </a:rPr>
              <a:t>Jef Staes</a:t>
            </a:r>
            <a:endParaRPr lang="nl-BE" dirty="0"/>
          </a:p>
          <a:p>
            <a:endParaRPr lang="nl-BE" dirty="0"/>
          </a:p>
        </p:txBody>
      </p:sp>
      <p:pic>
        <p:nvPicPr>
          <p:cNvPr id="3074" name="Picture 2"/>
          <p:cNvPicPr>
            <a:picLocks noChangeAspect="1" noChangeArrowheads="1"/>
          </p:cNvPicPr>
          <p:nvPr/>
        </p:nvPicPr>
        <p:blipFill>
          <a:blip r:embed="rId3" cstate="print"/>
          <a:srcRect/>
          <a:stretch>
            <a:fillRect/>
          </a:stretch>
        </p:blipFill>
        <p:spPr bwMode="auto">
          <a:xfrm>
            <a:off x="1763688" y="1443096"/>
            <a:ext cx="4730026" cy="260966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a:buNone/>
            </a:pPr>
            <a:r>
              <a:rPr lang="nl-BE" dirty="0"/>
              <a:t> Het Nieuwe werken</a:t>
            </a:r>
            <a:br>
              <a:rPr lang="nl-BE" dirty="0"/>
            </a:br>
            <a:r>
              <a:rPr lang="nl-BE" dirty="0"/>
              <a:t>- Tijd- en plaatsonafhankelijk werken</a:t>
            </a:r>
            <a:br>
              <a:rPr lang="nl-BE" dirty="0"/>
            </a:br>
            <a:r>
              <a:rPr lang="nl-BE" dirty="0"/>
              <a:t>- Management van resultaten</a:t>
            </a:r>
            <a:br>
              <a:rPr lang="nl-BE" dirty="0"/>
            </a:br>
            <a:r>
              <a:rPr lang="nl-BE" dirty="0"/>
              <a:t>    jobcrafting en aangepast management</a:t>
            </a:r>
          </a:p>
          <a:p>
            <a:pPr>
              <a:buNone/>
            </a:pPr>
            <a:r>
              <a:rPr lang="nl-BE" dirty="0"/>
              <a:t>	- Vrije toegang tot kennis, ervaringen en informatie. Klemtoon op teamwork</a:t>
            </a:r>
            <a:br>
              <a:rPr lang="nl-BE" dirty="0"/>
            </a:br>
            <a:r>
              <a:rPr lang="nl-BE" dirty="0"/>
              <a:t>- Flexibele arbeidsrelaties</a:t>
            </a:r>
          </a:p>
        </p:txBody>
      </p:sp>
      <p:sp>
        <p:nvSpPr>
          <p:cNvPr id="3" name="Titel 2"/>
          <p:cNvSpPr>
            <a:spLocks noGrp="1"/>
          </p:cNvSpPr>
          <p:nvPr>
            <p:ph type="title"/>
          </p:nvPr>
        </p:nvSpPr>
        <p:spPr/>
        <p:txBody>
          <a:bodyPr/>
          <a:lstStyle/>
          <a:p>
            <a:r>
              <a:rPr lang="nl-BE" dirty="0"/>
              <a:t>1.4.9 Hedendaagse organisaties</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58</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a:t>
            </a:r>
          </a:p>
        </p:txBody>
      </p:sp>
      <p:sp>
        <p:nvSpPr>
          <p:cNvPr id="8" name="Rectangle 3"/>
          <p:cNvSpPr txBox="1">
            <a:spLocks noChangeArrowheads="1"/>
          </p:cNvSpPr>
          <p:nvPr/>
        </p:nvSpPr>
        <p:spPr>
          <a:xfrm>
            <a:off x="152400" y="1304400"/>
            <a:ext cx="9144000" cy="4734000"/>
          </a:xfrm>
          <a:prstGeom prst="rect">
            <a:avLst/>
          </a:prstGeom>
        </p:spPr>
        <p:txBody>
          <a:bodyPr vert="horz" lIns="432000" tIns="252000" rIns="432000" bIns="144000" rtlCol="0">
            <a:normAutofit/>
          </a:bodyPr>
          <a:lstStyle/>
          <a:p>
            <a:pPr marL="323850" marR="0" lvl="0" indent="-323850" algn="l" defTabSz="914400" rtl="0" eaLnBrk="1" fontAlgn="auto" latinLnBrk="0" hangingPunct="1">
              <a:lnSpc>
                <a:spcPct val="90000"/>
              </a:lnSpc>
              <a:spcBef>
                <a:spcPts val="400"/>
              </a:spcBef>
              <a:spcAft>
                <a:spcPts val="400"/>
              </a:spcAft>
              <a:buClr>
                <a:srgbClr val="4B2B4B"/>
              </a:buClr>
              <a:buSzPct val="90000"/>
              <a:tabLst/>
              <a:defRPr/>
            </a:pPr>
            <a:endParaRPr kumimoji="0" lang="nl-NL" sz="3000" b="0" i="0" u="none" strike="noStrike" kern="1200" cap="none" spc="0" normalizeH="0" baseline="0" noProof="0" dirty="0">
              <a:ln>
                <a:noFill/>
              </a:ln>
              <a:solidFill>
                <a:srgbClr val="4B2B4B"/>
              </a:solidFill>
              <a:effectLst/>
              <a:uLnTx/>
              <a:uFillTx/>
              <a:latin typeface="Trebuchet MS"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a:buNone/>
            </a:pPr>
            <a:r>
              <a:rPr lang="nl-BE" dirty="0"/>
              <a:t> </a:t>
            </a:r>
          </a:p>
        </p:txBody>
      </p:sp>
      <p:sp>
        <p:nvSpPr>
          <p:cNvPr id="3" name="Titel 2"/>
          <p:cNvSpPr>
            <a:spLocks noGrp="1"/>
          </p:cNvSpPr>
          <p:nvPr>
            <p:ph type="title"/>
          </p:nvPr>
        </p:nvSpPr>
        <p:spPr/>
        <p:txBody>
          <a:bodyPr/>
          <a:lstStyle/>
          <a:p>
            <a:r>
              <a:rPr lang="nl-BE" dirty="0"/>
              <a:t>1.4.9 Hedendaagse organisaties</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59</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sp>
        <p:nvSpPr>
          <p:cNvPr id="8" name="Rectangle 3"/>
          <p:cNvSpPr txBox="1">
            <a:spLocks noChangeArrowheads="1"/>
          </p:cNvSpPr>
          <p:nvPr/>
        </p:nvSpPr>
        <p:spPr>
          <a:xfrm>
            <a:off x="152400" y="1304400"/>
            <a:ext cx="9144000" cy="4734000"/>
          </a:xfrm>
          <a:prstGeom prst="rect">
            <a:avLst/>
          </a:prstGeom>
        </p:spPr>
        <p:txBody>
          <a:bodyPr vert="horz" lIns="432000" tIns="252000" rIns="432000" bIns="144000" rtlCol="0">
            <a:normAutofit/>
          </a:bodyPr>
          <a:lstStyle/>
          <a:p>
            <a:pPr marL="323850" marR="0" lvl="0" indent="-323850" algn="l" defTabSz="914400" rtl="0" eaLnBrk="1" fontAlgn="auto" latinLnBrk="0" hangingPunct="1">
              <a:lnSpc>
                <a:spcPct val="90000"/>
              </a:lnSpc>
              <a:spcBef>
                <a:spcPts val="400"/>
              </a:spcBef>
              <a:spcAft>
                <a:spcPts val="400"/>
              </a:spcAft>
              <a:buClr>
                <a:srgbClr val="4B2B4B"/>
              </a:buClr>
              <a:buSzPct val="90000"/>
              <a:tabLst/>
              <a:defRPr/>
            </a:pPr>
            <a:endParaRPr kumimoji="0" lang="nl-NL" sz="3000" b="0" i="0" u="none" strike="noStrike" kern="1200" cap="none" spc="0" normalizeH="0" baseline="0" noProof="0" dirty="0">
              <a:ln>
                <a:noFill/>
              </a:ln>
              <a:solidFill>
                <a:srgbClr val="4B2B4B"/>
              </a:solidFill>
              <a:effectLst/>
              <a:uLnTx/>
              <a:uFillTx/>
              <a:latin typeface="Trebuchet MS" pitchFamily="34" charset="0"/>
              <a:ea typeface="+mn-ea"/>
              <a:cs typeface="+mn-cs"/>
            </a:endParaRPr>
          </a:p>
        </p:txBody>
      </p:sp>
      <p:pic>
        <p:nvPicPr>
          <p:cNvPr id="69634" name="Picture 2" descr="http://embolden.co/wp-content/uploads/woman-laptop-beach.jpg"/>
          <p:cNvPicPr>
            <a:picLocks noChangeAspect="1" noChangeArrowheads="1"/>
          </p:cNvPicPr>
          <p:nvPr/>
        </p:nvPicPr>
        <p:blipFill>
          <a:blip r:embed="rId2" cstate="print"/>
          <a:srcRect/>
          <a:stretch>
            <a:fillRect/>
          </a:stretch>
        </p:blipFill>
        <p:spPr bwMode="auto">
          <a:xfrm>
            <a:off x="1547664" y="1988840"/>
            <a:ext cx="4896544" cy="3266133"/>
          </a:xfrm>
          <a:prstGeom prst="rect">
            <a:avLst/>
          </a:prstGeom>
          <a:noFill/>
        </p:spPr>
      </p:pic>
      <p:sp>
        <p:nvSpPr>
          <p:cNvPr id="9" name="TextBox 8"/>
          <p:cNvSpPr txBox="1"/>
          <p:nvPr/>
        </p:nvSpPr>
        <p:spPr>
          <a:xfrm>
            <a:off x="2627784" y="1412776"/>
            <a:ext cx="2468240" cy="369332"/>
          </a:xfrm>
          <a:prstGeom prst="rect">
            <a:avLst/>
          </a:prstGeom>
          <a:noFill/>
        </p:spPr>
        <p:txBody>
          <a:bodyPr wrap="none" rtlCol="0">
            <a:spAutoFit/>
          </a:bodyPr>
          <a:lstStyle/>
          <a:p>
            <a:r>
              <a:rPr lang="nl-BE" dirty="0"/>
              <a:t>Het Nieuwe Werken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nl-BE" dirty="0"/>
              <a:t>Gaat over groepsgedrag in organisaties</a:t>
            </a:r>
            <a:br>
              <a:rPr lang="nl-BE" dirty="0"/>
            </a:br>
            <a:br>
              <a:rPr lang="nl-BE" dirty="0"/>
            </a:br>
            <a:r>
              <a:rPr lang="nl-BE" dirty="0"/>
              <a:t>	hoe komen groepen tot stand?</a:t>
            </a:r>
            <a:br>
              <a:rPr lang="nl-BE" dirty="0"/>
            </a:br>
            <a:r>
              <a:rPr lang="nl-BE" dirty="0"/>
              <a:t> 	welke typen groepen bestaan er?</a:t>
            </a:r>
            <a:br>
              <a:rPr lang="nl-BE" dirty="0"/>
            </a:br>
            <a:r>
              <a:rPr lang="nl-BE" dirty="0"/>
              <a:t>	hoe evolueren groepen?</a:t>
            </a:r>
            <a:br>
              <a:rPr lang="nl-BE" dirty="0"/>
            </a:br>
            <a:r>
              <a:rPr lang="nl-BE" dirty="0"/>
              <a:t>	Hoe ontstaan effectieve teams?</a:t>
            </a:r>
            <a:br>
              <a:rPr lang="nl-BE" dirty="0"/>
            </a:br>
            <a:r>
              <a:rPr lang="nl-BE" dirty="0"/>
              <a:t>	welke leiderschapstypen bestaan er? </a:t>
            </a:r>
            <a:br>
              <a:rPr lang="nl-BE" dirty="0"/>
            </a:br>
            <a:r>
              <a:rPr lang="nl-BE" dirty="0"/>
              <a:t> 	welke type leiderschap levert beste 	resultaten? </a:t>
            </a:r>
            <a:br>
              <a:rPr lang="nl-BE" dirty="0"/>
            </a:br>
            <a:r>
              <a:rPr lang="nl-BE" dirty="0"/>
              <a:t>	</a:t>
            </a:r>
          </a:p>
        </p:txBody>
      </p:sp>
      <p:sp>
        <p:nvSpPr>
          <p:cNvPr id="3" name="Title 2"/>
          <p:cNvSpPr>
            <a:spLocks noGrp="1"/>
          </p:cNvSpPr>
          <p:nvPr>
            <p:ph type="title"/>
          </p:nvPr>
        </p:nvSpPr>
        <p:spPr/>
        <p:txBody>
          <a:bodyPr/>
          <a:lstStyle/>
          <a:p>
            <a:r>
              <a:rPr lang="nl-BE" dirty="0"/>
              <a:t>1.1. Wat is organisatiepsychologie?</a:t>
            </a:r>
          </a:p>
        </p:txBody>
      </p:sp>
      <p:sp>
        <p:nvSpPr>
          <p:cNvPr id="4" name="Slide Number Placeholder 3"/>
          <p:cNvSpPr>
            <a:spLocks noGrp="1"/>
          </p:cNvSpPr>
          <p:nvPr>
            <p:ph type="sldNum" sz="quarter" idx="11"/>
          </p:nvPr>
        </p:nvSpPr>
        <p:spPr/>
        <p:txBody>
          <a:bodyPr/>
          <a:lstStyle/>
          <a:p>
            <a:fld id="{3B80295F-48CD-49FC-897A-CCEC919B8070}" type="slidenum">
              <a:rPr lang="nl-BE" smtClean="0"/>
              <a:pPr/>
              <a:t>6</a:t>
            </a:fld>
            <a:endParaRPr lang="nl-BE" dirty="0"/>
          </a:p>
        </p:txBody>
      </p:sp>
      <p:sp>
        <p:nvSpPr>
          <p:cNvPr id="5" name="Footer Placeholder 4"/>
          <p:cNvSpPr>
            <a:spLocks noGrp="1"/>
          </p:cNvSpPr>
          <p:nvPr>
            <p:ph type="ftr" sz="quarter" idx="12"/>
          </p:nvPr>
        </p:nvSpPr>
        <p:spPr/>
        <p:txBody>
          <a:bodyPr/>
          <a:lstStyle/>
          <a:p>
            <a:r>
              <a:rPr lang="nl-BE" dirty="0"/>
              <a:t>Gedrag in organisaties.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51157CB-F61B-4455-94B5-9607AFE6ACFA}"/>
              </a:ext>
            </a:extLst>
          </p:cNvPr>
          <p:cNvSpPr>
            <a:spLocks noGrp="1"/>
          </p:cNvSpPr>
          <p:nvPr>
            <p:ph type="title"/>
          </p:nvPr>
        </p:nvSpPr>
        <p:spPr>
          <a:xfrm>
            <a:off x="0" y="0"/>
            <a:ext cx="9144000" cy="1142984"/>
          </a:xfrm>
        </p:spPr>
        <p:txBody>
          <a:bodyPr anchor="ctr">
            <a:normAutofit/>
          </a:bodyPr>
          <a:lstStyle/>
          <a:p>
            <a:r>
              <a:rPr lang="nl-BE" dirty="0"/>
              <a:t>1.4.10 HEDENDAAGSE ORGANISATIES</a:t>
            </a:r>
          </a:p>
        </p:txBody>
      </p:sp>
      <p:sp>
        <p:nvSpPr>
          <p:cNvPr id="4" name="Tijdelijke aanduiding voor dianummer 3">
            <a:extLst>
              <a:ext uri="{FF2B5EF4-FFF2-40B4-BE49-F238E27FC236}">
                <a16:creationId xmlns:a16="http://schemas.microsoft.com/office/drawing/2014/main" id="{B784A1E4-C893-4FFD-9738-9B1EEE7B299F}"/>
              </a:ext>
            </a:extLst>
          </p:cNvPr>
          <p:cNvSpPr>
            <a:spLocks noGrp="1"/>
          </p:cNvSpPr>
          <p:nvPr>
            <p:ph type="sldNum" sz="quarter" idx="12"/>
          </p:nvPr>
        </p:nvSpPr>
        <p:spPr>
          <a:xfrm>
            <a:off x="360000" y="6084000"/>
            <a:ext cx="360000" cy="667148"/>
          </a:xfrm>
        </p:spPr>
        <p:txBody>
          <a:bodyPr wrap="none" anchor="ctr">
            <a:normAutofit/>
          </a:bodyPr>
          <a:lstStyle/>
          <a:p>
            <a:pPr>
              <a:spcAft>
                <a:spcPts val="600"/>
              </a:spcAft>
            </a:pPr>
            <a:fld id="{3B80295F-48CD-49FC-897A-CCEC919B8070}" type="slidenum">
              <a:rPr lang="nl-BE" smtClean="0"/>
              <a:pPr>
                <a:spcAft>
                  <a:spcPts val="600"/>
                </a:spcAft>
              </a:pPr>
              <a:t>60</a:t>
            </a:fld>
            <a:endParaRPr lang="nl-BE"/>
          </a:p>
        </p:txBody>
      </p:sp>
      <p:sp>
        <p:nvSpPr>
          <p:cNvPr id="5" name="Tijdelijke aanduiding voor voettekst 4">
            <a:extLst>
              <a:ext uri="{FF2B5EF4-FFF2-40B4-BE49-F238E27FC236}">
                <a16:creationId xmlns:a16="http://schemas.microsoft.com/office/drawing/2014/main" id="{D3ED104B-1F37-43AF-BE01-8BF4190A8CC8}"/>
              </a:ext>
            </a:extLst>
          </p:cNvPr>
          <p:cNvSpPr>
            <a:spLocks noGrp="1"/>
          </p:cNvSpPr>
          <p:nvPr>
            <p:ph type="ftr" sz="quarter" idx="13"/>
          </p:nvPr>
        </p:nvSpPr>
        <p:spPr>
          <a:xfrm>
            <a:off x="755576" y="6084000"/>
            <a:ext cx="4032424" cy="432000"/>
          </a:xfrm>
        </p:spPr>
        <p:txBody>
          <a:bodyPr wrap="square" anchor="ctr">
            <a:normAutofit/>
          </a:bodyPr>
          <a:lstStyle/>
          <a:p>
            <a:pPr>
              <a:spcAft>
                <a:spcPts val="600"/>
              </a:spcAft>
            </a:pPr>
            <a:r>
              <a:rPr lang="nl-BE" dirty="0"/>
              <a:t>Gedrag in organisaties</a:t>
            </a:r>
            <a:endParaRPr lang="nl-BE"/>
          </a:p>
        </p:txBody>
      </p:sp>
      <p:graphicFrame>
        <p:nvGraphicFramePr>
          <p:cNvPr id="7" name="Tijdelijke aanduiding voor inhoud 1">
            <a:extLst>
              <a:ext uri="{FF2B5EF4-FFF2-40B4-BE49-F238E27FC236}">
                <a16:creationId xmlns:a16="http://schemas.microsoft.com/office/drawing/2014/main" id="{8AA04993-E5FA-4EA8-B2D6-68AB424B0C14}"/>
              </a:ext>
            </a:extLst>
          </p:cNvPr>
          <p:cNvGraphicFramePr>
            <a:graphicFrameLocks noGrp="1"/>
          </p:cNvGraphicFramePr>
          <p:nvPr>
            <p:ph idx="1"/>
            <p:extLst>
              <p:ext uri="{D42A27DB-BD31-4B8C-83A1-F6EECF244321}">
                <p14:modId xmlns:p14="http://schemas.microsoft.com/office/powerpoint/2010/main" val="1267827633"/>
              </p:ext>
            </p:extLst>
          </p:nvPr>
        </p:nvGraphicFramePr>
        <p:xfrm>
          <a:off x="3857620" y="1152000"/>
          <a:ext cx="5072098" cy="47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0" name="Picture 6" descr="Eigen zonnepanelen op het dak van een ander">
            <a:extLst>
              <a:ext uri="{FF2B5EF4-FFF2-40B4-BE49-F238E27FC236}">
                <a16:creationId xmlns:a16="http://schemas.microsoft.com/office/drawing/2014/main" id="{593655D0-B81E-4C02-9CBF-937ABA44C1BB}"/>
              </a:ext>
            </a:extLst>
          </p:cNvPr>
          <p:cNvPicPr>
            <a:picLocks noGrp="1" noChangeAspect="1" noChangeArrowheads="1"/>
          </p:cNvPicPr>
          <p:nvPr>
            <p:ph type="pic" sz="quarter" idx="10"/>
          </p:nvPr>
        </p:nvPicPr>
        <p:blipFill>
          <a:blip r:embed="rId7">
            <a:extLst>
              <a:ext uri="{28A0092B-C50C-407E-A947-70E740481C1C}">
                <a14:useLocalDpi xmlns:a14="http://schemas.microsoft.com/office/drawing/2010/main" val="0"/>
              </a:ext>
            </a:extLst>
          </a:blip>
          <a:srcRect l="31891" r="31891"/>
          <a:stretch>
            <a:fillRect/>
          </a:stretch>
        </p:blipFill>
        <p:spPr bwMode="auto">
          <a:xfrm>
            <a:off x="179388" y="1152525"/>
            <a:ext cx="3429000" cy="47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41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8AC12DD-5328-4821-803B-7713B142DA4B}"/>
              </a:ext>
            </a:extLst>
          </p:cNvPr>
          <p:cNvSpPr>
            <a:spLocks noGrp="1"/>
          </p:cNvSpPr>
          <p:nvPr>
            <p:ph idx="1"/>
          </p:nvPr>
        </p:nvSpPr>
        <p:spPr>
          <a:xfrm>
            <a:off x="360000" y="1152000"/>
            <a:ext cx="8569718" cy="4734000"/>
          </a:xfrm>
        </p:spPr>
        <p:txBody>
          <a:bodyPr/>
          <a:lstStyle/>
          <a:p>
            <a:r>
              <a:rPr lang="nl-BE" dirty="0"/>
              <a:t>Maatschappelijk verantwoord ondernemen</a:t>
            </a:r>
            <a:br>
              <a:rPr lang="nl-BE" dirty="0"/>
            </a:br>
            <a:br>
              <a:rPr lang="nl-BE" dirty="0"/>
            </a:br>
            <a:r>
              <a:rPr lang="nl-BE" dirty="0"/>
              <a:t>Wat is </a:t>
            </a:r>
            <a:r>
              <a:rPr lang="nl-BE" dirty="0" err="1"/>
              <a:t>Cradle</a:t>
            </a:r>
            <a:r>
              <a:rPr lang="nl-BE" dirty="0"/>
              <a:t>-to-</a:t>
            </a:r>
            <a:r>
              <a:rPr lang="nl-BE" dirty="0" err="1"/>
              <a:t>Cradle</a:t>
            </a:r>
            <a:r>
              <a:rPr lang="nl-BE" dirty="0"/>
              <a:t> principe? </a:t>
            </a:r>
            <a:br>
              <a:rPr lang="nl-BE" dirty="0"/>
            </a:br>
            <a:r>
              <a:rPr lang="nl-BE" dirty="0"/>
              <a:t>Het is de limiet van milieuvriendelijk produceren. </a:t>
            </a:r>
            <a:br>
              <a:rPr lang="nl-BE" dirty="0"/>
            </a:br>
            <a:br>
              <a:rPr lang="nl-BE" dirty="0"/>
            </a:br>
            <a:endParaRPr lang="nl-BE" dirty="0"/>
          </a:p>
        </p:txBody>
      </p:sp>
      <p:sp>
        <p:nvSpPr>
          <p:cNvPr id="3" name="Titel 2">
            <a:extLst>
              <a:ext uri="{FF2B5EF4-FFF2-40B4-BE49-F238E27FC236}">
                <a16:creationId xmlns:a16="http://schemas.microsoft.com/office/drawing/2014/main" id="{8D1D0AC8-E5DA-48F6-B290-B10D587FE70F}"/>
              </a:ext>
            </a:extLst>
          </p:cNvPr>
          <p:cNvSpPr>
            <a:spLocks noGrp="1"/>
          </p:cNvSpPr>
          <p:nvPr>
            <p:ph type="title"/>
          </p:nvPr>
        </p:nvSpPr>
        <p:spPr/>
        <p:txBody>
          <a:bodyPr/>
          <a:lstStyle/>
          <a:p>
            <a:r>
              <a:rPr lang="nl-BE" dirty="0"/>
              <a:t>1.4.10 HEDENDAAGSE ORGANISATIES</a:t>
            </a:r>
          </a:p>
        </p:txBody>
      </p:sp>
      <p:sp>
        <p:nvSpPr>
          <p:cNvPr id="5" name="Tijdelijke aanduiding voor dianummer 4">
            <a:extLst>
              <a:ext uri="{FF2B5EF4-FFF2-40B4-BE49-F238E27FC236}">
                <a16:creationId xmlns:a16="http://schemas.microsoft.com/office/drawing/2014/main" id="{3254127B-D11A-4336-B7A7-223732127BAF}"/>
              </a:ext>
            </a:extLst>
          </p:cNvPr>
          <p:cNvSpPr>
            <a:spLocks noGrp="1"/>
          </p:cNvSpPr>
          <p:nvPr>
            <p:ph type="sldNum" sz="quarter" idx="12"/>
          </p:nvPr>
        </p:nvSpPr>
        <p:spPr/>
        <p:txBody>
          <a:bodyPr/>
          <a:lstStyle/>
          <a:p>
            <a:fld id="{3B80295F-48CD-49FC-897A-CCEC919B8070}" type="slidenum">
              <a:rPr lang="nl-BE" smtClean="0"/>
              <a:pPr/>
              <a:t>61</a:t>
            </a:fld>
            <a:endParaRPr lang="nl-BE" dirty="0"/>
          </a:p>
        </p:txBody>
      </p:sp>
      <p:sp>
        <p:nvSpPr>
          <p:cNvPr id="6" name="Tijdelijke aanduiding voor voettekst 5">
            <a:extLst>
              <a:ext uri="{FF2B5EF4-FFF2-40B4-BE49-F238E27FC236}">
                <a16:creationId xmlns:a16="http://schemas.microsoft.com/office/drawing/2014/main" id="{773EDB18-5DCC-4364-BC77-53DBF0791DDA}"/>
              </a:ext>
            </a:extLst>
          </p:cNvPr>
          <p:cNvSpPr>
            <a:spLocks noGrp="1"/>
          </p:cNvSpPr>
          <p:nvPr>
            <p:ph type="ftr" sz="quarter" idx="13"/>
          </p:nvPr>
        </p:nvSpPr>
        <p:spPr/>
        <p:txBody>
          <a:bodyPr/>
          <a:lstStyle/>
          <a:p>
            <a:endParaRPr lang="nl-BE" dirty="0"/>
          </a:p>
        </p:txBody>
      </p:sp>
    </p:spTree>
    <p:extLst>
      <p:ext uri="{BB962C8B-B14F-4D97-AF65-F5344CB8AC3E}">
        <p14:creationId xmlns:p14="http://schemas.microsoft.com/office/powerpoint/2010/main" val="262298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DB2F1-F80C-D61A-9D3E-77A938EB4C3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9CFC32-451A-ECAE-24A6-C4D9A8B96016}"/>
              </a:ext>
            </a:extLst>
          </p:cNvPr>
          <p:cNvSpPr>
            <a:spLocks noGrp="1"/>
          </p:cNvSpPr>
          <p:nvPr>
            <p:ph idx="1"/>
          </p:nvPr>
        </p:nvSpPr>
        <p:spPr/>
        <p:txBody>
          <a:bodyPr/>
          <a:lstStyle/>
          <a:p>
            <a:pPr>
              <a:buNone/>
            </a:pPr>
            <a:r>
              <a:rPr lang="nl-BE" dirty="0"/>
              <a:t>	Na de studie van het hoofdstuk                    ben je in staat om:</a:t>
            </a:r>
            <a:br>
              <a:rPr lang="nl-BE" dirty="0"/>
            </a:br>
            <a:r>
              <a:rPr lang="nl-BE" dirty="0"/>
              <a:t> </a:t>
            </a:r>
            <a:br>
              <a:rPr lang="nl-BE" dirty="0"/>
            </a:br>
            <a:endParaRPr lang="nl-BE" dirty="0"/>
          </a:p>
        </p:txBody>
      </p:sp>
      <p:sp>
        <p:nvSpPr>
          <p:cNvPr id="3" name="Title 2">
            <a:extLst>
              <a:ext uri="{FF2B5EF4-FFF2-40B4-BE49-F238E27FC236}">
                <a16:creationId xmlns:a16="http://schemas.microsoft.com/office/drawing/2014/main" id="{ACCF0CFB-687F-11A2-D3AF-478B465F9833}"/>
              </a:ext>
            </a:extLst>
          </p:cNvPr>
          <p:cNvSpPr>
            <a:spLocks noGrp="1"/>
          </p:cNvSpPr>
          <p:nvPr>
            <p:ph type="title"/>
          </p:nvPr>
        </p:nvSpPr>
        <p:spPr/>
        <p:txBody>
          <a:bodyPr/>
          <a:lstStyle/>
          <a:p>
            <a:r>
              <a:rPr lang="nl-BE" dirty="0"/>
              <a:t>Doelstellingen</a:t>
            </a:r>
          </a:p>
        </p:txBody>
      </p:sp>
      <p:sp>
        <p:nvSpPr>
          <p:cNvPr id="4" name="Slide Number Placeholder 3">
            <a:extLst>
              <a:ext uri="{FF2B5EF4-FFF2-40B4-BE49-F238E27FC236}">
                <a16:creationId xmlns:a16="http://schemas.microsoft.com/office/drawing/2014/main" id="{0FD22697-895D-D3A3-AB05-2D28139E70C3}"/>
              </a:ext>
            </a:extLst>
          </p:cNvPr>
          <p:cNvSpPr>
            <a:spLocks noGrp="1"/>
          </p:cNvSpPr>
          <p:nvPr>
            <p:ph type="sldNum" sz="quarter" idx="11"/>
          </p:nvPr>
        </p:nvSpPr>
        <p:spPr/>
        <p:txBody>
          <a:bodyPr/>
          <a:lstStyle/>
          <a:p>
            <a:fld id="{3B80295F-48CD-49FC-897A-CCEC919B8070}" type="slidenum">
              <a:rPr lang="nl-BE" smtClean="0"/>
              <a:pPr/>
              <a:t>62</a:t>
            </a:fld>
            <a:endParaRPr lang="nl-BE" dirty="0"/>
          </a:p>
        </p:txBody>
      </p:sp>
      <p:sp>
        <p:nvSpPr>
          <p:cNvPr id="5" name="Footer Placeholder 4">
            <a:extLst>
              <a:ext uri="{FF2B5EF4-FFF2-40B4-BE49-F238E27FC236}">
                <a16:creationId xmlns:a16="http://schemas.microsoft.com/office/drawing/2014/main" id="{B8514AEF-56CB-6187-7685-BB5BC029D01A}"/>
              </a:ext>
            </a:extLst>
          </p:cNvPr>
          <p:cNvSpPr>
            <a:spLocks noGrp="1"/>
          </p:cNvSpPr>
          <p:nvPr>
            <p:ph type="ftr" sz="quarter" idx="12"/>
          </p:nvPr>
        </p:nvSpPr>
        <p:spPr/>
        <p:txBody>
          <a:bodyPr/>
          <a:lstStyle/>
          <a:p>
            <a:r>
              <a:rPr lang="nl-BE" dirty="0"/>
              <a:t>Gedrag in organisaties. </a:t>
            </a:r>
          </a:p>
        </p:txBody>
      </p:sp>
      <p:sp>
        <p:nvSpPr>
          <p:cNvPr id="6" name="Rectangle 3">
            <a:extLst>
              <a:ext uri="{FF2B5EF4-FFF2-40B4-BE49-F238E27FC236}">
                <a16:creationId xmlns:a16="http://schemas.microsoft.com/office/drawing/2014/main" id="{961B1137-A7EE-AE20-13D8-8E1773761ED3}"/>
              </a:ext>
            </a:extLst>
          </p:cNvPr>
          <p:cNvSpPr txBox="1">
            <a:spLocks noChangeArrowheads="1"/>
          </p:cNvSpPr>
          <p:nvPr/>
        </p:nvSpPr>
        <p:spPr>
          <a:xfrm>
            <a:off x="539552" y="1916832"/>
            <a:ext cx="7661275" cy="4114800"/>
          </a:xfrm>
          <a:prstGeom prst="rect">
            <a:avLst/>
          </a:prstGeom>
        </p:spPr>
        <p:txBody>
          <a:bodyPr vert="horz" lIns="432000" tIns="252000" rIns="432000" bIns="144000" rtlCol="0">
            <a:normAutofit/>
          </a:bodyPr>
          <a:lstStyle/>
          <a:p>
            <a:pPr marL="323850" marR="0" lvl="0" indent="-323850" algn="l" defTabSz="914400" rtl="0" eaLnBrk="1" fontAlgn="auto" latinLnBrk="0" hangingPunct="1">
              <a:lnSpc>
                <a:spcPct val="80000"/>
              </a:lnSpc>
              <a:spcBef>
                <a:spcPts val="400"/>
              </a:spcBef>
              <a:spcAft>
                <a:spcPts val="400"/>
              </a:spcAft>
              <a:buClr>
                <a:srgbClr val="4B2B4B"/>
              </a:buClr>
              <a:buSzPct val="90000"/>
              <a:buFont typeface="Wingdings" pitchFamily="2" charset="2"/>
              <a:buNone/>
              <a:tabLst/>
              <a:defRPr/>
            </a:pPr>
            <a:br>
              <a:rPr kumimoji="0" lang="nl-BE" sz="1800" b="0" i="0" u="none" strike="noStrike" kern="1200" cap="none" spc="0" normalizeH="0" baseline="0" noProof="0" dirty="0">
                <a:ln>
                  <a:noFill/>
                </a:ln>
                <a:solidFill>
                  <a:srgbClr val="4B2B4B"/>
                </a:solidFill>
                <a:effectLst/>
                <a:uLnTx/>
                <a:uFillTx/>
                <a:latin typeface="Trebuchet MS" pitchFamily="34" charset="0"/>
                <a:ea typeface="+mn-ea"/>
                <a:cs typeface="+mn-cs"/>
              </a:rPr>
            </a:br>
            <a:r>
              <a:rPr kumimoji="0" lang="nl-BE" sz="2400" b="0" i="0" u="none" strike="noStrike" kern="1200" cap="none" spc="0" normalizeH="0" baseline="0" noProof="0" dirty="0">
                <a:ln>
                  <a:noFill/>
                </a:ln>
                <a:effectLst/>
                <a:uLnTx/>
                <a:uFillTx/>
                <a:latin typeface="Trebuchet MS" pitchFamily="34" charset="0"/>
              </a:rPr>
              <a:t>een omschrijving te geven van de </a:t>
            </a:r>
            <a:r>
              <a:rPr lang="nl-BE" sz="2400" dirty="0">
                <a:latin typeface="Trebuchet MS" pitchFamily="34" charset="0"/>
              </a:rPr>
              <a:t>organisatiepsychologie</a:t>
            </a:r>
            <a:r>
              <a:rPr kumimoji="0" lang="nl-BE" sz="2400" b="0" i="0" u="none" strike="noStrike" kern="1200" cap="none" spc="0" normalizeH="0" baseline="0" noProof="0" dirty="0">
                <a:ln>
                  <a:noFill/>
                </a:ln>
                <a:effectLst/>
                <a:uLnTx/>
                <a:uFillTx/>
                <a:latin typeface="Trebuchet MS" pitchFamily="34" charset="0"/>
              </a:rPr>
              <a:t>;</a:t>
            </a:r>
            <a:br>
              <a:rPr kumimoji="0" lang="nl-BE" sz="2400" b="0" i="0" u="none" strike="noStrike" kern="1200" cap="none" spc="0" normalizeH="0" baseline="0" noProof="0" dirty="0">
                <a:ln>
                  <a:noFill/>
                </a:ln>
                <a:effectLst/>
                <a:uLnTx/>
                <a:uFillTx/>
                <a:latin typeface="Trebuchet MS" pitchFamily="34" charset="0"/>
              </a:rPr>
            </a:br>
            <a:r>
              <a:rPr kumimoji="0" lang="nl-BE" sz="2400" b="0" i="0" u="none" strike="noStrike" kern="1200" cap="none" spc="0" normalizeH="0" baseline="0" noProof="0" dirty="0">
                <a:ln>
                  <a:noFill/>
                </a:ln>
                <a:effectLst/>
                <a:uLnTx/>
                <a:uFillTx/>
                <a:latin typeface="Trebuchet MS" pitchFamily="34" charset="0"/>
              </a:rPr>
              <a:t>een omschrijving te geven van een organisatie; </a:t>
            </a:r>
            <a:br>
              <a:rPr kumimoji="0" lang="nl-BE" sz="2400" b="0" i="0" u="none" strike="noStrike" kern="1200" cap="none" spc="0" normalizeH="0" baseline="0" noProof="0" dirty="0">
                <a:ln>
                  <a:noFill/>
                </a:ln>
                <a:effectLst/>
                <a:uLnTx/>
                <a:uFillTx/>
                <a:latin typeface="Trebuchet MS" pitchFamily="34" charset="0"/>
              </a:rPr>
            </a:br>
            <a:r>
              <a:rPr kumimoji="0" lang="nl-BE" sz="2400" b="0" i="0" u="none" strike="noStrike" kern="1200" cap="none" spc="0" normalizeH="0" baseline="0" noProof="0" dirty="0">
                <a:ln>
                  <a:noFill/>
                </a:ln>
                <a:effectLst/>
                <a:uLnTx/>
                <a:uFillTx/>
                <a:latin typeface="Trebuchet MS" pitchFamily="34" charset="0"/>
              </a:rPr>
              <a:t>de rol van de mission statement en corporate values van een organisatie aan te geven;</a:t>
            </a:r>
            <a:br>
              <a:rPr kumimoji="0" lang="nl-BE" sz="2400" b="0" i="0" u="none" strike="noStrike" kern="1200" cap="none" spc="0" normalizeH="0" baseline="0" noProof="0" dirty="0">
                <a:ln>
                  <a:noFill/>
                </a:ln>
                <a:effectLst/>
                <a:uLnTx/>
                <a:uFillTx/>
                <a:latin typeface="Trebuchet MS" pitchFamily="34" charset="0"/>
              </a:rPr>
            </a:br>
            <a:r>
              <a:rPr kumimoji="0" lang="nl-BE" sz="2400" b="0" i="0" u="none" strike="noStrike" kern="1200" cap="none" spc="0" normalizeH="0" baseline="0" noProof="0" dirty="0">
                <a:ln>
                  <a:noFill/>
                </a:ln>
                <a:effectLst/>
                <a:uLnTx/>
                <a:uFillTx/>
                <a:latin typeface="Trebuchet MS" pitchFamily="34" charset="0"/>
              </a:rPr>
              <a:t>de drie ideaaltypen van economische organisatie van de samenleving te bespreken; </a:t>
            </a:r>
            <a:br>
              <a:rPr kumimoji="0" lang="nl-BE" sz="2400" b="0" i="0" u="none" strike="noStrike" kern="1200" cap="none" spc="0" normalizeH="0" baseline="0" noProof="0" dirty="0">
                <a:ln>
                  <a:noFill/>
                </a:ln>
                <a:effectLst/>
                <a:uLnTx/>
                <a:uFillTx/>
                <a:latin typeface="Trebuchet MS" pitchFamily="34" charset="0"/>
              </a:rPr>
            </a:br>
            <a:r>
              <a:rPr lang="nl-BE" sz="2400" dirty="0">
                <a:latin typeface="Trebuchet MS" pitchFamily="34" charset="0"/>
              </a:rPr>
              <a:t>de bijdrage van A. Smith tot de organisatiepsychologie te bespreken;</a:t>
            </a:r>
            <a:r>
              <a:rPr kumimoji="0" lang="nl-BE" sz="2400" b="0" i="0" u="none" strike="noStrike" kern="1200" cap="none" spc="0" normalizeH="0" baseline="0" noProof="0" dirty="0">
                <a:ln>
                  <a:noFill/>
                </a:ln>
                <a:effectLst/>
                <a:uLnTx/>
                <a:uFillTx/>
                <a:latin typeface="Trebuchet MS" pitchFamily="34" charset="0"/>
              </a:rPr>
              <a:t> </a:t>
            </a:r>
          </a:p>
          <a:p>
            <a:pPr marL="323850" marR="0" lvl="0" indent="-323850" algn="l" defTabSz="914400" rtl="0" eaLnBrk="1" fontAlgn="auto" latinLnBrk="0" hangingPunct="1">
              <a:lnSpc>
                <a:spcPct val="80000"/>
              </a:lnSpc>
              <a:spcBef>
                <a:spcPts val="400"/>
              </a:spcBef>
              <a:spcAft>
                <a:spcPts val="400"/>
              </a:spcAft>
              <a:buClr>
                <a:srgbClr val="4B2B4B"/>
              </a:buClr>
              <a:buSzPct val="90000"/>
              <a:buFont typeface="Wingdings" pitchFamily="2" charset="2"/>
              <a:buNone/>
              <a:tabLst/>
              <a:defRPr/>
            </a:pPr>
            <a:br>
              <a:rPr kumimoji="0" lang="nl-BE" sz="1800" b="0" i="0" u="none" strike="noStrike" kern="1200" cap="none" spc="0" normalizeH="0" baseline="0" noProof="0" dirty="0">
                <a:ln>
                  <a:noFill/>
                </a:ln>
                <a:solidFill>
                  <a:srgbClr val="4B2B4B"/>
                </a:solidFill>
                <a:effectLst/>
                <a:uLnTx/>
                <a:uFillTx/>
                <a:latin typeface="Trebuchet MS" pitchFamily="34" charset="0"/>
                <a:ea typeface="+mn-ea"/>
                <a:cs typeface="+mn-cs"/>
              </a:rPr>
            </a:br>
            <a:endParaRPr kumimoji="0" lang="nl-BE" sz="1800" b="0" i="0" u="none" strike="noStrike" kern="1200" cap="none" spc="0" normalizeH="0" baseline="0" noProof="0" dirty="0">
              <a:ln>
                <a:noFill/>
              </a:ln>
              <a:solidFill>
                <a:srgbClr val="4B2B4B"/>
              </a:solidFill>
              <a:effectLst/>
              <a:uLnTx/>
              <a:uFillTx/>
              <a:latin typeface="Trebuchet MS" pitchFamily="34" charset="0"/>
              <a:ea typeface="+mn-ea"/>
              <a:cs typeface="+mn-cs"/>
            </a:endParaRPr>
          </a:p>
        </p:txBody>
      </p:sp>
      <p:pic>
        <p:nvPicPr>
          <p:cNvPr id="10" name="Afbeelding 9">
            <a:extLst>
              <a:ext uri="{FF2B5EF4-FFF2-40B4-BE49-F238E27FC236}">
                <a16:creationId xmlns:a16="http://schemas.microsoft.com/office/drawing/2014/main" id="{7D5B928E-3FD2-9800-FDDE-DF1812E0B1A0}"/>
              </a:ext>
            </a:extLst>
          </p:cNvPr>
          <p:cNvPicPr>
            <a:picLocks noChangeAspect="1"/>
          </p:cNvPicPr>
          <p:nvPr/>
        </p:nvPicPr>
        <p:blipFill>
          <a:blip r:embed="rId2"/>
          <a:stretch>
            <a:fillRect/>
          </a:stretch>
        </p:blipFill>
        <p:spPr>
          <a:xfrm>
            <a:off x="7055768" y="-33162"/>
            <a:ext cx="2088232" cy="2731841"/>
          </a:xfrm>
          <a:prstGeom prst="rect">
            <a:avLst/>
          </a:prstGeom>
        </p:spPr>
      </p:pic>
    </p:spTree>
    <p:extLst>
      <p:ext uri="{BB962C8B-B14F-4D97-AF65-F5344CB8AC3E}">
        <p14:creationId xmlns:p14="http://schemas.microsoft.com/office/powerpoint/2010/main" val="184644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AB666-35DB-C18A-F9AD-4B81288F340B}"/>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6B3A7E4-1D4A-2C41-149B-213C366922AB}"/>
              </a:ext>
            </a:extLst>
          </p:cNvPr>
          <p:cNvSpPr>
            <a:spLocks noGrp="1"/>
          </p:cNvSpPr>
          <p:nvPr>
            <p:ph idx="1"/>
          </p:nvPr>
        </p:nvSpPr>
        <p:spPr>
          <a:xfrm>
            <a:off x="3563888" y="1142984"/>
            <a:ext cx="5365830" cy="4743016"/>
          </a:xfrm>
        </p:spPr>
        <p:txBody>
          <a:bodyPr>
            <a:normAutofit/>
          </a:bodyPr>
          <a:lstStyle/>
          <a:p>
            <a:pPr>
              <a:buNone/>
            </a:pPr>
            <a:r>
              <a:rPr lang="nl-BE" sz="1400" dirty="0"/>
              <a:t>Na de studie van dit hoofdstuk </a:t>
            </a:r>
          </a:p>
          <a:p>
            <a:pPr>
              <a:buNone/>
            </a:pPr>
            <a:r>
              <a:rPr lang="nl-BE" sz="1400" dirty="0"/>
              <a:t>ben je in staat om:</a:t>
            </a:r>
            <a:br>
              <a:rPr lang="nl-BE" sz="1400" dirty="0"/>
            </a:br>
            <a:br>
              <a:rPr lang="nl-BE" sz="1400" dirty="0"/>
            </a:br>
            <a:r>
              <a:rPr lang="nl-BE" sz="1400" dirty="0"/>
              <a:t>een inzicht te geven in de principes van het </a:t>
            </a:r>
            <a:r>
              <a:rPr lang="nl-BE" sz="1400" dirty="0" err="1"/>
              <a:t>scientific</a:t>
            </a:r>
            <a:r>
              <a:rPr lang="nl-BE" sz="1400" dirty="0"/>
              <a:t> management;</a:t>
            </a:r>
            <a:br>
              <a:rPr lang="nl-BE" sz="1400" dirty="0"/>
            </a:br>
            <a:r>
              <a:rPr lang="nl-BE" sz="1400" dirty="0"/>
              <a:t>de bijdrage van de human relations tot de organisatiepsychologie te bespreken;</a:t>
            </a:r>
            <a:br>
              <a:rPr lang="nl-BE" sz="1400" dirty="0"/>
            </a:br>
            <a:r>
              <a:rPr lang="nl-BE" sz="1400" dirty="0"/>
              <a:t>het revisionisme in een historische context te plaatsen; </a:t>
            </a:r>
            <a:br>
              <a:rPr lang="nl-BE" sz="1400" dirty="0"/>
            </a:br>
            <a:r>
              <a:rPr lang="nl-BE" sz="1400" dirty="0"/>
              <a:t>de principes van integrale kwaliteitszorg te bespreken;</a:t>
            </a:r>
            <a:br>
              <a:rPr lang="nl-BE" sz="1400" dirty="0"/>
            </a:br>
            <a:r>
              <a:rPr lang="nl-BE" sz="1400" dirty="0"/>
              <a:t>enkele hedendaagse tendensen in organisaties te bespreken; </a:t>
            </a:r>
            <a:br>
              <a:rPr lang="nl-BE" sz="1400" dirty="0"/>
            </a:br>
            <a:r>
              <a:rPr lang="nl-BE" sz="1400" dirty="0"/>
              <a:t>aan te geven waarom diversiteit in personeelsbestand een belangrijke kwestie geworden is;</a:t>
            </a:r>
            <a:br>
              <a:rPr lang="nl-BE" sz="1400" dirty="0"/>
            </a:br>
            <a:r>
              <a:rPr lang="nl-BE" sz="1400" dirty="0"/>
              <a:t>te bespreken waarom innovaties van levensbelang zijn voor organisaties; </a:t>
            </a:r>
            <a:br>
              <a:rPr lang="nl-BE" sz="1400" dirty="0"/>
            </a:br>
            <a:r>
              <a:rPr lang="nl-BE" sz="1400" dirty="0"/>
              <a:t>de principes van Het Nieuwe Werken te bespreken; </a:t>
            </a:r>
            <a:br>
              <a:rPr lang="nl-BE" sz="1400" dirty="0"/>
            </a:br>
            <a:r>
              <a:rPr lang="nl-BE" sz="1400" dirty="0"/>
              <a:t>de grondslagen van het Maatschappelijk Verantwoord Ondernemen te bespreken.</a:t>
            </a:r>
          </a:p>
          <a:p>
            <a:pPr>
              <a:buNone/>
            </a:pPr>
            <a:r>
              <a:rPr lang="nl-BE" sz="1400" dirty="0"/>
              <a:t>	</a:t>
            </a:r>
          </a:p>
        </p:txBody>
      </p:sp>
      <p:sp>
        <p:nvSpPr>
          <p:cNvPr id="3" name="Titel 2">
            <a:extLst>
              <a:ext uri="{FF2B5EF4-FFF2-40B4-BE49-F238E27FC236}">
                <a16:creationId xmlns:a16="http://schemas.microsoft.com/office/drawing/2014/main" id="{646C9916-CD4F-4A46-296D-D082B2A3E591}"/>
              </a:ext>
            </a:extLst>
          </p:cNvPr>
          <p:cNvSpPr>
            <a:spLocks noGrp="1"/>
          </p:cNvSpPr>
          <p:nvPr>
            <p:ph type="title"/>
          </p:nvPr>
        </p:nvSpPr>
        <p:spPr>
          <a:xfrm>
            <a:off x="0" y="0"/>
            <a:ext cx="9144000" cy="1142984"/>
          </a:xfrm>
        </p:spPr>
        <p:txBody>
          <a:bodyPr anchor="ctr">
            <a:normAutofit/>
          </a:bodyPr>
          <a:lstStyle/>
          <a:p>
            <a:r>
              <a:rPr lang="nl-BE" dirty="0"/>
              <a:t>Doelstellingen II</a:t>
            </a:r>
          </a:p>
        </p:txBody>
      </p:sp>
      <p:pic>
        <p:nvPicPr>
          <p:cNvPr id="9" name="Afbeelding 8">
            <a:extLst>
              <a:ext uri="{FF2B5EF4-FFF2-40B4-BE49-F238E27FC236}">
                <a16:creationId xmlns:a16="http://schemas.microsoft.com/office/drawing/2014/main" id="{4A2A89BE-A8DE-9D09-C7DE-5E5A0E149436}"/>
              </a:ext>
            </a:extLst>
          </p:cNvPr>
          <p:cNvPicPr>
            <a:picLocks noChangeAspect="1"/>
          </p:cNvPicPr>
          <p:nvPr/>
        </p:nvPicPr>
        <p:blipFill>
          <a:blip r:embed="rId2"/>
          <a:stretch>
            <a:fillRect/>
          </a:stretch>
        </p:blipFill>
        <p:spPr>
          <a:xfrm>
            <a:off x="180000" y="1277829"/>
            <a:ext cx="3167864" cy="4140998"/>
          </a:xfrm>
          <a:prstGeom prst="rect">
            <a:avLst/>
          </a:prstGeom>
          <a:noFill/>
        </p:spPr>
      </p:pic>
      <p:sp>
        <p:nvSpPr>
          <p:cNvPr id="4" name="Tijdelijke aanduiding voor dianummer 3">
            <a:extLst>
              <a:ext uri="{FF2B5EF4-FFF2-40B4-BE49-F238E27FC236}">
                <a16:creationId xmlns:a16="http://schemas.microsoft.com/office/drawing/2014/main" id="{5CF1B71D-D5A3-F204-73E6-C92FF8B486FE}"/>
              </a:ext>
            </a:extLst>
          </p:cNvPr>
          <p:cNvSpPr>
            <a:spLocks noGrp="1"/>
          </p:cNvSpPr>
          <p:nvPr>
            <p:ph type="sldNum" sz="quarter" idx="12"/>
          </p:nvPr>
        </p:nvSpPr>
        <p:spPr>
          <a:xfrm>
            <a:off x="360000" y="6084000"/>
            <a:ext cx="360000" cy="667148"/>
          </a:xfrm>
        </p:spPr>
        <p:txBody>
          <a:bodyPr wrap="none" anchor="ctr">
            <a:normAutofit/>
          </a:bodyPr>
          <a:lstStyle/>
          <a:p>
            <a:pPr>
              <a:spcAft>
                <a:spcPts val="600"/>
              </a:spcAft>
            </a:pPr>
            <a:fld id="{3B80295F-48CD-49FC-897A-CCEC919B8070}" type="slidenum">
              <a:rPr lang="nl-BE" smtClean="0"/>
              <a:pPr>
                <a:spcAft>
                  <a:spcPts val="600"/>
                </a:spcAft>
              </a:pPr>
              <a:t>63</a:t>
            </a:fld>
            <a:endParaRPr lang="nl-BE"/>
          </a:p>
        </p:txBody>
      </p:sp>
      <p:sp>
        <p:nvSpPr>
          <p:cNvPr id="5" name="Tijdelijke aanduiding voor voettekst 4">
            <a:extLst>
              <a:ext uri="{FF2B5EF4-FFF2-40B4-BE49-F238E27FC236}">
                <a16:creationId xmlns:a16="http://schemas.microsoft.com/office/drawing/2014/main" id="{88AE9944-2344-7517-554D-52B78A5258EC}"/>
              </a:ext>
            </a:extLst>
          </p:cNvPr>
          <p:cNvSpPr>
            <a:spLocks noGrp="1"/>
          </p:cNvSpPr>
          <p:nvPr>
            <p:ph type="ftr" sz="quarter" idx="13"/>
          </p:nvPr>
        </p:nvSpPr>
        <p:spPr>
          <a:xfrm>
            <a:off x="755576" y="6084000"/>
            <a:ext cx="4032424" cy="432000"/>
          </a:xfrm>
        </p:spPr>
        <p:txBody>
          <a:bodyPr wrap="square" anchor="ctr">
            <a:normAutofit/>
          </a:bodyPr>
          <a:lstStyle/>
          <a:p>
            <a:pPr>
              <a:spcAft>
                <a:spcPts val="600"/>
              </a:spcAft>
            </a:pPr>
            <a:r>
              <a:rPr lang="nl-BE" dirty="0"/>
              <a:t>Gedrag in organisaties.</a:t>
            </a:r>
            <a:endParaRPr lang="nl-BE"/>
          </a:p>
        </p:txBody>
      </p:sp>
    </p:spTree>
    <p:extLst>
      <p:ext uri="{BB962C8B-B14F-4D97-AF65-F5344CB8AC3E}">
        <p14:creationId xmlns:p14="http://schemas.microsoft.com/office/powerpoint/2010/main" val="227676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nl-BE" dirty="0"/>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64</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a:t>
            </a:r>
            <a:r>
              <a:rPr lang="nl-BE"/>
              <a:t>. </a:t>
            </a:r>
            <a:endParaRPr lang="nl-BE" dirty="0"/>
          </a:p>
        </p:txBody>
      </p:sp>
      <p:pic>
        <p:nvPicPr>
          <p:cNvPr id="6" name="Picture 2"/>
          <p:cNvPicPr>
            <a:picLocks noGrp="1" noChangeAspect="1" noChangeArrowheads="1"/>
          </p:cNvPicPr>
          <p:nvPr>
            <p:ph idx="1"/>
          </p:nvPr>
        </p:nvPicPr>
        <p:blipFill>
          <a:blip r:embed="rId2" cstate="print"/>
          <a:srcRect/>
          <a:stretch>
            <a:fillRect/>
          </a:stretch>
        </p:blipFill>
        <p:spPr bwMode="auto">
          <a:xfrm>
            <a:off x="1043608" y="692696"/>
            <a:ext cx="7049430" cy="479448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nl-BE" dirty="0"/>
          </a:p>
          <a:p>
            <a:endParaRPr lang="nl-BE" dirty="0"/>
          </a:p>
        </p:txBody>
      </p:sp>
      <p:sp>
        <p:nvSpPr>
          <p:cNvPr id="3" name="Title 2"/>
          <p:cNvSpPr>
            <a:spLocks noGrp="1"/>
          </p:cNvSpPr>
          <p:nvPr>
            <p:ph type="title"/>
          </p:nvPr>
        </p:nvSpPr>
        <p:spPr/>
        <p:txBody>
          <a:bodyPr/>
          <a:lstStyle/>
          <a:p>
            <a:r>
              <a:rPr lang="nl-BE" dirty="0"/>
              <a:t>Gedrag in organisaties</a:t>
            </a:r>
          </a:p>
        </p:txBody>
      </p:sp>
      <p:sp>
        <p:nvSpPr>
          <p:cNvPr id="4" name="Footer Placeholder 3"/>
          <p:cNvSpPr>
            <a:spLocks noGrp="1"/>
          </p:cNvSpPr>
          <p:nvPr>
            <p:ph type="ftr" sz="quarter" idx="12"/>
          </p:nvPr>
        </p:nvSpPr>
        <p:spPr/>
        <p:txBody>
          <a:bodyPr/>
          <a:lstStyle/>
          <a:p>
            <a:r>
              <a:rPr lang="nl-BE" dirty="0"/>
              <a:t>Gedrag in organisaties. </a:t>
            </a:r>
          </a:p>
        </p:txBody>
      </p:sp>
      <p:sp>
        <p:nvSpPr>
          <p:cNvPr id="5" name="Slide Number Placeholder 4"/>
          <p:cNvSpPr>
            <a:spLocks noGrp="1"/>
          </p:cNvSpPr>
          <p:nvPr>
            <p:ph type="sldNum" sz="quarter" idx="11"/>
          </p:nvPr>
        </p:nvSpPr>
        <p:spPr/>
        <p:txBody>
          <a:bodyPr/>
          <a:lstStyle/>
          <a:p>
            <a:fld id="{3B80295F-48CD-49FC-897A-CCEC919B8070}" type="slidenum">
              <a:rPr lang="nl-BE" smtClean="0"/>
              <a:pPr/>
              <a:t>65</a:t>
            </a:fld>
            <a:endParaRPr lang="nl-BE" dirty="0"/>
          </a:p>
        </p:txBody>
      </p:sp>
      <p:pic>
        <p:nvPicPr>
          <p:cNvPr id="8" name="Picture 2" descr="Gedrag in organisaties">
            <a:extLst>
              <a:ext uri="{FF2B5EF4-FFF2-40B4-BE49-F238E27FC236}">
                <a16:creationId xmlns:a16="http://schemas.microsoft.com/office/drawing/2014/main" id="{49B1DFCF-F61C-4D5C-BE0C-536138B881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3747110"/>
            <a:ext cx="2159304" cy="30574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9E243B5-49A1-48C1-AA4B-18052B148C48}"/>
              </a:ext>
            </a:extLst>
          </p:cNvPr>
          <p:cNvSpPr>
            <a:spLocks noGrp="1"/>
          </p:cNvSpPr>
          <p:nvPr>
            <p:ph idx="1"/>
          </p:nvPr>
        </p:nvSpPr>
        <p:spPr/>
        <p:txBody>
          <a:bodyPr>
            <a:normAutofit lnSpcReduction="10000"/>
          </a:bodyPr>
          <a:lstStyle/>
          <a:p>
            <a:r>
              <a:rPr lang="nl-BE" dirty="0"/>
              <a:t>Gaat over het systeem van de organisatie</a:t>
            </a:r>
          </a:p>
          <a:p>
            <a:pPr marL="0" indent="0">
              <a:buNone/>
            </a:pPr>
            <a:r>
              <a:rPr lang="nl-BE" dirty="0"/>
              <a:t>	wat is de betekenis van de 	organisatiecultuur voor de organisatie?</a:t>
            </a:r>
            <a:br>
              <a:rPr lang="nl-BE" dirty="0"/>
            </a:br>
            <a:r>
              <a:rPr lang="nl-BE" dirty="0"/>
              <a:t>	hoe ontstaat dergelijke cultuur en hoe kan 	deze doorgegeven worden? </a:t>
            </a:r>
            <a:br>
              <a:rPr lang="nl-BE" dirty="0"/>
            </a:br>
            <a:r>
              <a:rPr lang="nl-BE" dirty="0"/>
              <a:t>	hoe worden organisaties gestructureerd? 	Welke typen van structurering bestaan er 	en hoe functioneren deze? </a:t>
            </a:r>
            <a:br>
              <a:rPr lang="nl-BE" dirty="0"/>
            </a:br>
            <a:r>
              <a:rPr lang="nl-BE" dirty="0"/>
              <a:t>	op welke wijze kunnen organisaties	veranderen? </a:t>
            </a:r>
          </a:p>
        </p:txBody>
      </p:sp>
      <p:sp>
        <p:nvSpPr>
          <p:cNvPr id="3" name="Titel 2">
            <a:extLst>
              <a:ext uri="{FF2B5EF4-FFF2-40B4-BE49-F238E27FC236}">
                <a16:creationId xmlns:a16="http://schemas.microsoft.com/office/drawing/2014/main" id="{493C87DA-546F-4B6C-A7EF-A9DE92A9A4D0}"/>
              </a:ext>
            </a:extLst>
          </p:cNvPr>
          <p:cNvSpPr>
            <a:spLocks noGrp="1"/>
          </p:cNvSpPr>
          <p:nvPr>
            <p:ph type="title"/>
          </p:nvPr>
        </p:nvSpPr>
        <p:spPr/>
        <p:txBody>
          <a:bodyPr/>
          <a:lstStyle/>
          <a:p>
            <a:r>
              <a:rPr lang="nl-BE" dirty="0"/>
              <a:t>1.1 WAT IS ORGANISATIEPSYCHOLOGIE? </a:t>
            </a:r>
          </a:p>
        </p:txBody>
      </p:sp>
      <p:sp>
        <p:nvSpPr>
          <p:cNvPr id="4" name="Tijdelijke aanduiding voor dianummer 3">
            <a:extLst>
              <a:ext uri="{FF2B5EF4-FFF2-40B4-BE49-F238E27FC236}">
                <a16:creationId xmlns:a16="http://schemas.microsoft.com/office/drawing/2014/main" id="{CE6B52DC-2921-419E-9210-225AB1A9765D}"/>
              </a:ext>
            </a:extLst>
          </p:cNvPr>
          <p:cNvSpPr>
            <a:spLocks noGrp="1"/>
          </p:cNvSpPr>
          <p:nvPr>
            <p:ph type="sldNum" sz="quarter" idx="11"/>
          </p:nvPr>
        </p:nvSpPr>
        <p:spPr/>
        <p:txBody>
          <a:bodyPr/>
          <a:lstStyle/>
          <a:p>
            <a:fld id="{3B80295F-48CD-49FC-897A-CCEC919B8070}" type="slidenum">
              <a:rPr lang="nl-BE" smtClean="0"/>
              <a:pPr/>
              <a:t>7</a:t>
            </a:fld>
            <a:endParaRPr lang="nl-BE" dirty="0"/>
          </a:p>
        </p:txBody>
      </p:sp>
      <p:sp>
        <p:nvSpPr>
          <p:cNvPr id="5" name="Tijdelijke aanduiding voor voettekst 4">
            <a:extLst>
              <a:ext uri="{FF2B5EF4-FFF2-40B4-BE49-F238E27FC236}">
                <a16:creationId xmlns:a16="http://schemas.microsoft.com/office/drawing/2014/main" id="{D1D8C948-0DA9-4F4C-A767-52CF73FE50EF}"/>
              </a:ext>
            </a:extLst>
          </p:cNvPr>
          <p:cNvSpPr>
            <a:spLocks noGrp="1"/>
          </p:cNvSpPr>
          <p:nvPr>
            <p:ph type="ftr" sz="quarter" idx="12"/>
          </p:nvPr>
        </p:nvSpPr>
        <p:spPr/>
        <p:txBody>
          <a:bodyPr/>
          <a:lstStyle/>
          <a:p>
            <a:endParaRPr lang="nl-BE" dirty="0"/>
          </a:p>
        </p:txBody>
      </p:sp>
    </p:spTree>
    <p:extLst>
      <p:ext uri="{BB962C8B-B14F-4D97-AF65-F5344CB8AC3E}">
        <p14:creationId xmlns:p14="http://schemas.microsoft.com/office/powerpoint/2010/main" val="218968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92500" lnSpcReduction="20000"/>
          </a:bodyPr>
          <a:lstStyle/>
          <a:p>
            <a:r>
              <a:rPr lang="nl-BE" dirty="0"/>
              <a:t>Wat is een organisatie?</a:t>
            </a:r>
            <a:br>
              <a:rPr lang="nl-BE" dirty="0"/>
            </a:br>
            <a:endParaRPr lang="nl-BE" dirty="0"/>
          </a:p>
          <a:p>
            <a:pPr>
              <a:buNone/>
            </a:pPr>
            <a:br>
              <a:rPr lang="nl-BE" dirty="0"/>
            </a:br>
            <a:r>
              <a:rPr lang="nl-BE" sz="3200" dirty="0"/>
              <a:t>“</a:t>
            </a:r>
            <a:r>
              <a:rPr lang="nl-BE" sz="3200" dirty="0" err="1"/>
              <a:t>Organisations</a:t>
            </a:r>
            <a:r>
              <a:rPr lang="nl-BE" sz="3200" dirty="0"/>
              <a:t> are </a:t>
            </a:r>
            <a:r>
              <a:rPr lang="nl-BE" sz="3200" dirty="0" err="1"/>
              <a:t>composed</a:t>
            </a:r>
            <a:r>
              <a:rPr lang="nl-BE" sz="3200" dirty="0"/>
              <a:t> of </a:t>
            </a:r>
            <a:r>
              <a:rPr lang="nl-BE" sz="3200" dirty="0" err="1"/>
              <a:t>individuals</a:t>
            </a:r>
            <a:r>
              <a:rPr lang="nl-BE" sz="3200" dirty="0"/>
              <a:t> and </a:t>
            </a:r>
            <a:r>
              <a:rPr lang="nl-BE" sz="3200" dirty="0" err="1"/>
              <a:t>groups</a:t>
            </a:r>
            <a:r>
              <a:rPr lang="nl-BE" sz="3200" dirty="0"/>
              <a:t> in order to </a:t>
            </a:r>
            <a:r>
              <a:rPr lang="nl-BE" sz="3200" dirty="0" err="1"/>
              <a:t>achieve</a:t>
            </a:r>
            <a:r>
              <a:rPr lang="nl-BE" sz="3200" dirty="0"/>
              <a:t> </a:t>
            </a:r>
            <a:r>
              <a:rPr lang="nl-BE" sz="3200" dirty="0" err="1"/>
              <a:t>certain</a:t>
            </a:r>
            <a:r>
              <a:rPr lang="nl-BE" sz="3200" dirty="0"/>
              <a:t> goals and </a:t>
            </a:r>
            <a:r>
              <a:rPr lang="nl-BE" sz="3200" dirty="0" err="1"/>
              <a:t>objectives</a:t>
            </a:r>
            <a:r>
              <a:rPr lang="nl-BE" sz="3200" dirty="0"/>
              <a:t> </a:t>
            </a:r>
            <a:r>
              <a:rPr lang="nl-BE" sz="3200" dirty="0" err="1"/>
              <a:t>by</a:t>
            </a:r>
            <a:r>
              <a:rPr lang="nl-BE" sz="3200" dirty="0"/>
              <a:t> </a:t>
            </a:r>
            <a:r>
              <a:rPr lang="nl-BE" sz="3200" dirty="0" err="1"/>
              <a:t>means</a:t>
            </a:r>
            <a:r>
              <a:rPr lang="nl-BE" sz="3200" dirty="0"/>
              <a:t> of </a:t>
            </a:r>
            <a:r>
              <a:rPr lang="nl-BE" sz="3200" dirty="0" err="1"/>
              <a:t>differentiated</a:t>
            </a:r>
            <a:r>
              <a:rPr lang="nl-BE" sz="3200" dirty="0"/>
              <a:t> </a:t>
            </a:r>
            <a:r>
              <a:rPr lang="nl-BE" sz="3200" dirty="0" err="1"/>
              <a:t>functions</a:t>
            </a:r>
            <a:r>
              <a:rPr lang="nl-BE" sz="3200" dirty="0"/>
              <a:t> </a:t>
            </a:r>
            <a:r>
              <a:rPr lang="nl-BE" sz="3200" dirty="0" err="1"/>
              <a:t>that</a:t>
            </a:r>
            <a:r>
              <a:rPr lang="nl-BE" sz="3200" dirty="0"/>
              <a:t> are </a:t>
            </a:r>
            <a:r>
              <a:rPr lang="nl-BE" sz="3200" dirty="0" err="1"/>
              <a:t>intented</a:t>
            </a:r>
            <a:r>
              <a:rPr lang="nl-BE" sz="3200" dirty="0"/>
              <a:t> to </a:t>
            </a:r>
            <a:r>
              <a:rPr lang="nl-BE" sz="3200" dirty="0" err="1"/>
              <a:t>be</a:t>
            </a:r>
            <a:r>
              <a:rPr lang="nl-BE" sz="3200" dirty="0"/>
              <a:t> </a:t>
            </a:r>
            <a:r>
              <a:rPr lang="nl-BE" sz="3200" dirty="0" err="1"/>
              <a:t>rationally</a:t>
            </a:r>
            <a:r>
              <a:rPr lang="nl-BE" sz="3200" dirty="0"/>
              <a:t> </a:t>
            </a:r>
            <a:r>
              <a:rPr lang="nl-BE" sz="3200" dirty="0" err="1"/>
              <a:t>coordinated</a:t>
            </a:r>
            <a:r>
              <a:rPr lang="nl-BE" sz="3200" dirty="0"/>
              <a:t> and </a:t>
            </a:r>
            <a:r>
              <a:rPr lang="nl-BE" sz="3200" dirty="0" err="1"/>
              <a:t>directed</a:t>
            </a:r>
            <a:r>
              <a:rPr lang="nl-BE" sz="3200" dirty="0"/>
              <a:t> </a:t>
            </a:r>
            <a:r>
              <a:rPr lang="nl-BE" sz="3200" dirty="0" err="1"/>
              <a:t>through</a:t>
            </a:r>
            <a:r>
              <a:rPr lang="nl-BE" sz="3200" dirty="0"/>
              <a:t> time </a:t>
            </a:r>
            <a:r>
              <a:rPr lang="nl-BE" sz="3200" dirty="0" err="1"/>
              <a:t>on</a:t>
            </a:r>
            <a:r>
              <a:rPr lang="nl-BE" sz="3200" dirty="0"/>
              <a:t> a </a:t>
            </a:r>
            <a:r>
              <a:rPr lang="nl-BE" sz="3200" dirty="0" err="1"/>
              <a:t>continuous</a:t>
            </a:r>
            <a:r>
              <a:rPr lang="nl-BE" sz="3200" dirty="0"/>
              <a:t> basis.” (M.E. </a:t>
            </a:r>
            <a:r>
              <a:rPr lang="nl-BE" sz="3200" dirty="0" err="1"/>
              <a:t>Porter</a:t>
            </a:r>
            <a:r>
              <a:rPr lang="nl-BE" sz="3200" dirty="0"/>
              <a:t>)</a:t>
            </a:r>
            <a:br>
              <a:rPr lang="nl-BE" sz="2800" dirty="0"/>
            </a:br>
            <a:endParaRPr lang="nl-NL" sz="2800" dirty="0"/>
          </a:p>
          <a:p>
            <a:pPr>
              <a:buNone/>
            </a:pPr>
            <a:r>
              <a:rPr lang="nl-BE" dirty="0"/>
              <a:t> </a:t>
            </a:r>
            <a:br>
              <a:rPr lang="nl-BE" dirty="0"/>
            </a:br>
            <a:endParaRPr lang="nl-BE" dirty="0"/>
          </a:p>
        </p:txBody>
      </p:sp>
      <p:sp>
        <p:nvSpPr>
          <p:cNvPr id="3" name="Titel 2"/>
          <p:cNvSpPr>
            <a:spLocks noGrp="1"/>
          </p:cNvSpPr>
          <p:nvPr>
            <p:ph type="title"/>
          </p:nvPr>
        </p:nvSpPr>
        <p:spPr/>
        <p:txBody>
          <a:bodyPr/>
          <a:lstStyle/>
          <a:p>
            <a:r>
              <a:rPr lang="nl-BE" dirty="0"/>
              <a:t>1.1 Wat is organisatiepsychologie?</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8</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pic>
        <p:nvPicPr>
          <p:cNvPr id="6" name="Picture 5"/>
          <p:cNvPicPr>
            <a:picLocks noChangeAspect="1" noChangeArrowheads="1"/>
          </p:cNvPicPr>
          <p:nvPr/>
        </p:nvPicPr>
        <p:blipFill>
          <a:blip r:embed="rId2" cstate="print"/>
          <a:srcRect/>
          <a:stretch>
            <a:fillRect/>
          </a:stretch>
        </p:blipFill>
        <p:spPr>
          <a:xfrm>
            <a:off x="7164289" y="4230529"/>
            <a:ext cx="1979712" cy="262747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a:t>Wat is een organisatie?</a:t>
            </a:r>
            <a:br>
              <a:rPr lang="nl-BE" dirty="0"/>
            </a:br>
            <a:r>
              <a:rPr lang="nl-BE" dirty="0"/>
              <a:t> </a:t>
            </a:r>
            <a:br>
              <a:rPr lang="nl-BE" dirty="0"/>
            </a:br>
            <a:endParaRPr lang="nl-BE" dirty="0"/>
          </a:p>
        </p:txBody>
      </p:sp>
      <p:sp>
        <p:nvSpPr>
          <p:cNvPr id="3" name="Titel 2"/>
          <p:cNvSpPr>
            <a:spLocks noGrp="1"/>
          </p:cNvSpPr>
          <p:nvPr>
            <p:ph type="title"/>
          </p:nvPr>
        </p:nvSpPr>
        <p:spPr/>
        <p:txBody>
          <a:bodyPr/>
          <a:lstStyle/>
          <a:p>
            <a:r>
              <a:rPr lang="nl-BE" dirty="0"/>
              <a:t>1.1 Wat is organisatiepsychologie?</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9</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sp>
        <p:nvSpPr>
          <p:cNvPr id="6" name="Rectangle 3"/>
          <p:cNvSpPr txBox="1">
            <a:spLocks noChangeArrowheads="1"/>
          </p:cNvSpPr>
          <p:nvPr/>
        </p:nvSpPr>
        <p:spPr>
          <a:xfrm>
            <a:off x="683568" y="1772816"/>
            <a:ext cx="7943850" cy="4114800"/>
          </a:xfrm>
          <a:prstGeom prst="rect">
            <a:avLst/>
          </a:prstGeom>
        </p:spPr>
        <p:txBody>
          <a:bodyPr vert="horz" lIns="432000" tIns="252000" rIns="432000" bIns="144000" rtlCol="0">
            <a:normAutofit/>
          </a:bodyPr>
          <a:lstStyle/>
          <a:p>
            <a:pPr marL="323850" marR="0" lvl="0" indent="-323850" algn="l" defTabSz="914400" rtl="0" eaLnBrk="1" fontAlgn="auto" latinLnBrk="0" hangingPunct="1">
              <a:lnSpc>
                <a:spcPct val="80000"/>
              </a:lnSpc>
              <a:spcBef>
                <a:spcPts val="400"/>
              </a:spcBef>
              <a:spcAft>
                <a:spcPts val="400"/>
              </a:spcAft>
              <a:buClr>
                <a:srgbClr val="4B2B4B"/>
              </a:buClr>
              <a:buSzPct val="90000"/>
              <a:tabLst/>
              <a:defRPr/>
            </a:pP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	</a:t>
            </a:r>
            <a:r>
              <a:rPr kumimoji="0" lang="nl-BE" sz="2800" b="0" i="0" u="none" strike="noStrike" kern="1200" cap="none" spc="0" normalizeH="0" baseline="0" noProof="0" dirty="0">
                <a:ln>
                  <a:noFill/>
                </a:ln>
                <a:solidFill>
                  <a:srgbClr val="4B2B4B"/>
                </a:solidFill>
                <a:effectLst/>
                <a:uLnTx/>
                <a:uFillTx/>
                <a:latin typeface="Trebuchet MS" pitchFamily="34" charset="0"/>
                <a:ea typeface="+mn-ea"/>
                <a:cs typeface="+mn-cs"/>
              </a:rPr>
              <a:t>“Is een bewust gecoördineerde sociale eenheid van twee of</a:t>
            </a:r>
            <a:r>
              <a:rPr kumimoji="0" lang="nl-BE" sz="2800" b="0" i="0" u="none" strike="noStrike" kern="1200" cap="none" spc="0" normalizeH="0" noProof="0" dirty="0">
                <a:ln>
                  <a:noFill/>
                </a:ln>
                <a:solidFill>
                  <a:srgbClr val="4B2B4B"/>
                </a:solidFill>
                <a:effectLst/>
                <a:uLnTx/>
                <a:uFillTx/>
                <a:latin typeface="Trebuchet MS" pitchFamily="34" charset="0"/>
                <a:ea typeface="+mn-ea"/>
                <a:cs typeface="+mn-cs"/>
              </a:rPr>
              <a:t> </a:t>
            </a:r>
            <a:r>
              <a:rPr kumimoji="0" lang="nl-BE" sz="2800" b="0" i="0" u="none" strike="noStrike" kern="1200" cap="none" spc="0" normalizeH="0" baseline="0" noProof="0" dirty="0">
                <a:ln>
                  <a:noFill/>
                </a:ln>
                <a:solidFill>
                  <a:srgbClr val="4B2B4B"/>
                </a:solidFill>
                <a:effectLst/>
                <a:uLnTx/>
                <a:uFillTx/>
                <a:latin typeface="Trebuchet MS" pitchFamily="34" charset="0"/>
                <a:ea typeface="+mn-ea"/>
                <a:cs typeface="+mn-cs"/>
              </a:rPr>
              <a:t>meer personen die op een betrekkelijk continue basis functioneert om een gemeenschappelijk doel of serie van doelen te realiseren. Zij wordt gekenmerkt door formele rollen die het gedrag van haar leden definiëren en vormgeven.” (Robbins</a:t>
            </a:r>
            <a: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t>)</a:t>
            </a:r>
            <a:br>
              <a:rPr kumimoji="0" lang="nl-BE" sz="2000" b="0" i="0" u="none" strike="noStrike" kern="1200" cap="none" spc="0" normalizeH="0" baseline="0" noProof="0" dirty="0">
                <a:ln>
                  <a:noFill/>
                </a:ln>
                <a:solidFill>
                  <a:srgbClr val="4B2B4B"/>
                </a:solidFill>
                <a:effectLst/>
                <a:uLnTx/>
                <a:uFillTx/>
                <a:latin typeface="Trebuchet MS" pitchFamily="34" charset="0"/>
                <a:ea typeface="+mn-ea"/>
                <a:cs typeface="+mn-cs"/>
              </a:rPr>
            </a:br>
            <a:endParaRPr kumimoji="0" lang="nl-NL" sz="1800" b="0" i="0" u="none" strike="noStrike" kern="1200" cap="none" spc="0" normalizeH="0" baseline="0" noProof="0" dirty="0">
              <a:ln>
                <a:noFill/>
              </a:ln>
              <a:solidFill>
                <a:srgbClr val="4B2B4B"/>
              </a:solidFill>
              <a:effectLst/>
              <a:uLnTx/>
              <a:uFillTx/>
              <a:latin typeface="Trebuchet MS"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M_presentatie_nl">
  <a:themeElements>
    <a:clrScheme name="Lessius">
      <a:dk1>
        <a:srgbClr val="003C72"/>
      </a:dk1>
      <a:lt1>
        <a:srgbClr val="FFFFFF"/>
      </a:lt1>
      <a:dk2>
        <a:srgbClr val="003C72"/>
      </a:dk2>
      <a:lt2>
        <a:srgbClr val="FFFFFF"/>
      </a:lt2>
      <a:accent1>
        <a:srgbClr val="00A9E5"/>
      </a:accent1>
      <a:accent2>
        <a:srgbClr val="67CBEF"/>
      </a:accent2>
      <a:accent3>
        <a:srgbClr val="CCEEFA"/>
      </a:accent3>
      <a:accent4>
        <a:srgbClr val="406D96"/>
      </a:accent4>
      <a:accent5>
        <a:srgbClr val="7F9DB9"/>
      </a:accent5>
      <a:accent6>
        <a:srgbClr val="BECEDD"/>
      </a:accent6>
      <a:hlink>
        <a:srgbClr val="118EFF"/>
      </a:hlink>
      <a:folHlink>
        <a:srgbClr val="7030A0"/>
      </a:folHlink>
    </a:clrScheme>
    <a:fontScheme name="Lessi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TM_presentatie_nl</Template>
  <TotalTime>349</TotalTime>
  <Words>3356</Words>
  <Application>Microsoft Office PowerPoint</Application>
  <PresentationFormat>Diavoorstelling (4:3)</PresentationFormat>
  <Paragraphs>359</Paragraphs>
  <Slides>65</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65</vt:i4>
      </vt:variant>
    </vt:vector>
  </HeadingPairs>
  <TitlesOfParts>
    <vt:vector size="71" baseType="lpstr">
      <vt:lpstr>Arial</vt:lpstr>
      <vt:lpstr>Calibri</vt:lpstr>
      <vt:lpstr>Trebuchet MS</vt:lpstr>
      <vt:lpstr>Verdana</vt:lpstr>
      <vt:lpstr>Wingdings</vt:lpstr>
      <vt:lpstr>TM_presentatie_nl</vt:lpstr>
      <vt:lpstr>Gedrag in organisaties.  Hoofdstuk I introductie in de organisatiepsychologie</vt:lpstr>
      <vt:lpstr>Overzicht</vt:lpstr>
      <vt:lpstr>1.1 Wat is organisatiepsychologie?</vt:lpstr>
      <vt:lpstr>1.1  Waarover gaat DIT HOOFDSTUK?  </vt:lpstr>
      <vt:lpstr>1.1 Wat is organisatiepsychologie? </vt:lpstr>
      <vt:lpstr>1.1. Wat is organisatiepsychologie?</vt:lpstr>
      <vt:lpstr>1.1 WAT IS ORGANISATIEPSYCHOLOGIE? </vt:lpstr>
      <vt:lpstr>1.1 Wat is organisatiepsychologie?</vt:lpstr>
      <vt:lpstr>1.1 Wat is organisatiepsychologie?</vt:lpstr>
      <vt:lpstr>1.1 Wat is organisatiepsychologie? </vt:lpstr>
      <vt:lpstr>1.1 Wat is organisatiepsychologie? </vt:lpstr>
      <vt:lpstr>1.1 Wat is organisatiepsychologie? </vt:lpstr>
      <vt:lpstr>1.1 Wat is organisatiepsychologie? </vt:lpstr>
      <vt:lpstr>1.1 Wat is organisatiepsychologie?</vt:lpstr>
      <vt:lpstr>1.1 Wat is organisatiepsychologie? </vt:lpstr>
      <vt:lpstr>1.1 Wat is organisatiepsychologie? </vt:lpstr>
      <vt:lpstr>1.2 Economische omgeving</vt:lpstr>
      <vt:lpstr>1.2 Economische omgeving </vt:lpstr>
      <vt:lpstr>1.2 Economische omgeving </vt:lpstr>
      <vt:lpstr>1.2 Economische omgeving</vt:lpstr>
      <vt:lpstr>1.2 Economische omgeving </vt:lpstr>
      <vt:lpstr>1.3 Historiek van de Organisatiepsychologie</vt:lpstr>
      <vt:lpstr>1.3 Historiek</vt:lpstr>
      <vt:lpstr>1.3 Historiek</vt:lpstr>
      <vt:lpstr>1.3 Historiek</vt:lpstr>
      <vt:lpstr>1.3 Historiek</vt:lpstr>
      <vt:lpstr>1.3 Historiek</vt:lpstr>
      <vt:lpstr>1.3 Historiek</vt:lpstr>
      <vt:lpstr>1.3 Historiek</vt:lpstr>
      <vt:lpstr>1.3 Historiek</vt:lpstr>
      <vt:lpstr>1. 3 Historiek</vt:lpstr>
      <vt:lpstr>1.3 Historiek</vt:lpstr>
      <vt:lpstr>1.3 Historiek</vt:lpstr>
      <vt:lpstr>1.3 Historiek</vt:lpstr>
      <vt:lpstr>1.3 Historiek</vt:lpstr>
      <vt:lpstr>1.4.1 Hedendaagse organisaties</vt:lpstr>
      <vt:lpstr>1.4.1 Hedendaagse organisaties</vt:lpstr>
      <vt:lpstr>1.4.2 Hedendaagse organisaties</vt:lpstr>
      <vt:lpstr>1.4.2 Hedendaagse organisaties</vt:lpstr>
      <vt:lpstr>1.4.3 Hedendaagse organisaties</vt:lpstr>
      <vt:lpstr>1.4.4 Hedendaagse organisaties</vt:lpstr>
      <vt:lpstr>1.4.4 Hedendaagse organisaties</vt:lpstr>
      <vt:lpstr>1.4.5 Hedendaagse organisaties</vt:lpstr>
      <vt:lpstr>1.4.5 Hedendaagse organisaties</vt:lpstr>
      <vt:lpstr>1.4.5 Hedendaagse organisaties</vt:lpstr>
      <vt:lpstr>1.4.5 Hedendaagse organisaties</vt:lpstr>
      <vt:lpstr>1.4.5 Hedendaagse organisaties</vt:lpstr>
      <vt:lpstr>1.4.5 Hedendaagse organisaties</vt:lpstr>
      <vt:lpstr>1.4.6 Hedendaagse organisaties</vt:lpstr>
      <vt:lpstr>1.4.7 Hedendaagse organisaties</vt:lpstr>
      <vt:lpstr>1.4.7 Hedendaagse organisaties</vt:lpstr>
      <vt:lpstr>1.4.7 Hedendaagse organisaties</vt:lpstr>
      <vt:lpstr>1.4.7 Hedendaagse organisaties</vt:lpstr>
      <vt:lpstr>1.4.7 Hedendaagse organisaties</vt:lpstr>
      <vt:lpstr>1.4.7 Hedendaagse organisaties</vt:lpstr>
      <vt:lpstr>1.4.8 Hedendaagse organisaties</vt:lpstr>
      <vt:lpstr>1.4.8 Hedendaagse organisaties</vt:lpstr>
      <vt:lpstr>1.4.9 Hedendaagse organisaties</vt:lpstr>
      <vt:lpstr>1.4.9 Hedendaagse organisaties</vt:lpstr>
      <vt:lpstr>1.4.10 HEDENDAAGSE ORGANISATIES</vt:lpstr>
      <vt:lpstr>1.4.10 HEDENDAAGSE ORGANISATIES</vt:lpstr>
      <vt:lpstr>Doelstellingen</vt:lpstr>
      <vt:lpstr>Doelstellingen II</vt:lpstr>
      <vt:lpstr>PowerPoint-presentatie</vt:lpstr>
      <vt:lpstr>Gedrag in organisaties</vt:lpstr>
    </vt:vector>
  </TitlesOfParts>
  <Company>Lessius hogeschool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Gedrag in organisaties.  Hoofdstuk I</dc:title>
  <dc:creator>gebruiker</dc:creator>
  <cp:lastModifiedBy>Guido Valkeneers</cp:lastModifiedBy>
  <cp:revision>69</cp:revision>
  <dcterms:created xsi:type="dcterms:W3CDTF">2013-09-15T11:48:48Z</dcterms:created>
  <dcterms:modified xsi:type="dcterms:W3CDTF">2026-02-24T09:06:31Z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337be75-dfbb-4261-9834-ac247c7dde13_Enabled">
    <vt:lpwstr>true</vt:lpwstr>
  </property>
  <property fmtid="{D5CDD505-2E9C-101B-9397-08002B2CF9AE}" pid="3" name="MSIP_Label_c337be75-dfbb-4261-9834-ac247c7dde13_SetDate">
    <vt:lpwstr>2025-11-30T18:15:34Z</vt:lpwstr>
  </property>
  <property fmtid="{D5CDD505-2E9C-101B-9397-08002B2CF9AE}" pid="4" name="MSIP_Label_c337be75-dfbb-4261-9834-ac247c7dde13_Method">
    <vt:lpwstr>Standard</vt:lpwstr>
  </property>
  <property fmtid="{D5CDD505-2E9C-101B-9397-08002B2CF9AE}" pid="5" name="MSIP_Label_c337be75-dfbb-4261-9834-ac247c7dde13_Name">
    <vt:lpwstr>Algemeen</vt:lpwstr>
  </property>
  <property fmtid="{D5CDD505-2E9C-101B-9397-08002B2CF9AE}" pid="6" name="MSIP_Label_c337be75-dfbb-4261-9834-ac247c7dde13_SiteId">
    <vt:lpwstr>77d33cc5-c9b4-4766-95c7-ed5b515e1cce</vt:lpwstr>
  </property>
  <property fmtid="{D5CDD505-2E9C-101B-9397-08002B2CF9AE}" pid="7" name="MSIP_Label_c337be75-dfbb-4261-9834-ac247c7dde13_ActionId">
    <vt:lpwstr>00641675-1e4a-4850-8965-2216065e8549</vt:lpwstr>
  </property>
  <property fmtid="{D5CDD505-2E9C-101B-9397-08002B2CF9AE}" pid="8" name="MSIP_Label_c337be75-dfbb-4261-9834-ac247c7dde13_ContentBits">
    <vt:lpwstr>0</vt:lpwstr>
  </property>
  <property fmtid="{D5CDD505-2E9C-101B-9397-08002B2CF9AE}" pid="9" name="MSIP_Label_c337be75-dfbb-4261-9834-ac247c7dde13_Tag">
    <vt:lpwstr>10, 3, 0, 1</vt:lpwstr>
  </property>
</Properties>
</file>