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306" r:id="rId4"/>
    <p:sldId id="307" r:id="rId5"/>
    <p:sldId id="308" r:id="rId6"/>
    <p:sldId id="309" r:id="rId7"/>
    <p:sldId id="312" r:id="rId8"/>
    <p:sldId id="310" r:id="rId9"/>
    <p:sldId id="314" r:id="rId10"/>
    <p:sldId id="315" r:id="rId11"/>
    <p:sldId id="311" r:id="rId12"/>
    <p:sldId id="313" r:id="rId13"/>
    <p:sldId id="316" r:id="rId14"/>
    <p:sldId id="317" r:id="rId15"/>
    <p:sldId id="318" r:id="rId16"/>
    <p:sldId id="319" r:id="rId17"/>
    <p:sldId id="320" r:id="rId18"/>
    <p:sldId id="321" r:id="rId19"/>
    <p:sldId id="323" r:id="rId20"/>
    <p:sldId id="324" r:id="rId21"/>
    <p:sldId id="325" r:id="rId22"/>
    <p:sldId id="322" r:id="rId23"/>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4" autoAdjust="0"/>
  </p:normalViewPr>
  <p:slideViewPr>
    <p:cSldViewPr>
      <p:cViewPr varScale="1">
        <p:scale>
          <a:sx n="105" d="100"/>
          <a:sy n="105" d="100"/>
        </p:scale>
        <p:origin x="17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525EF72-00D6-411A-9A11-BADFA38C91DB}" type="datetimeFigureOut">
              <a:rPr lang="nl-BE" smtClean="0"/>
              <a:pPr/>
              <a:t>17/02/2026</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F5D7685-6C7D-4371-8210-CAE171178F76}" type="slidenum">
              <a:rPr lang="nl-BE" smtClean="0"/>
              <a:pPr/>
              <a:t>‹nr.›</a:t>
            </a:fld>
            <a:endParaRPr lang="nl-BE"/>
          </a:p>
        </p:txBody>
      </p:sp>
    </p:spTree>
    <p:extLst>
      <p:ext uri="{BB962C8B-B14F-4D97-AF65-F5344CB8AC3E}">
        <p14:creationId xmlns:p14="http://schemas.microsoft.com/office/powerpoint/2010/main" val="54049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50C418-57B5-443D-A5B7-412F41401973}" type="slidenum">
              <a:rPr lang="nl-BE" smtClean="0">
                <a:latin typeface="Calibri" pitchFamily="34" charset="0"/>
              </a:rPr>
              <a:pPr eaLnBrk="1" hangingPunct="1"/>
              <a:t>1</a:t>
            </a:fld>
            <a:endParaRPr lang="nl-BE">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CF701-5908-4BB4-8BDC-6406EA0F554D}" type="slidenum">
              <a:rPr lang="nl-BE" smtClean="0">
                <a:latin typeface="Calibri" pitchFamily="34" charset="0"/>
              </a:rPr>
              <a:pPr eaLnBrk="1" hangingPunct="1"/>
              <a:t>2</a:t>
            </a:fld>
            <a:endParaRPr lang="nl-BE">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50C418-57B5-443D-A5B7-412F41401973}" type="slidenum">
              <a:rPr lang="nl-BE" smtClean="0">
                <a:latin typeface="Calibri" pitchFamily="34" charset="0"/>
              </a:rPr>
              <a:pPr eaLnBrk="1" hangingPunct="1"/>
              <a:t>22</a:t>
            </a:fld>
            <a:endParaRPr lang="nl-BE">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9CAB"/>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r>
              <a:rPr lang="nl-BE"/>
              <a:t>Gedrag in organisaties.</a:t>
            </a:r>
            <a:endParaRPr lang="nl-BE" dirty="0"/>
          </a:p>
        </p:txBody>
      </p:sp>
      <p:sp>
        <p:nvSpPr>
          <p:cNvPr id="11" name="Slide Number Placeholder 10"/>
          <p:cNvSpPr>
            <a:spLocks noGrp="1"/>
          </p:cNvSpPr>
          <p:nvPr>
            <p:ph type="sldNum" sz="quarter" idx="11"/>
          </p:nvPr>
        </p:nvSpPr>
        <p:spPr>
          <a:solidFill>
            <a:srgbClr val="009CAB"/>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a:lstStyle>
            <a:lvl1pPr marL="323850" indent="-323850">
              <a:spcBef>
                <a:spcPts val="400"/>
              </a:spcBef>
              <a:spcAft>
                <a:spcPts val="400"/>
              </a:spcAft>
              <a:buClrTx/>
              <a:defRPr>
                <a:solidFill>
                  <a:srgbClr val="000000"/>
                </a:solidFill>
              </a:defRPr>
            </a:lvl1pPr>
            <a:lvl2pPr marL="723900" indent="-368300">
              <a:spcBef>
                <a:spcPts val="400"/>
              </a:spcBef>
              <a:spcAft>
                <a:spcPts val="400"/>
              </a:spcAft>
              <a:buClrTx/>
              <a:defRPr sz="2500">
                <a:solidFill>
                  <a:srgbClr val="000000"/>
                </a:solidFill>
              </a:defRPr>
            </a:lvl2pPr>
            <a:lvl3pPr marL="982663" indent="-258763">
              <a:spcBef>
                <a:spcPts val="400"/>
              </a:spcBef>
              <a:spcAft>
                <a:spcPts val="400"/>
              </a:spcAft>
              <a:buClrTx/>
              <a:defRPr sz="2300">
                <a:solidFill>
                  <a:srgbClr val="000000"/>
                </a:solidFill>
              </a:defRPr>
            </a:lvl3pPr>
            <a:lvl4pPr marL="1255713" indent="-273050">
              <a:spcBef>
                <a:spcPts val="400"/>
              </a:spcBef>
              <a:spcAft>
                <a:spcPts val="400"/>
              </a:spcAft>
              <a:buClrTx/>
              <a:defRPr sz="2000">
                <a:solidFill>
                  <a:srgbClr val="000000"/>
                </a:solidFill>
              </a:defRPr>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9CAB"/>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9CAB"/>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a:t>
            </a:r>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9CAB"/>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9CAB"/>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r>
              <a:rPr lang="nl-BE"/>
              <a:t>Gedrag in organisaties.</a:t>
            </a:r>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9CAB"/>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009CA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r>
              <a:rPr lang="nl-BE"/>
              <a:t>Gedrag in organisaties.</a:t>
            </a:r>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9CAB"/>
                </a:solidFill>
                <a:latin typeface="Trebuchet MS" pitchFamily="34" charset="0"/>
              </a:defRPr>
            </a:lvl1pPr>
          </a:lstStyle>
          <a:p>
            <a:r>
              <a:rPr lang="nl-BE"/>
              <a:t>Gedrag in organisaties.</a:t>
            </a:r>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9CAB"/>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p:hf hdr="0" dt="0"/>
  <p:txStyles>
    <p:titleStyle>
      <a:lvl1pPr algn="l" defTabSz="914400" rtl="0" eaLnBrk="1" latinLnBrk="0" hangingPunct="1">
        <a:lnSpc>
          <a:spcPct val="80000"/>
        </a:lnSpc>
        <a:spcBef>
          <a:spcPct val="0"/>
        </a:spcBef>
        <a:buNone/>
        <a:defRPr sz="3600" b="1" kern="1200" cap="all" baseline="0">
          <a:solidFill>
            <a:srgbClr val="009CAB"/>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8ZvZxFVi9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568" y="2928938"/>
            <a:ext cx="9144001" cy="2643188"/>
          </a:xfrm>
        </p:spPr>
        <p:txBody>
          <a:bodyPr rtlCol="0"/>
          <a:lstStyle/>
          <a:p>
            <a:pPr eaLnBrk="1" fontAlgn="auto" hangingPunct="1">
              <a:defRPr/>
            </a:pPr>
            <a:r>
              <a:rPr lang="nl-BE" dirty="0"/>
              <a:t>		ORGANISATIEVERANDERING EN - ONTWIKKELING</a:t>
            </a:r>
          </a:p>
        </p:txBody>
      </p:sp>
      <p:sp>
        <p:nvSpPr>
          <p:cNvPr id="3" name="Title 2"/>
          <p:cNvSpPr>
            <a:spLocks noGrp="1"/>
          </p:cNvSpPr>
          <p:nvPr>
            <p:ph type="title"/>
          </p:nvPr>
        </p:nvSpPr>
        <p:spPr>
          <a:xfrm>
            <a:off x="107504" y="0"/>
            <a:ext cx="9144000" cy="2928938"/>
          </a:xfrm>
        </p:spPr>
        <p:txBody>
          <a:bodyPr rtlCol="0"/>
          <a:lstStyle/>
          <a:p>
            <a:pPr eaLnBrk="1" fontAlgn="auto" hangingPunct="1">
              <a:spcAft>
                <a:spcPts val="0"/>
              </a:spcAft>
              <a:defRPr/>
            </a:pPr>
            <a:r>
              <a:rPr lang="nl-BE" dirty="0"/>
              <a:t>Gedrag in organisaties</a:t>
            </a:r>
            <a:br>
              <a:rPr lang="nl-BE" dirty="0"/>
            </a:br>
            <a:r>
              <a:rPr lang="nl-BE" dirty="0"/>
              <a:t>hoofdstuk XIII</a:t>
            </a:r>
          </a:p>
        </p:txBody>
      </p:sp>
      <p:sp>
        <p:nvSpPr>
          <p:cNvPr id="9221" name="Slide Number Placeholder 4"/>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98574-3F44-44E8-AD2B-5553EA041E91}" type="slidenum">
              <a:rPr lang="nl-BE" smtClean="0">
                <a:solidFill>
                  <a:srgbClr val="4B2B4B"/>
                </a:solidFill>
                <a:latin typeface="Trebuchet MS" pitchFamily="34" charset="0"/>
              </a:rPr>
              <a:pPr eaLnBrk="1" hangingPunct="1"/>
              <a:t>1</a:t>
            </a:fld>
            <a:endParaRPr lang="nl-BE">
              <a:solidFill>
                <a:srgbClr val="4B2B4B"/>
              </a:solidFill>
              <a:latin typeface="Trebuchet MS" pitchFamily="34" charset="0"/>
            </a:endParaRPr>
          </a:p>
        </p:txBody>
      </p:sp>
      <p:sp>
        <p:nvSpPr>
          <p:cNvPr id="4" name="Tijdelijke aanduiding voor voettekst 3">
            <a:extLst>
              <a:ext uri="{FF2B5EF4-FFF2-40B4-BE49-F238E27FC236}">
                <a16:creationId xmlns:a16="http://schemas.microsoft.com/office/drawing/2014/main" id="{B873176E-5021-45D0-A539-0D8A200AA190}"/>
              </a:ext>
            </a:extLst>
          </p:cNvPr>
          <p:cNvSpPr>
            <a:spLocks noGrp="1"/>
          </p:cNvSpPr>
          <p:nvPr>
            <p:ph type="ftr" sz="quarter" idx="12"/>
          </p:nvPr>
        </p:nvSpPr>
        <p:spPr/>
        <p:txBody>
          <a:bodyPr/>
          <a:lstStyle/>
          <a:p>
            <a:r>
              <a:rPr lang="nl-BE"/>
              <a:t>Gedrag in organisaties.</a:t>
            </a:r>
            <a:endParaRPr lang="nl-BE" dirty="0"/>
          </a:p>
        </p:txBody>
      </p:sp>
      <p:pic>
        <p:nvPicPr>
          <p:cNvPr id="9" name="Picture 2" descr="Gedrag in organisaties">
            <a:extLst>
              <a:ext uri="{FF2B5EF4-FFF2-40B4-BE49-F238E27FC236}">
                <a16:creationId xmlns:a16="http://schemas.microsoft.com/office/drawing/2014/main" id="{EDAD706D-F32C-4C7B-92B5-84C331CF18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060" y="3744099"/>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Strategieën van change agents</a:t>
            </a:r>
            <a:br>
              <a:rPr lang="nl-BE" dirty="0"/>
            </a:br>
            <a:r>
              <a:rPr lang="nl-BE" dirty="0"/>
              <a:t>- macht-dwangstrategie</a:t>
            </a:r>
            <a:br>
              <a:rPr lang="nl-BE" dirty="0"/>
            </a:br>
            <a:r>
              <a:rPr lang="nl-BE" dirty="0"/>
              <a:t> 	maar…..</a:t>
            </a:r>
            <a:br>
              <a:rPr lang="nl-BE" dirty="0"/>
            </a:br>
            <a:r>
              <a:rPr lang="nl-BE" dirty="0"/>
              <a:t>- rationele overwegingsstrategie</a:t>
            </a:r>
            <a:br>
              <a:rPr lang="nl-BE" dirty="0"/>
            </a:br>
            <a:r>
              <a:rPr lang="nl-BE" dirty="0"/>
              <a:t>- gedeelde machtsstrategie</a:t>
            </a:r>
          </a:p>
          <a:p>
            <a:r>
              <a:rPr lang="nl-BE" dirty="0"/>
              <a:t>Ontwerpen of ontwikkelen?</a:t>
            </a:r>
          </a:p>
          <a:p>
            <a:pPr>
              <a:buNone/>
            </a:pPr>
            <a:r>
              <a:rPr lang="nl-BE" dirty="0"/>
              <a:t>	- ontwerpen is een top-down gebeuren</a:t>
            </a:r>
            <a:br>
              <a:rPr lang="nl-BE" dirty="0"/>
            </a:br>
            <a:r>
              <a:rPr lang="nl-BE" dirty="0"/>
              <a:t>- ontwikkelen is een top-down en bottum-up gebeuren. </a:t>
            </a:r>
          </a:p>
          <a:p>
            <a:endParaRPr lang="nl-BE" dirty="0"/>
          </a:p>
        </p:txBody>
      </p:sp>
      <p:sp>
        <p:nvSpPr>
          <p:cNvPr id="3" name="Title 2"/>
          <p:cNvSpPr>
            <a:spLocks noGrp="1"/>
          </p:cNvSpPr>
          <p:nvPr>
            <p:ph type="title"/>
          </p:nvPr>
        </p:nvSpPr>
        <p:spPr/>
        <p:txBody>
          <a:bodyPr/>
          <a:lstStyle/>
          <a:p>
            <a:r>
              <a:rPr lang="nl-BE" dirty="0"/>
              <a:t>13.3 Change agents</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10</a:t>
            </a:fld>
            <a:endParaRPr lang="nl-BE" dirty="0"/>
          </a:p>
        </p:txBody>
      </p:sp>
      <p:sp>
        <p:nvSpPr>
          <p:cNvPr id="5" name="Tijdelijke aanduiding voor voettekst 4">
            <a:extLst>
              <a:ext uri="{FF2B5EF4-FFF2-40B4-BE49-F238E27FC236}">
                <a16:creationId xmlns:a16="http://schemas.microsoft.com/office/drawing/2014/main" id="{1A7F1892-D2FD-41DB-BF11-11AE3D44EF55}"/>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Vijf fasen te onderscheiden: </a:t>
            </a:r>
            <a:br>
              <a:rPr lang="nl-BE" dirty="0"/>
            </a:br>
            <a:endParaRPr lang="nl-BE" dirty="0"/>
          </a:p>
        </p:txBody>
      </p:sp>
      <p:sp>
        <p:nvSpPr>
          <p:cNvPr id="3" name="Title 2"/>
          <p:cNvSpPr>
            <a:spLocks noGrp="1"/>
          </p:cNvSpPr>
          <p:nvPr>
            <p:ph type="title"/>
          </p:nvPr>
        </p:nvSpPr>
        <p:spPr/>
        <p:txBody>
          <a:bodyPr/>
          <a:lstStyle/>
          <a:p>
            <a:r>
              <a:rPr lang="nl-BE" dirty="0"/>
              <a:t>13.4 De geplande verandering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11</a:t>
            </a:fld>
            <a:endParaRPr lang="nl-BE" dirty="0"/>
          </a:p>
        </p:txBody>
      </p:sp>
      <p:pic>
        <p:nvPicPr>
          <p:cNvPr id="1027" name="Picture 3"/>
          <p:cNvPicPr>
            <a:picLocks noChangeAspect="1" noChangeArrowheads="1"/>
          </p:cNvPicPr>
          <p:nvPr/>
        </p:nvPicPr>
        <p:blipFill>
          <a:blip r:embed="rId2" cstate="print"/>
          <a:srcRect/>
          <a:stretch>
            <a:fillRect/>
          </a:stretch>
        </p:blipFill>
        <p:spPr bwMode="auto">
          <a:xfrm>
            <a:off x="2258861" y="1844825"/>
            <a:ext cx="4185347" cy="4020022"/>
          </a:xfrm>
          <a:prstGeom prst="rect">
            <a:avLst/>
          </a:prstGeom>
          <a:noFill/>
          <a:ln w="9525">
            <a:noFill/>
            <a:miter lim="800000"/>
            <a:headEnd/>
            <a:tailEnd/>
          </a:ln>
        </p:spPr>
      </p:pic>
      <p:sp>
        <p:nvSpPr>
          <p:cNvPr id="5" name="Tijdelijke aanduiding voor voettekst 4">
            <a:extLst>
              <a:ext uri="{FF2B5EF4-FFF2-40B4-BE49-F238E27FC236}">
                <a16:creationId xmlns:a16="http://schemas.microsoft.com/office/drawing/2014/main" id="{58A071DE-A27B-462A-9BBF-185A4204A8DD}"/>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4734000"/>
          </a:xfrm>
        </p:spPr>
        <p:txBody>
          <a:bodyPr/>
          <a:lstStyle/>
          <a:p>
            <a:pPr marL="514350" indent="-514350">
              <a:buAutoNum type="arabicPeriod"/>
            </a:pPr>
            <a:r>
              <a:rPr lang="nl-BE" dirty="0"/>
              <a:t>Organisatorisch vermogen</a:t>
            </a:r>
          </a:p>
          <a:p>
            <a:pPr marL="514350" indent="-514350">
              <a:buAutoNum type="arabicPeriod"/>
            </a:pPr>
            <a:r>
              <a:rPr lang="nl-BE" dirty="0"/>
              <a:t> Weerstand</a:t>
            </a:r>
            <a:br>
              <a:rPr lang="nl-BE" dirty="0"/>
            </a:br>
            <a:endParaRPr lang="nl-BE" dirty="0"/>
          </a:p>
        </p:txBody>
      </p:sp>
      <p:sp>
        <p:nvSpPr>
          <p:cNvPr id="3" name="Title 2"/>
          <p:cNvSpPr>
            <a:spLocks noGrp="1"/>
          </p:cNvSpPr>
          <p:nvPr>
            <p:ph type="title"/>
          </p:nvPr>
        </p:nvSpPr>
        <p:spPr/>
        <p:txBody>
          <a:bodyPr/>
          <a:lstStyle/>
          <a:p>
            <a:r>
              <a:rPr lang="nl-BE" dirty="0"/>
              <a:t>13.5 Waarom slagen/mislukken veranderingsprocessen?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12</a:t>
            </a:fld>
            <a:endParaRPr lang="nl-BE" dirty="0"/>
          </a:p>
        </p:txBody>
      </p:sp>
      <p:pic>
        <p:nvPicPr>
          <p:cNvPr id="3075" name="Picture 3"/>
          <p:cNvPicPr>
            <a:picLocks noChangeAspect="1" noChangeArrowheads="1"/>
          </p:cNvPicPr>
          <p:nvPr/>
        </p:nvPicPr>
        <p:blipFill>
          <a:blip r:embed="rId2" cstate="print"/>
          <a:srcRect/>
          <a:stretch>
            <a:fillRect/>
          </a:stretch>
        </p:blipFill>
        <p:spPr bwMode="auto">
          <a:xfrm>
            <a:off x="1977529" y="2204864"/>
            <a:ext cx="6762813" cy="3600400"/>
          </a:xfrm>
          <a:prstGeom prst="rect">
            <a:avLst/>
          </a:prstGeom>
          <a:noFill/>
          <a:ln w="9525">
            <a:noFill/>
            <a:miter lim="800000"/>
            <a:headEnd/>
            <a:tailEnd/>
          </a:ln>
        </p:spPr>
      </p:pic>
      <p:sp>
        <p:nvSpPr>
          <p:cNvPr id="5" name="Tijdelijke aanduiding voor voettekst 4">
            <a:extLst>
              <a:ext uri="{FF2B5EF4-FFF2-40B4-BE49-F238E27FC236}">
                <a16:creationId xmlns:a16="http://schemas.microsoft.com/office/drawing/2014/main" id="{F892295E-6DDA-466E-BDFD-E1D36B99B7C1}"/>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13.5 Waarom slagen/mislukken veranderingsprocessen?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13</a:t>
            </a:fld>
            <a:endParaRPr lang="nl-BE" dirty="0"/>
          </a:p>
        </p:txBody>
      </p:sp>
      <p:sp>
        <p:nvSpPr>
          <p:cNvPr id="6" name="Content Placeholder 5"/>
          <p:cNvSpPr>
            <a:spLocks noGrp="1"/>
          </p:cNvSpPr>
          <p:nvPr>
            <p:ph idx="1"/>
          </p:nvPr>
        </p:nvSpPr>
        <p:spPr/>
        <p:txBody>
          <a:bodyPr/>
          <a:lstStyle/>
          <a:p>
            <a:r>
              <a:rPr lang="nl-BE" dirty="0"/>
              <a:t>Hoe omgaan met weerstand? </a:t>
            </a:r>
            <a:br>
              <a:rPr lang="nl-BE" dirty="0"/>
            </a:br>
            <a:r>
              <a:rPr lang="nl-BE" dirty="0"/>
              <a:t>Voorlichting en communicatie</a:t>
            </a:r>
            <a:br>
              <a:rPr lang="nl-BE" dirty="0"/>
            </a:br>
            <a:r>
              <a:rPr lang="nl-BE" dirty="0"/>
              <a:t>Participatie en betrokkenheid</a:t>
            </a:r>
            <a:br>
              <a:rPr lang="nl-BE" dirty="0"/>
            </a:br>
            <a:r>
              <a:rPr lang="nl-BE" dirty="0"/>
              <a:t>Facilitatie en ondersteuning</a:t>
            </a:r>
            <a:br>
              <a:rPr lang="nl-BE" dirty="0"/>
            </a:br>
            <a:r>
              <a:rPr lang="nl-BE" dirty="0"/>
              <a:t>Onderhandeling en overeenstemming</a:t>
            </a:r>
            <a:br>
              <a:rPr lang="nl-BE" dirty="0"/>
            </a:br>
            <a:r>
              <a:rPr lang="nl-BE" dirty="0"/>
              <a:t>Manipulatie en coöptatie (?)</a:t>
            </a:r>
            <a:br>
              <a:rPr lang="nl-BE" dirty="0"/>
            </a:br>
            <a:r>
              <a:rPr lang="nl-BE" dirty="0"/>
              <a:t>Expliciete en implicite dwang (?)</a:t>
            </a:r>
          </a:p>
        </p:txBody>
      </p:sp>
      <p:sp>
        <p:nvSpPr>
          <p:cNvPr id="2" name="Tijdelijke aanduiding voor voettekst 1">
            <a:extLst>
              <a:ext uri="{FF2B5EF4-FFF2-40B4-BE49-F238E27FC236}">
                <a16:creationId xmlns:a16="http://schemas.microsoft.com/office/drawing/2014/main" id="{3F7BEDF0-76AB-4123-BAAA-02CFC2ED4BD3}"/>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Lewin spreekt over drie fasen voor succesvolle verandering</a:t>
            </a:r>
            <a:br>
              <a:rPr lang="nl-BE" dirty="0"/>
            </a:br>
            <a:r>
              <a:rPr lang="nl-BE" dirty="0"/>
              <a:t>- ontdooiing</a:t>
            </a:r>
            <a:br>
              <a:rPr lang="nl-BE" dirty="0"/>
            </a:br>
            <a:r>
              <a:rPr lang="nl-BE" dirty="0"/>
              <a:t>- verandering</a:t>
            </a:r>
            <a:br>
              <a:rPr lang="nl-BE" dirty="0"/>
            </a:br>
            <a:r>
              <a:rPr lang="nl-BE" dirty="0"/>
              <a:t>- bevriezing</a:t>
            </a:r>
            <a:br>
              <a:rPr lang="nl-BE" dirty="0"/>
            </a:br>
            <a:endParaRPr lang="nl-BE" dirty="0"/>
          </a:p>
        </p:txBody>
      </p:sp>
      <p:sp>
        <p:nvSpPr>
          <p:cNvPr id="3" name="Title 2"/>
          <p:cNvSpPr>
            <a:spLocks noGrp="1"/>
          </p:cNvSpPr>
          <p:nvPr>
            <p:ph type="title"/>
          </p:nvPr>
        </p:nvSpPr>
        <p:spPr/>
        <p:txBody>
          <a:bodyPr/>
          <a:lstStyle/>
          <a:p>
            <a:r>
              <a:rPr lang="nl-BE" dirty="0"/>
              <a:t>13.6 Een model voor implementatie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14</a:t>
            </a:fld>
            <a:endParaRPr lang="nl-BE" dirty="0"/>
          </a:p>
        </p:txBody>
      </p:sp>
      <p:pic>
        <p:nvPicPr>
          <p:cNvPr id="24581" name="Picture 5" descr="http://www.scientias.nl/wp-content/uploads/2012/07/ijsbeer4.jpg"/>
          <p:cNvPicPr>
            <a:picLocks noChangeAspect="1" noChangeArrowheads="1"/>
          </p:cNvPicPr>
          <p:nvPr/>
        </p:nvPicPr>
        <p:blipFill>
          <a:blip r:embed="rId2" cstate="print"/>
          <a:srcRect/>
          <a:stretch>
            <a:fillRect/>
          </a:stretch>
        </p:blipFill>
        <p:spPr bwMode="auto">
          <a:xfrm>
            <a:off x="3140968" y="2924944"/>
            <a:ext cx="6003032" cy="3001516"/>
          </a:xfrm>
          <a:prstGeom prst="rect">
            <a:avLst/>
          </a:prstGeom>
          <a:noFill/>
        </p:spPr>
      </p:pic>
      <p:sp>
        <p:nvSpPr>
          <p:cNvPr id="5" name="Tijdelijke aanduiding voor voettekst 4">
            <a:extLst>
              <a:ext uri="{FF2B5EF4-FFF2-40B4-BE49-F238E27FC236}">
                <a16:creationId xmlns:a16="http://schemas.microsoft.com/office/drawing/2014/main" id="{C7CC6A42-264B-4320-AC98-76AFAA2B69E0}"/>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Kotter spreekt over acht fasen</a:t>
            </a:r>
            <a:br>
              <a:rPr lang="nl-BE" dirty="0"/>
            </a:br>
            <a:endParaRPr lang="nl-BE" dirty="0"/>
          </a:p>
        </p:txBody>
      </p:sp>
      <p:sp>
        <p:nvSpPr>
          <p:cNvPr id="3" name="Title 2"/>
          <p:cNvSpPr>
            <a:spLocks noGrp="1"/>
          </p:cNvSpPr>
          <p:nvPr>
            <p:ph type="title"/>
          </p:nvPr>
        </p:nvSpPr>
        <p:spPr/>
        <p:txBody>
          <a:bodyPr/>
          <a:lstStyle/>
          <a:p>
            <a:r>
              <a:rPr lang="nl-BE" dirty="0"/>
              <a:t>13.6 een model voor implementatie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15</a:t>
            </a:fld>
            <a:endParaRPr lang="nl-BE" dirty="0"/>
          </a:p>
        </p:txBody>
      </p:sp>
      <p:pic>
        <p:nvPicPr>
          <p:cNvPr id="1026" name="Picture 2"/>
          <p:cNvPicPr>
            <a:picLocks noChangeAspect="1" noChangeArrowheads="1"/>
          </p:cNvPicPr>
          <p:nvPr/>
        </p:nvPicPr>
        <p:blipFill>
          <a:blip r:embed="rId2" cstate="print"/>
          <a:srcRect/>
          <a:stretch>
            <a:fillRect/>
          </a:stretch>
        </p:blipFill>
        <p:spPr bwMode="auto">
          <a:xfrm>
            <a:off x="971599" y="1897173"/>
            <a:ext cx="6910001" cy="3980099"/>
          </a:xfrm>
          <a:prstGeom prst="rect">
            <a:avLst/>
          </a:prstGeom>
          <a:noFill/>
          <a:ln w="9525">
            <a:noFill/>
            <a:miter lim="800000"/>
            <a:headEnd/>
            <a:tailEnd/>
          </a:ln>
        </p:spPr>
      </p:pic>
      <p:sp>
        <p:nvSpPr>
          <p:cNvPr id="5" name="Tijdelijke aanduiding voor voettekst 4">
            <a:extLst>
              <a:ext uri="{FF2B5EF4-FFF2-40B4-BE49-F238E27FC236}">
                <a16:creationId xmlns:a16="http://schemas.microsoft.com/office/drawing/2014/main" id="{7C4162FC-5531-407D-BC0F-292DDD92B45E}"/>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nl-BE" dirty="0"/>
              <a:t>Methoden voor organisatieverandering</a:t>
            </a:r>
            <a:br>
              <a:rPr lang="nl-BE" dirty="0"/>
            </a:br>
            <a:br>
              <a:rPr lang="nl-BE" dirty="0"/>
            </a:br>
            <a:r>
              <a:rPr lang="nl-BE" dirty="0"/>
              <a:t>Reorganisatie</a:t>
            </a:r>
            <a:br>
              <a:rPr lang="nl-BE" dirty="0"/>
            </a:br>
            <a:r>
              <a:rPr lang="nl-BE" dirty="0"/>
              <a:t>ten gevolge van gewijzigde omstandigheden worden een aantal functies/afdelingen,.. opgeheven. Het DNA van de organisatie wordt behouden.</a:t>
            </a:r>
            <a:br>
              <a:rPr lang="nl-BE" dirty="0"/>
            </a:br>
            <a:br>
              <a:rPr lang="nl-BE" dirty="0"/>
            </a:br>
            <a:r>
              <a:rPr lang="nl-BE" dirty="0"/>
              <a:t>Business </a:t>
            </a:r>
            <a:r>
              <a:rPr lang="nl-BE" dirty="0" err="1"/>
              <a:t>process</a:t>
            </a:r>
            <a:r>
              <a:rPr lang="nl-BE" dirty="0"/>
              <a:t> </a:t>
            </a:r>
            <a:r>
              <a:rPr lang="nl-BE" dirty="0" err="1"/>
              <a:t>reenginering</a:t>
            </a:r>
            <a:r>
              <a:rPr lang="nl-BE" dirty="0"/>
              <a:t>. De hele structuur afbreken en opnieuw opbouwen. Het DNA van de organisatie wordt gewijzigd. </a:t>
            </a:r>
          </a:p>
          <a:p>
            <a:pPr>
              <a:buNone/>
            </a:pPr>
            <a:br>
              <a:rPr lang="nl-BE" dirty="0"/>
            </a:br>
            <a:endParaRPr lang="nl-BE" dirty="0"/>
          </a:p>
        </p:txBody>
      </p:sp>
      <p:sp>
        <p:nvSpPr>
          <p:cNvPr id="3" name="Title 2"/>
          <p:cNvSpPr>
            <a:spLocks noGrp="1"/>
          </p:cNvSpPr>
          <p:nvPr>
            <p:ph type="title"/>
          </p:nvPr>
        </p:nvSpPr>
        <p:spPr/>
        <p:txBody>
          <a:bodyPr/>
          <a:lstStyle/>
          <a:p>
            <a:r>
              <a:rPr lang="nl-BE" dirty="0"/>
              <a:t>13.7 Interventiemethoden voor het management</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16</a:t>
            </a:fld>
            <a:endParaRPr lang="nl-BE" dirty="0"/>
          </a:p>
        </p:txBody>
      </p:sp>
      <p:sp>
        <p:nvSpPr>
          <p:cNvPr id="5" name="Tijdelijke aanduiding voor voettekst 4">
            <a:extLst>
              <a:ext uri="{FF2B5EF4-FFF2-40B4-BE49-F238E27FC236}">
                <a16:creationId xmlns:a16="http://schemas.microsoft.com/office/drawing/2014/main" id="{CF9FF8E6-FC03-4630-9B55-99BF7E4E2AFC}"/>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Methoden voor organisatieontwikkeling</a:t>
            </a:r>
            <a:br>
              <a:rPr lang="nl-BE" dirty="0"/>
            </a:br>
            <a:r>
              <a:rPr lang="nl-BE" dirty="0"/>
              <a:t>Belang van vijf waarden: </a:t>
            </a:r>
          </a:p>
        </p:txBody>
      </p:sp>
      <p:sp>
        <p:nvSpPr>
          <p:cNvPr id="3" name="Title 2"/>
          <p:cNvSpPr>
            <a:spLocks noGrp="1"/>
          </p:cNvSpPr>
          <p:nvPr>
            <p:ph type="title"/>
          </p:nvPr>
        </p:nvSpPr>
        <p:spPr/>
        <p:txBody>
          <a:bodyPr/>
          <a:lstStyle/>
          <a:p>
            <a:r>
              <a:rPr lang="nl-BE" dirty="0"/>
              <a:t>13.7 Interventiemethoden voor het management</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17</a:t>
            </a:fld>
            <a:endParaRPr lang="nl-BE" dirty="0"/>
          </a:p>
        </p:txBody>
      </p:sp>
      <p:pic>
        <p:nvPicPr>
          <p:cNvPr id="5" name="Picture 3"/>
          <p:cNvPicPr>
            <a:picLocks noChangeAspect="1" noChangeArrowheads="1"/>
          </p:cNvPicPr>
          <p:nvPr/>
        </p:nvPicPr>
        <p:blipFill>
          <a:blip r:embed="rId2" cstate="print"/>
          <a:srcRect/>
          <a:stretch>
            <a:fillRect/>
          </a:stretch>
        </p:blipFill>
        <p:spPr bwMode="auto">
          <a:xfrm>
            <a:off x="1043608" y="2420888"/>
            <a:ext cx="7420672" cy="3240360"/>
          </a:xfrm>
          <a:prstGeom prst="rect">
            <a:avLst/>
          </a:prstGeom>
          <a:noFill/>
          <a:ln w="9525">
            <a:noFill/>
            <a:miter lim="800000"/>
            <a:headEnd/>
            <a:tailEnd/>
          </a:ln>
        </p:spPr>
      </p:pic>
      <p:sp>
        <p:nvSpPr>
          <p:cNvPr id="6" name="Tijdelijke aanduiding voor voettekst 5">
            <a:extLst>
              <a:ext uri="{FF2B5EF4-FFF2-40B4-BE49-F238E27FC236}">
                <a16:creationId xmlns:a16="http://schemas.microsoft.com/office/drawing/2014/main" id="{8034291B-2EE9-4A8A-BAF2-0C8C4141E70C}"/>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Organisatieontwikkeling</a:t>
            </a:r>
            <a:br>
              <a:rPr lang="nl-BE" dirty="0"/>
            </a:br>
            <a:r>
              <a:rPr lang="nl-BE" dirty="0"/>
              <a:t>- survey-feedback; </a:t>
            </a:r>
            <a:br>
              <a:rPr lang="nl-BE" dirty="0"/>
            </a:br>
            <a:r>
              <a:rPr lang="nl-BE" dirty="0"/>
              <a:t>- teambuilding;</a:t>
            </a:r>
            <a:br>
              <a:rPr lang="nl-BE" dirty="0"/>
            </a:br>
            <a:r>
              <a:rPr lang="nl-BE" dirty="0"/>
              <a:t>- procesconsultatie;  </a:t>
            </a:r>
            <a:br>
              <a:rPr lang="nl-BE" dirty="0"/>
            </a:br>
            <a:r>
              <a:rPr lang="nl-BE" dirty="0"/>
              <a:t>- Appreciative Inquiry; </a:t>
            </a:r>
            <a:br>
              <a:rPr lang="nl-BE" dirty="0"/>
            </a:br>
            <a:r>
              <a:rPr lang="nl-BE" dirty="0"/>
              <a:t>- ….</a:t>
            </a:r>
          </a:p>
          <a:p>
            <a:endParaRPr lang="nl-BE" dirty="0"/>
          </a:p>
          <a:p>
            <a:endParaRPr lang="nl-BE" dirty="0"/>
          </a:p>
          <a:p>
            <a:pPr>
              <a:buNone/>
            </a:pPr>
            <a:endParaRPr lang="nl-BE" dirty="0"/>
          </a:p>
        </p:txBody>
      </p:sp>
      <p:sp>
        <p:nvSpPr>
          <p:cNvPr id="3" name="Title 2"/>
          <p:cNvSpPr>
            <a:spLocks noGrp="1"/>
          </p:cNvSpPr>
          <p:nvPr>
            <p:ph type="title"/>
          </p:nvPr>
        </p:nvSpPr>
        <p:spPr/>
        <p:txBody>
          <a:bodyPr/>
          <a:lstStyle/>
          <a:p>
            <a:r>
              <a:rPr lang="nl-BE" dirty="0"/>
              <a:t>13.7 Interventiemethoden voor het management</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18</a:t>
            </a:fld>
            <a:endParaRPr lang="nl-BE" dirty="0"/>
          </a:p>
        </p:txBody>
      </p:sp>
      <p:sp>
        <p:nvSpPr>
          <p:cNvPr id="5" name="Tijdelijke aanduiding voor voettekst 4">
            <a:extLst>
              <a:ext uri="{FF2B5EF4-FFF2-40B4-BE49-F238E27FC236}">
                <a16:creationId xmlns:a16="http://schemas.microsoft.com/office/drawing/2014/main" id="{7CB4344F-5F5C-4064-ABDE-9BCE088EE27A}"/>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nl-BE" dirty="0"/>
              <a:t>De oorzaken van verandering kunnen gezocht worden in de interne of externe omgeving van de organisatie. Veranderingen worden geinduceerd door change agents. Er kan weerstand tegen verandering optreden. Hier dient een gepast antwoord op gegeven te worden. Voor de implementatie werden het drie- en achtfasen model besproken. </a:t>
            </a:r>
            <a:r>
              <a:rPr lang="nl-BE"/>
              <a:t>Tot </a:t>
            </a:r>
            <a:r>
              <a:rPr lang="nl-BE" dirty="0"/>
              <a:t>slot werd ingegaan op enkele interventiemethoden voor het management. </a:t>
            </a:r>
          </a:p>
        </p:txBody>
      </p:sp>
      <p:sp>
        <p:nvSpPr>
          <p:cNvPr id="3" name="Title 2"/>
          <p:cNvSpPr>
            <a:spLocks noGrp="1"/>
          </p:cNvSpPr>
          <p:nvPr>
            <p:ph type="title"/>
          </p:nvPr>
        </p:nvSpPr>
        <p:spPr/>
        <p:txBody>
          <a:bodyPr/>
          <a:lstStyle/>
          <a:p>
            <a:r>
              <a:rPr lang="nl-BE" dirty="0"/>
              <a:t>Besluit</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19</a:t>
            </a:fld>
            <a:endParaRPr lang="nl-BE" dirty="0"/>
          </a:p>
        </p:txBody>
      </p:sp>
      <p:sp>
        <p:nvSpPr>
          <p:cNvPr id="5" name="Tijdelijke aanduiding voor voettekst 4">
            <a:extLst>
              <a:ext uri="{FF2B5EF4-FFF2-40B4-BE49-F238E27FC236}">
                <a16:creationId xmlns:a16="http://schemas.microsoft.com/office/drawing/2014/main" id="{2F6343B2-B655-47E6-AE37-1301771ADE26}"/>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620" y="1152000"/>
            <a:ext cx="5072098" cy="4734000"/>
          </a:xfrm>
        </p:spPr>
        <p:txBody>
          <a:bodyPr>
            <a:normAutofit/>
          </a:bodyPr>
          <a:lstStyle/>
          <a:p>
            <a:pPr eaLnBrk="1" hangingPunct="1">
              <a:defRPr/>
            </a:pPr>
            <a:r>
              <a:rPr lang="nl-BE" sz="1900"/>
              <a:t>Definitie, kenmerken en typologie</a:t>
            </a:r>
          </a:p>
          <a:p>
            <a:pPr eaLnBrk="1" hangingPunct="1">
              <a:defRPr/>
            </a:pPr>
            <a:r>
              <a:rPr lang="nl-BE" sz="1900"/>
              <a:t>Oorzaken van veranderingen</a:t>
            </a:r>
          </a:p>
          <a:p>
            <a:pPr eaLnBrk="1" hangingPunct="1">
              <a:defRPr/>
            </a:pPr>
            <a:r>
              <a:rPr lang="nl-BE" sz="1900"/>
              <a:t>Change agents</a:t>
            </a:r>
          </a:p>
          <a:p>
            <a:pPr eaLnBrk="1" hangingPunct="1">
              <a:defRPr/>
            </a:pPr>
            <a:r>
              <a:rPr lang="nl-BE" sz="1900"/>
              <a:t>De geplande verandering</a:t>
            </a:r>
          </a:p>
          <a:p>
            <a:pPr eaLnBrk="1" hangingPunct="1">
              <a:defRPr/>
            </a:pPr>
            <a:r>
              <a:rPr lang="nl-BE" sz="1900"/>
              <a:t>Waarom slagen en mislukken veranderingen? </a:t>
            </a:r>
          </a:p>
          <a:p>
            <a:pPr eaLnBrk="1" hangingPunct="1">
              <a:defRPr/>
            </a:pPr>
            <a:r>
              <a:rPr lang="nl-BE" sz="1900"/>
              <a:t>Een model voor implementatie van verandering</a:t>
            </a:r>
          </a:p>
          <a:p>
            <a:pPr eaLnBrk="1" hangingPunct="1">
              <a:defRPr/>
            </a:pPr>
            <a:r>
              <a:rPr lang="nl-BE" sz="1900"/>
              <a:t>Interventiemethoden voor het management</a:t>
            </a:r>
            <a:br>
              <a:rPr lang="nl-BE" sz="1900"/>
            </a:br>
            <a:br>
              <a:rPr lang="nl-BE" sz="1900"/>
            </a:br>
            <a:r>
              <a:rPr lang="nl-BE" sz="1900"/>
              <a:t>methoden voor organisatieverandering</a:t>
            </a:r>
            <a:br>
              <a:rPr lang="nl-BE" sz="1900"/>
            </a:br>
            <a:br>
              <a:rPr lang="nl-BE" sz="1900"/>
            </a:br>
            <a:r>
              <a:rPr lang="nl-BE" sz="1900"/>
              <a:t>methoden voor organisatieontwikkeling</a:t>
            </a:r>
          </a:p>
        </p:txBody>
      </p:sp>
      <p:sp>
        <p:nvSpPr>
          <p:cNvPr id="3" name="Title 2"/>
          <p:cNvSpPr>
            <a:spLocks noGrp="1"/>
          </p:cNvSpPr>
          <p:nvPr>
            <p:ph type="title"/>
          </p:nvPr>
        </p:nvSpPr>
        <p:spPr>
          <a:xfrm>
            <a:off x="0" y="0"/>
            <a:ext cx="9144000" cy="1142984"/>
          </a:xfrm>
        </p:spPr>
        <p:txBody>
          <a:bodyPr rtlCol="0" anchor="ctr">
            <a:normAutofit/>
          </a:bodyPr>
          <a:lstStyle/>
          <a:p>
            <a:pPr eaLnBrk="1" fontAlgn="auto" hangingPunct="1">
              <a:spcAft>
                <a:spcPts val="0"/>
              </a:spcAft>
              <a:defRPr/>
            </a:pPr>
            <a:r>
              <a:rPr lang="nl-BE" dirty="0"/>
              <a:t>Overzicht</a:t>
            </a:r>
          </a:p>
        </p:txBody>
      </p:sp>
      <p:pic>
        <p:nvPicPr>
          <p:cNvPr id="7" name="Afbeelding 6">
            <a:extLst>
              <a:ext uri="{FF2B5EF4-FFF2-40B4-BE49-F238E27FC236}">
                <a16:creationId xmlns:a16="http://schemas.microsoft.com/office/drawing/2014/main" id="{870D66AA-0795-4B68-BEFA-C57C58A571AB}"/>
              </a:ext>
            </a:extLst>
          </p:cNvPr>
          <p:cNvPicPr>
            <a:picLocks noChangeAspect="1"/>
          </p:cNvPicPr>
          <p:nvPr/>
        </p:nvPicPr>
        <p:blipFill>
          <a:blip r:embed="rId3"/>
          <a:stretch>
            <a:fillRect/>
          </a:stretch>
        </p:blipFill>
        <p:spPr>
          <a:xfrm>
            <a:off x="180000" y="1277829"/>
            <a:ext cx="3428992" cy="4482342"/>
          </a:xfrm>
          <a:prstGeom prst="rect">
            <a:avLst/>
          </a:prstGeom>
          <a:noFill/>
        </p:spPr>
      </p:pic>
      <p:sp>
        <p:nvSpPr>
          <p:cNvPr id="10244" name="Slide Number Placeholder 3"/>
          <p:cNvSpPr>
            <a:spLocks noGrp="1"/>
          </p:cNvSpPr>
          <p:nvPr>
            <p:ph type="sldNum" sz="quarter" idx="12"/>
          </p:nvPr>
        </p:nvSpPr>
        <p:spPr bwMode="auto">
          <a:xfrm>
            <a:off x="360000" y="6084000"/>
            <a:ext cx="360000" cy="667148"/>
          </a:xfrm>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fld id="{6337331B-DA89-48E4-AA7E-C75239571431}" type="slidenum">
              <a:rPr lang="nl-BE" smtClean="0">
                <a:solidFill>
                  <a:schemeClr val="bg1"/>
                </a:solidFill>
              </a:rPr>
              <a:pPr eaLnBrk="1" hangingPunct="1">
                <a:spcAft>
                  <a:spcPts val="600"/>
                </a:spcAft>
              </a:pPr>
              <a:t>2</a:t>
            </a:fld>
            <a:endParaRPr lang="nl-BE">
              <a:solidFill>
                <a:schemeClr val="bg1"/>
              </a:solidFill>
            </a:endParaRPr>
          </a:p>
        </p:txBody>
      </p:sp>
      <p:sp>
        <p:nvSpPr>
          <p:cNvPr id="4" name="Tijdelijke aanduiding voor voettekst 3">
            <a:extLst>
              <a:ext uri="{FF2B5EF4-FFF2-40B4-BE49-F238E27FC236}">
                <a16:creationId xmlns:a16="http://schemas.microsoft.com/office/drawing/2014/main" id="{A1A26597-3D02-49E9-9ED5-87283E30E991}"/>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a:t>
            </a:r>
          </a:p>
        </p:txBody>
      </p:sp>
    </p:spTree>
    <p:extLst>
      <p:ext uri="{BB962C8B-B14F-4D97-AF65-F5344CB8AC3E}">
        <p14:creationId xmlns:p14="http://schemas.microsoft.com/office/powerpoint/2010/main" val="102228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2F1C444-E1F4-C700-6A60-8ADBB6BA083E}"/>
              </a:ext>
            </a:extLst>
          </p:cNvPr>
          <p:cNvSpPr>
            <a:spLocks noGrp="1"/>
          </p:cNvSpPr>
          <p:nvPr>
            <p:ph idx="1"/>
          </p:nvPr>
        </p:nvSpPr>
        <p:spPr/>
        <p:txBody>
          <a:bodyPr/>
          <a:lstStyle/>
          <a:p>
            <a:r>
              <a:rPr lang="nl-NL" dirty="0"/>
              <a:t>Wat zijn de kenmerken van een verandering in organisaties? </a:t>
            </a:r>
          </a:p>
          <a:p>
            <a:r>
              <a:rPr lang="nl-NL" dirty="0"/>
              <a:t>Bespreek enkele interne en externe oorzaken van verandering</a:t>
            </a:r>
          </a:p>
          <a:p>
            <a:r>
              <a:rPr lang="nl-NL" dirty="0"/>
              <a:t>Waarom zijn veranderingen belangrijk voor een organisatie? </a:t>
            </a:r>
          </a:p>
          <a:p>
            <a:r>
              <a:rPr lang="nl-NL" dirty="0"/>
              <a:t>Wat betekent VUCA? </a:t>
            </a:r>
          </a:p>
          <a:p>
            <a:r>
              <a:rPr lang="nl-NL" dirty="0"/>
              <a:t>Welke wijze van organiseren is het meest geschikt in een VUCA wereld? </a:t>
            </a:r>
          </a:p>
          <a:p>
            <a:endParaRPr lang="nl-BE" dirty="0"/>
          </a:p>
        </p:txBody>
      </p:sp>
      <p:sp>
        <p:nvSpPr>
          <p:cNvPr id="3" name="Titel 2">
            <a:extLst>
              <a:ext uri="{FF2B5EF4-FFF2-40B4-BE49-F238E27FC236}">
                <a16:creationId xmlns:a16="http://schemas.microsoft.com/office/drawing/2014/main" id="{F9C8B544-D4AC-B45E-369B-00C53CFC5567}"/>
              </a:ext>
            </a:extLst>
          </p:cNvPr>
          <p:cNvSpPr>
            <a:spLocks noGrp="1"/>
          </p:cNvSpPr>
          <p:nvPr>
            <p:ph type="title"/>
          </p:nvPr>
        </p:nvSpPr>
        <p:spPr/>
        <p:txBody>
          <a:bodyPr/>
          <a:lstStyle/>
          <a:p>
            <a:r>
              <a:rPr lang="nl-NL" dirty="0"/>
              <a:t>DOELSTELLINGEN 1</a:t>
            </a:r>
            <a:endParaRPr lang="nl-BE" dirty="0"/>
          </a:p>
        </p:txBody>
      </p:sp>
      <p:sp>
        <p:nvSpPr>
          <p:cNvPr id="4" name="Tijdelijke aanduiding voor dianummer 3">
            <a:extLst>
              <a:ext uri="{FF2B5EF4-FFF2-40B4-BE49-F238E27FC236}">
                <a16:creationId xmlns:a16="http://schemas.microsoft.com/office/drawing/2014/main" id="{DCD21DB4-01F8-28CB-C879-AEBD011106B7}"/>
              </a:ext>
            </a:extLst>
          </p:cNvPr>
          <p:cNvSpPr>
            <a:spLocks noGrp="1"/>
          </p:cNvSpPr>
          <p:nvPr>
            <p:ph type="sldNum" sz="quarter" idx="11"/>
          </p:nvPr>
        </p:nvSpPr>
        <p:spPr/>
        <p:txBody>
          <a:bodyPr/>
          <a:lstStyle/>
          <a:p>
            <a:fld id="{3B80295F-48CD-49FC-897A-CCEC919B8070}" type="slidenum">
              <a:rPr lang="nl-BE" smtClean="0"/>
              <a:pPr/>
              <a:t>20</a:t>
            </a:fld>
            <a:endParaRPr lang="nl-BE" dirty="0"/>
          </a:p>
        </p:txBody>
      </p:sp>
      <p:sp>
        <p:nvSpPr>
          <p:cNvPr id="5" name="Tijdelijke aanduiding voor voettekst 4">
            <a:extLst>
              <a:ext uri="{FF2B5EF4-FFF2-40B4-BE49-F238E27FC236}">
                <a16:creationId xmlns:a16="http://schemas.microsoft.com/office/drawing/2014/main" id="{3CC88356-E35F-0AD7-A244-1415B717AA98}"/>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55942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FB2438D-014B-D9CE-5791-AE5FD5BE1690}"/>
              </a:ext>
            </a:extLst>
          </p:cNvPr>
          <p:cNvSpPr>
            <a:spLocks noGrp="1"/>
          </p:cNvSpPr>
          <p:nvPr>
            <p:ph idx="1"/>
          </p:nvPr>
        </p:nvSpPr>
        <p:spPr/>
        <p:txBody>
          <a:bodyPr>
            <a:normAutofit fontScale="92500" lnSpcReduction="10000"/>
          </a:bodyPr>
          <a:lstStyle/>
          <a:p>
            <a:r>
              <a:rPr lang="nl-NL" dirty="0"/>
              <a:t>Een klassieke en een wendbare organisatie vergelijken</a:t>
            </a:r>
          </a:p>
          <a:p>
            <a:r>
              <a:rPr lang="nl-NL" dirty="0"/>
              <a:t>Wat zijn de fasen van een geplande verandering? </a:t>
            </a:r>
          </a:p>
          <a:p>
            <a:r>
              <a:rPr lang="nl-NL" dirty="0"/>
              <a:t>Welke factoren spelen een rol in het succes van een verandertraject? </a:t>
            </a:r>
          </a:p>
          <a:p>
            <a:r>
              <a:rPr lang="nl-NL" dirty="0"/>
              <a:t>Hoe kan met weerstand tegen verandering omgegaan worden? </a:t>
            </a:r>
          </a:p>
          <a:p>
            <a:r>
              <a:rPr lang="nl-NL" dirty="0"/>
              <a:t>Lewins </a:t>
            </a:r>
            <a:r>
              <a:rPr lang="nl-NL" dirty="0" err="1"/>
              <a:t>driefasenmodel</a:t>
            </a:r>
            <a:r>
              <a:rPr lang="nl-NL" dirty="0"/>
              <a:t> van verandering en het achtstappenplan van Kotter toelichten</a:t>
            </a:r>
          </a:p>
          <a:p>
            <a:r>
              <a:rPr lang="nl-NL" dirty="0"/>
              <a:t>Toelichting te geven bij een business </a:t>
            </a:r>
            <a:r>
              <a:rPr lang="nl-NL" dirty="0" err="1"/>
              <a:t>process</a:t>
            </a:r>
            <a:r>
              <a:rPr lang="nl-NL" dirty="0"/>
              <a:t> </a:t>
            </a:r>
            <a:r>
              <a:rPr lang="nl-NL" dirty="0" err="1"/>
              <a:t>reengineering</a:t>
            </a:r>
            <a:r>
              <a:rPr lang="nl-NL" dirty="0"/>
              <a:t> en </a:t>
            </a:r>
            <a:r>
              <a:rPr lang="nl-NL" dirty="0" err="1"/>
              <a:t>Appreciative</a:t>
            </a:r>
            <a:r>
              <a:rPr lang="nl-NL" dirty="0"/>
              <a:t> </a:t>
            </a:r>
            <a:r>
              <a:rPr lang="nl-NL" dirty="0" err="1"/>
              <a:t>inquiry</a:t>
            </a:r>
            <a:r>
              <a:rPr lang="nl-NL" dirty="0"/>
              <a:t>.</a:t>
            </a:r>
            <a:endParaRPr lang="nl-BE" dirty="0"/>
          </a:p>
        </p:txBody>
      </p:sp>
      <p:sp>
        <p:nvSpPr>
          <p:cNvPr id="3" name="Titel 2">
            <a:extLst>
              <a:ext uri="{FF2B5EF4-FFF2-40B4-BE49-F238E27FC236}">
                <a16:creationId xmlns:a16="http://schemas.microsoft.com/office/drawing/2014/main" id="{35B137D8-C621-7EEC-3E71-7DFCEBE6E165}"/>
              </a:ext>
            </a:extLst>
          </p:cNvPr>
          <p:cNvSpPr>
            <a:spLocks noGrp="1"/>
          </p:cNvSpPr>
          <p:nvPr>
            <p:ph type="title"/>
          </p:nvPr>
        </p:nvSpPr>
        <p:spPr/>
        <p:txBody>
          <a:bodyPr/>
          <a:lstStyle/>
          <a:p>
            <a:r>
              <a:rPr lang="nl-NL" dirty="0"/>
              <a:t>DOELSTELLINGEN II</a:t>
            </a:r>
            <a:endParaRPr lang="nl-BE" dirty="0"/>
          </a:p>
        </p:txBody>
      </p:sp>
      <p:sp>
        <p:nvSpPr>
          <p:cNvPr id="4" name="Tijdelijke aanduiding voor dianummer 3">
            <a:extLst>
              <a:ext uri="{FF2B5EF4-FFF2-40B4-BE49-F238E27FC236}">
                <a16:creationId xmlns:a16="http://schemas.microsoft.com/office/drawing/2014/main" id="{C6FC5026-1095-1D59-A8BF-155F2B43C1DF}"/>
              </a:ext>
            </a:extLst>
          </p:cNvPr>
          <p:cNvSpPr>
            <a:spLocks noGrp="1"/>
          </p:cNvSpPr>
          <p:nvPr>
            <p:ph type="sldNum" sz="quarter" idx="11"/>
          </p:nvPr>
        </p:nvSpPr>
        <p:spPr/>
        <p:txBody>
          <a:bodyPr/>
          <a:lstStyle/>
          <a:p>
            <a:fld id="{3B80295F-48CD-49FC-897A-CCEC919B8070}" type="slidenum">
              <a:rPr lang="nl-BE" smtClean="0"/>
              <a:pPr/>
              <a:t>21</a:t>
            </a:fld>
            <a:endParaRPr lang="nl-BE" dirty="0"/>
          </a:p>
        </p:txBody>
      </p:sp>
      <p:sp>
        <p:nvSpPr>
          <p:cNvPr id="5" name="Tijdelijke aanduiding voor voettekst 4">
            <a:extLst>
              <a:ext uri="{FF2B5EF4-FFF2-40B4-BE49-F238E27FC236}">
                <a16:creationId xmlns:a16="http://schemas.microsoft.com/office/drawing/2014/main" id="{3785AE74-99B6-13E9-7998-B1E506DE24E0}"/>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79771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56592" y="2928938"/>
            <a:ext cx="9144001" cy="2643188"/>
          </a:xfrm>
        </p:spPr>
        <p:txBody>
          <a:bodyPr rtlCol="0"/>
          <a:lstStyle/>
          <a:p>
            <a:pPr eaLnBrk="1" fontAlgn="auto" hangingPunct="1">
              <a:defRPr/>
            </a:pPr>
            <a:r>
              <a:rPr lang="nl-BE" dirty="0"/>
              <a:t>		ORGANISATIEVERANDERING </a:t>
            </a:r>
            <a:r>
              <a:rPr lang="nl-BE"/>
              <a:t>EN </a:t>
            </a:r>
            <a:br>
              <a:rPr lang="nl-BE"/>
            </a:br>
            <a:r>
              <a:rPr lang="nl-BE"/>
              <a:t>- ONTWIKKELING</a:t>
            </a:r>
            <a:endParaRPr lang="nl-BE" dirty="0"/>
          </a:p>
        </p:txBody>
      </p:sp>
      <p:sp>
        <p:nvSpPr>
          <p:cNvPr id="3" name="Title 2"/>
          <p:cNvSpPr>
            <a:spLocks noGrp="1"/>
          </p:cNvSpPr>
          <p:nvPr>
            <p:ph type="title"/>
          </p:nvPr>
        </p:nvSpPr>
        <p:spPr>
          <a:xfrm>
            <a:off x="0" y="0"/>
            <a:ext cx="9144000" cy="2928938"/>
          </a:xfrm>
        </p:spPr>
        <p:txBody>
          <a:bodyPr rtlCol="0"/>
          <a:lstStyle/>
          <a:p>
            <a:pPr eaLnBrk="1" fontAlgn="auto" hangingPunct="1">
              <a:spcAft>
                <a:spcPts val="0"/>
              </a:spcAft>
              <a:defRPr/>
            </a:pPr>
            <a:r>
              <a:rPr lang="nl-BE"/>
              <a:t>Gedrag in organisaties</a:t>
            </a:r>
            <a:br>
              <a:rPr lang="nl-BE"/>
            </a:br>
            <a:r>
              <a:rPr lang="nl-BE"/>
              <a:t>hoofdstuk XIII</a:t>
            </a:r>
            <a:endParaRPr lang="nl-BE" dirty="0"/>
          </a:p>
        </p:txBody>
      </p:sp>
      <p:sp>
        <p:nvSpPr>
          <p:cNvPr id="9221" name="Slide Number Placeholder 4"/>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98574-3F44-44E8-AD2B-5553EA041E91}" type="slidenum">
              <a:rPr lang="nl-BE" smtClean="0">
                <a:solidFill>
                  <a:srgbClr val="4B2B4B"/>
                </a:solidFill>
                <a:latin typeface="Trebuchet MS" pitchFamily="34" charset="0"/>
              </a:rPr>
              <a:pPr eaLnBrk="1" hangingPunct="1"/>
              <a:t>22</a:t>
            </a:fld>
            <a:endParaRPr lang="nl-BE">
              <a:solidFill>
                <a:srgbClr val="4B2B4B"/>
              </a:solidFill>
              <a:latin typeface="Trebuchet MS" pitchFamily="34" charset="0"/>
            </a:endParaRPr>
          </a:p>
        </p:txBody>
      </p:sp>
      <p:sp>
        <p:nvSpPr>
          <p:cNvPr id="4" name="Tijdelijke aanduiding voor voettekst 3">
            <a:extLst>
              <a:ext uri="{FF2B5EF4-FFF2-40B4-BE49-F238E27FC236}">
                <a16:creationId xmlns:a16="http://schemas.microsoft.com/office/drawing/2014/main" id="{E77CD445-BFD8-46E4-8438-20882329C5D5}"/>
              </a:ext>
            </a:extLst>
          </p:cNvPr>
          <p:cNvSpPr>
            <a:spLocks noGrp="1"/>
          </p:cNvSpPr>
          <p:nvPr>
            <p:ph type="ftr" sz="quarter" idx="12"/>
          </p:nvPr>
        </p:nvSpPr>
        <p:spPr/>
        <p:txBody>
          <a:bodyPr/>
          <a:lstStyle/>
          <a:p>
            <a:r>
              <a:rPr lang="nl-BE"/>
              <a:t>Gedrag in organisaties.</a:t>
            </a:r>
            <a:endParaRPr lang="nl-BE" dirty="0"/>
          </a:p>
        </p:txBody>
      </p:sp>
      <p:pic>
        <p:nvPicPr>
          <p:cNvPr id="7" name="Picture 2" descr="Gedrag in organisaties">
            <a:extLst>
              <a:ext uri="{FF2B5EF4-FFF2-40B4-BE49-F238E27FC236}">
                <a16:creationId xmlns:a16="http://schemas.microsoft.com/office/drawing/2014/main" id="{7276F5A1-B505-40C9-980F-2F1BB7CCB5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060" y="3744099"/>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1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620" y="1152000"/>
            <a:ext cx="5072098" cy="4734000"/>
          </a:xfrm>
        </p:spPr>
        <p:txBody>
          <a:bodyPr>
            <a:normAutofit/>
          </a:bodyPr>
          <a:lstStyle/>
          <a:p>
            <a:r>
              <a:rPr lang="nl-BE" dirty="0"/>
              <a:t>Verandering = wijziging van bestaande toestand; als de organisatie doelgericht in korte tijd ingrijpend en planmatig wijzigt</a:t>
            </a:r>
            <a:br>
              <a:rPr lang="nl-BE" dirty="0"/>
            </a:br>
            <a:endParaRPr lang="nl-BE" dirty="0"/>
          </a:p>
          <a:p>
            <a:r>
              <a:rPr lang="nl-BE" dirty="0"/>
              <a:t>Ontwikkeling: als de organisatie zich geleidelijk wijzigt. </a:t>
            </a:r>
          </a:p>
        </p:txBody>
      </p:sp>
      <p:sp>
        <p:nvSpPr>
          <p:cNvPr id="3" name="Title 2"/>
          <p:cNvSpPr>
            <a:spLocks noGrp="1"/>
          </p:cNvSpPr>
          <p:nvPr>
            <p:ph type="title"/>
          </p:nvPr>
        </p:nvSpPr>
        <p:spPr>
          <a:xfrm>
            <a:off x="0" y="0"/>
            <a:ext cx="9144000" cy="1142984"/>
          </a:xfrm>
        </p:spPr>
        <p:txBody>
          <a:bodyPr anchor="ctr">
            <a:normAutofit/>
          </a:bodyPr>
          <a:lstStyle/>
          <a:p>
            <a:r>
              <a:rPr lang="nl-BE" dirty="0"/>
              <a:t>13.1 Een omschrijving</a:t>
            </a:r>
          </a:p>
        </p:txBody>
      </p:sp>
      <p:pic>
        <p:nvPicPr>
          <p:cNvPr id="6" name="Afbeelding 5">
            <a:extLst>
              <a:ext uri="{FF2B5EF4-FFF2-40B4-BE49-F238E27FC236}">
                <a16:creationId xmlns:a16="http://schemas.microsoft.com/office/drawing/2014/main" id="{4E0B72C1-60A6-46C9-9778-3C1E5104FEA2}"/>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a:t>
            </a:fld>
            <a:endParaRPr lang="nl-BE"/>
          </a:p>
        </p:txBody>
      </p:sp>
      <p:sp>
        <p:nvSpPr>
          <p:cNvPr id="5" name="Tijdelijke aanduiding voor voettekst 4">
            <a:extLst>
              <a:ext uri="{FF2B5EF4-FFF2-40B4-BE49-F238E27FC236}">
                <a16:creationId xmlns:a16="http://schemas.microsoft.com/office/drawing/2014/main" id="{D5CE196D-0ECB-40DB-B56F-C39E56624699}"/>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Verandering heeft betrekking op gehele of belangrijke deel van de organisatie; </a:t>
            </a:r>
          </a:p>
          <a:p>
            <a:r>
              <a:rPr lang="nl-BE" dirty="0"/>
              <a:t>Veranderingen zijn complex van aard; </a:t>
            </a:r>
          </a:p>
          <a:p>
            <a:r>
              <a:rPr lang="nl-BE" dirty="0"/>
              <a:t>Veranderingen vragen de medewerking van alle leden, of een groot deel van de leden; </a:t>
            </a:r>
          </a:p>
          <a:p>
            <a:r>
              <a:rPr lang="nl-BE" dirty="0"/>
              <a:t>Veranderingsproces is een tijdelijk gebeuren; </a:t>
            </a:r>
          </a:p>
          <a:p>
            <a:r>
              <a:rPr lang="nl-BE" dirty="0"/>
              <a:t>Veranderingen hebben de bedoeling om effectiviteit en/of efficiëntie te verhogen. </a:t>
            </a:r>
          </a:p>
        </p:txBody>
      </p:sp>
      <p:sp>
        <p:nvSpPr>
          <p:cNvPr id="3" name="Title 2"/>
          <p:cNvSpPr>
            <a:spLocks noGrp="1"/>
          </p:cNvSpPr>
          <p:nvPr>
            <p:ph type="title"/>
          </p:nvPr>
        </p:nvSpPr>
        <p:spPr/>
        <p:txBody>
          <a:bodyPr/>
          <a:lstStyle/>
          <a:p>
            <a:r>
              <a:rPr lang="nl-BE" dirty="0"/>
              <a:t>13.1 Kenmerken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Tijdelijke aanduiding voor voettekst 4">
            <a:extLst>
              <a:ext uri="{FF2B5EF4-FFF2-40B4-BE49-F238E27FC236}">
                <a16:creationId xmlns:a16="http://schemas.microsoft.com/office/drawing/2014/main" id="{587B52C5-2852-4A46-BE46-2247BDC0DA03}"/>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Veranderingen kunnen we indelen op basis van: </a:t>
            </a:r>
            <a:br>
              <a:rPr lang="nl-BE" dirty="0"/>
            </a:br>
            <a:r>
              <a:rPr lang="nl-BE" dirty="0"/>
              <a:t>- impact op de organisatie; </a:t>
            </a:r>
            <a:br>
              <a:rPr lang="nl-BE" dirty="0"/>
            </a:br>
            <a:r>
              <a:rPr lang="nl-BE" dirty="0"/>
              <a:t>- het al dan niet geplande karakter; </a:t>
            </a:r>
            <a:br>
              <a:rPr lang="nl-BE" dirty="0"/>
            </a:br>
            <a:r>
              <a:rPr lang="nl-BE" dirty="0"/>
              <a:t>- tijdelijke dan wel permanente karakter van verandering; </a:t>
            </a:r>
            <a:br>
              <a:rPr lang="nl-BE" dirty="0"/>
            </a:br>
            <a:r>
              <a:rPr lang="nl-BE" dirty="0"/>
              <a:t>- de oorzaak van de verandering </a:t>
            </a:r>
            <a:br>
              <a:rPr lang="nl-BE" dirty="0"/>
            </a:br>
            <a:r>
              <a:rPr lang="nl-BE" dirty="0"/>
              <a:t>	intern of</a:t>
            </a:r>
            <a:br>
              <a:rPr lang="nl-BE" dirty="0"/>
            </a:br>
            <a:r>
              <a:rPr lang="nl-BE" dirty="0"/>
              <a:t>	extern</a:t>
            </a:r>
          </a:p>
        </p:txBody>
      </p:sp>
      <p:sp>
        <p:nvSpPr>
          <p:cNvPr id="3" name="Title 2"/>
          <p:cNvSpPr>
            <a:spLocks noGrp="1"/>
          </p:cNvSpPr>
          <p:nvPr>
            <p:ph type="title"/>
          </p:nvPr>
        </p:nvSpPr>
        <p:spPr/>
        <p:txBody>
          <a:bodyPr/>
          <a:lstStyle/>
          <a:p>
            <a:r>
              <a:rPr lang="nl-BE" dirty="0"/>
              <a:t>13.1 Typologie van veranderingen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Tijdelijke aanduiding voor voettekst 4">
            <a:extLst>
              <a:ext uri="{FF2B5EF4-FFF2-40B4-BE49-F238E27FC236}">
                <a16:creationId xmlns:a16="http://schemas.microsoft.com/office/drawing/2014/main" id="{B881EB53-734A-417C-A532-89F3CF4610D8}"/>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Externe oorzaken</a:t>
            </a:r>
            <a:br>
              <a:rPr lang="nl-BE" dirty="0"/>
            </a:br>
            <a:r>
              <a:rPr lang="nl-BE" dirty="0"/>
              <a:t>Demografische ontwikkelingen</a:t>
            </a:r>
            <a:br>
              <a:rPr lang="nl-BE" dirty="0"/>
            </a:br>
            <a:r>
              <a:rPr lang="nl-BE" dirty="0"/>
              <a:t>Technologische vernieuwingen</a:t>
            </a:r>
            <a:br>
              <a:rPr lang="nl-BE" dirty="0"/>
            </a:br>
            <a:r>
              <a:rPr lang="nl-BE" dirty="0"/>
              <a:t>Economische veranderingen</a:t>
            </a:r>
            <a:br>
              <a:rPr lang="nl-BE" dirty="0"/>
            </a:br>
            <a:r>
              <a:rPr lang="nl-BE" dirty="0"/>
              <a:t>Sociale en politieke druk</a:t>
            </a:r>
          </a:p>
          <a:p>
            <a:r>
              <a:rPr lang="nl-BE" dirty="0"/>
              <a:t>Interne oorzaken </a:t>
            </a:r>
            <a:br>
              <a:rPr lang="nl-BE" dirty="0"/>
            </a:br>
            <a:r>
              <a:rPr lang="nl-BE" dirty="0"/>
              <a:t>diverse mogelijkheden, o.a. nieuwe CEO, nieuwe technologie, nieuwe inzichten over opdrachten van de organisatie, …</a:t>
            </a:r>
          </a:p>
        </p:txBody>
      </p:sp>
      <p:sp>
        <p:nvSpPr>
          <p:cNvPr id="3" name="Title 2"/>
          <p:cNvSpPr>
            <a:spLocks noGrp="1"/>
          </p:cNvSpPr>
          <p:nvPr>
            <p:ph type="title"/>
          </p:nvPr>
        </p:nvSpPr>
        <p:spPr/>
        <p:txBody>
          <a:bodyPr/>
          <a:lstStyle/>
          <a:p>
            <a:r>
              <a:rPr lang="nl-BE" dirty="0"/>
              <a:t>13.2 Oorzaken van veranderingen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5" name="Tijdelijke aanduiding voor voettekst 4">
            <a:extLst>
              <a:ext uri="{FF2B5EF4-FFF2-40B4-BE49-F238E27FC236}">
                <a16:creationId xmlns:a16="http://schemas.microsoft.com/office/drawing/2014/main" id="{676009AC-116F-45D9-87BA-ED6B526C04E5}"/>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Is verandering nodig? </a:t>
            </a:r>
            <a:br>
              <a:rPr lang="nl-BE" dirty="0"/>
            </a:br>
            <a:br>
              <a:rPr lang="nl-BE" dirty="0"/>
            </a:br>
            <a:r>
              <a:rPr lang="nl-BE" dirty="0"/>
              <a:t>Wie heeft mijn kaas gepikt? </a:t>
            </a:r>
          </a:p>
          <a:p>
            <a:pPr marL="0" indent="0">
              <a:buNone/>
            </a:pPr>
            <a:r>
              <a:rPr lang="nl-BE" dirty="0">
                <a:hlinkClick r:id="rId2"/>
              </a:rPr>
              <a:t>https://www.youtube.com/watch?v=Y8ZvZxFVi9c</a:t>
            </a:r>
            <a:br>
              <a:rPr lang="nl-BE" dirty="0"/>
            </a:br>
            <a:endParaRPr lang="nl-BE" dirty="0"/>
          </a:p>
          <a:p>
            <a:endParaRPr lang="nl-BE" dirty="0"/>
          </a:p>
        </p:txBody>
      </p:sp>
      <p:sp>
        <p:nvSpPr>
          <p:cNvPr id="3" name="Title 2"/>
          <p:cNvSpPr>
            <a:spLocks noGrp="1"/>
          </p:cNvSpPr>
          <p:nvPr>
            <p:ph type="title"/>
          </p:nvPr>
        </p:nvSpPr>
        <p:spPr/>
        <p:txBody>
          <a:bodyPr/>
          <a:lstStyle/>
          <a:p>
            <a:r>
              <a:rPr lang="nl-BE" dirty="0"/>
              <a:t>13.2. oorzaken van veranderingen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7</a:t>
            </a:fld>
            <a:endParaRPr lang="nl-BE" dirty="0"/>
          </a:p>
        </p:txBody>
      </p:sp>
      <p:pic>
        <p:nvPicPr>
          <p:cNvPr id="1027" name="Picture 3"/>
          <p:cNvPicPr>
            <a:picLocks noChangeAspect="1" noChangeArrowheads="1"/>
          </p:cNvPicPr>
          <p:nvPr/>
        </p:nvPicPr>
        <p:blipFill>
          <a:blip r:embed="rId3" cstate="print"/>
          <a:srcRect/>
          <a:stretch>
            <a:fillRect/>
          </a:stretch>
        </p:blipFill>
        <p:spPr bwMode="auto">
          <a:xfrm>
            <a:off x="6804249" y="3190005"/>
            <a:ext cx="2339752" cy="3667995"/>
          </a:xfrm>
          <a:prstGeom prst="rect">
            <a:avLst/>
          </a:prstGeom>
          <a:noFill/>
          <a:ln w="9525">
            <a:noFill/>
            <a:miter lim="800000"/>
            <a:headEnd/>
            <a:tailEnd/>
          </a:ln>
        </p:spPr>
      </p:pic>
      <p:sp>
        <p:nvSpPr>
          <p:cNvPr id="5" name="Tijdelijke aanduiding voor voettekst 4">
            <a:extLst>
              <a:ext uri="{FF2B5EF4-FFF2-40B4-BE49-F238E27FC236}">
                <a16:creationId xmlns:a16="http://schemas.microsoft.com/office/drawing/2014/main" id="{EEFAC7DF-33D1-40F3-842C-A0BD77651F38}"/>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BE" dirty="0"/>
              <a:t>Beschikken over een visie over hoe de organisatie dient te veranderen en ze zijn in staat andere te motiveren om te veranderen.</a:t>
            </a:r>
            <a:br>
              <a:rPr lang="nl-BE" dirty="0"/>
            </a:br>
            <a:r>
              <a:rPr lang="nl-BE" dirty="0"/>
              <a:t>- kunnen individuen of groepen van individuen zijn; </a:t>
            </a:r>
          </a:p>
          <a:p>
            <a:pPr>
              <a:buNone/>
            </a:pPr>
            <a:r>
              <a:rPr lang="nl-BE" dirty="0"/>
              <a:t>	- kunnen lid van organisatie zijn of niet; </a:t>
            </a:r>
            <a:br>
              <a:rPr lang="nl-BE" dirty="0"/>
            </a:br>
            <a:r>
              <a:rPr lang="nl-BE" dirty="0"/>
              <a:t>- competenties: leermeester, gesprekspartner, katalysator, ..</a:t>
            </a:r>
            <a:br>
              <a:rPr lang="nl-BE" dirty="0"/>
            </a:br>
            <a:endParaRPr lang="nl-BE" dirty="0"/>
          </a:p>
        </p:txBody>
      </p:sp>
      <p:sp>
        <p:nvSpPr>
          <p:cNvPr id="3" name="Title 2"/>
          <p:cNvSpPr>
            <a:spLocks noGrp="1"/>
          </p:cNvSpPr>
          <p:nvPr>
            <p:ph type="title"/>
          </p:nvPr>
        </p:nvSpPr>
        <p:spPr/>
        <p:txBody>
          <a:bodyPr/>
          <a:lstStyle/>
          <a:p>
            <a:r>
              <a:rPr lang="nl-BE" dirty="0"/>
              <a:t>13.3 Change agents</a:t>
            </a:r>
          </a:p>
        </p:txBody>
      </p:sp>
      <p:sp>
        <p:nvSpPr>
          <p:cNvPr id="4" name="Slide Number Placeholder 3"/>
          <p:cNvSpPr>
            <a:spLocks noGrp="1"/>
          </p:cNvSpPr>
          <p:nvPr>
            <p:ph type="sldNum" sz="quarter" idx="11"/>
          </p:nvPr>
        </p:nvSpPr>
        <p:spPr/>
        <p:txBody>
          <a:bodyPr/>
          <a:lstStyle/>
          <a:p>
            <a:fld id="{3B80295F-48CD-49FC-897A-CCEC919B8070}" type="slidenum">
              <a:rPr lang="nl-BE" smtClean="0"/>
              <a:pPr/>
              <a:t>8</a:t>
            </a:fld>
            <a:endParaRPr lang="nl-BE" dirty="0"/>
          </a:p>
        </p:txBody>
      </p:sp>
      <p:sp>
        <p:nvSpPr>
          <p:cNvPr id="5" name="Tijdelijke aanduiding voor voettekst 4">
            <a:extLst>
              <a:ext uri="{FF2B5EF4-FFF2-40B4-BE49-F238E27FC236}">
                <a16:creationId xmlns:a16="http://schemas.microsoft.com/office/drawing/2014/main" id="{8725BDF3-7CD3-4B4C-B1DA-AEA7E22FC4A4}"/>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Leermeester</a:t>
            </a:r>
          </a:p>
          <a:p>
            <a:r>
              <a:rPr lang="nl-BE" dirty="0"/>
              <a:t>Gesprekspartner</a:t>
            </a:r>
          </a:p>
          <a:p>
            <a:r>
              <a:rPr lang="nl-BE" dirty="0"/>
              <a:t>Therapeut</a:t>
            </a:r>
          </a:p>
          <a:p>
            <a:r>
              <a:rPr lang="nl-BE" dirty="0"/>
              <a:t>Expert</a:t>
            </a:r>
          </a:p>
          <a:p>
            <a:r>
              <a:rPr lang="nl-BE" dirty="0"/>
              <a:t>Katalysator</a:t>
            </a:r>
          </a:p>
          <a:p>
            <a:r>
              <a:rPr lang="nl-BE" dirty="0"/>
              <a:t>Procesconsultent</a:t>
            </a:r>
            <a:br>
              <a:rPr lang="nl-BE" dirty="0"/>
            </a:br>
            <a:br>
              <a:rPr lang="nl-BE" dirty="0"/>
            </a:br>
            <a:r>
              <a:rPr lang="nl-BE" dirty="0"/>
              <a:t>kortom een schaap met zeven poten</a:t>
            </a:r>
          </a:p>
        </p:txBody>
      </p:sp>
      <p:sp>
        <p:nvSpPr>
          <p:cNvPr id="3" name="Title 2"/>
          <p:cNvSpPr>
            <a:spLocks noGrp="1"/>
          </p:cNvSpPr>
          <p:nvPr>
            <p:ph type="title"/>
          </p:nvPr>
        </p:nvSpPr>
        <p:spPr/>
        <p:txBody>
          <a:bodyPr/>
          <a:lstStyle/>
          <a:p>
            <a:r>
              <a:rPr lang="nl-BE" dirty="0"/>
              <a:t>13.3 Change agents</a:t>
            </a:r>
          </a:p>
        </p:txBody>
      </p:sp>
      <p:sp>
        <p:nvSpPr>
          <p:cNvPr id="4" name="Slide Number Placeholder 3"/>
          <p:cNvSpPr>
            <a:spLocks noGrp="1"/>
          </p:cNvSpPr>
          <p:nvPr>
            <p:ph type="sldNum" sz="quarter" idx="11"/>
          </p:nvPr>
        </p:nvSpPr>
        <p:spPr/>
        <p:txBody>
          <a:bodyPr/>
          <a:lstStyle/>
          <a:p>
            <a:fld id="{3B80295F-48CD-49FC-897A-CCEC919B8070}" type="slidenum">
              <a:rPr lang="nl-BE" smtClean="0"/>
              <a:pPr/>
              <a:t>9</a:t>
            </a:fld>
            <a:endParaRPr lang="nl-BE" dirty="0"/>
          </a:p>
        </p:txBody>
      </p:sp>
      <p:pic>
        <p:nvPicPr>
          <p:cNvPr id="2054" name="Picture 6" descr="http://i54.photobucket.com/albums/g90/Terneuzenaar/P1070023.jpg?t=1303058144"/>
          <p:cNvPicPr>
            <a:picLocks noChangeAspect="1" noChangeArrowheads="1"/>
          </p:cNvPicPr>
          <p:nvPr/>
        </p:nvPicPr>
        <p:blipFill>
          <a:blip r:embed="rId2" cstate="print"/>
          <a:srcRect/>
          <a:stretch>
            <a:fillRect/>
          </a:stretch>
        </p:blipFill>
        <p:spPr bwMode="auto">
          <a:xfrm>
            <a:off x="4788024" y="1268760"/>
            <a:ext cx="4355976" cy="3266982"/>
          </a:xfrm>
          <a:prstGeom prst="rect">
            <a:avLst/>
          </a:prstGeom>
          <a:noFill/>
        </p:spPr>
      </p:pic>
      <p:sp>
        <p:nvSpPr>
          <p:cNvPr id="5" name="Tijdelijke aanduiding voor voettekst 4">
            <a:extLst>
              <a:ext uri="{FF2B5EF4-FFF2-40B4-BE49-F238E27FC236}">
                <a16:creationId xmlns:a16="http://schemas.microsoft.com/office/drawing/2014/main" id="{D628270C-AF5E-41C3-A526-0E7DD1F2149A}"/>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theme/theme1.xml><?xml version="1.0" encoding="utf-8"?>
<a:theme xmlns:a="http://schemas.openxmlformats.org/drawingml/2006/main" name="TM ">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 </Template>
  <TotalTime>64</TotalTime>
  <Words>873</Words>
  <Application>Microsoft Office PowerPoint</Application>
  <PresentationFormat>Diavoorstelling (4:3)</PresentationFormat>
  <Paragraphs>124</Paragraphs>
  <Slides>22</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Trebuchet MS</vt:lpstr>
      <vt:lpstr>Verdana</vt:lpstr>
      <vt:lpstr>TM </vt:lpstr>
      <vt:lpstr>Gedrag in organisaties hoofdstuk XIII</vt:lpstr>
      <vt:lpstr>Overzicht</vt:lpstr>
      <vt:lpstr>13.1 Een omschrijving</vt:lpstr>
      <vt:lpstr>13.1 Kenmerken</vt:lpstr>
      <vt:lpstr>13.1 Typologie van veranderingen</vt:lpstr>
      <vt:lpstr>13.2 Oorzaken van veranderingen</vt:lpstr>
      <vt:lpstr>13.2. oorzaken van veranderingen</vt:lpstr>
      <vt:lpstr>13.3 Change agents</vt:lpstr>
      <vt:lpstr>13.3 Change agents</vt:lpstr>
      <vt:lpstr>13.3 Change agents</vt:lpstr>
      <vt:lpstr>13.4 De geplande verandering</vt:lpstr>
      <vt:lpstr>13.5 Waarom slagen/mislukken veranderingsprocessen?</vt:lpstr>
      <vt:lpstr>13.5 Waarom slagen/mislukken veranderingsprocessen?</vt:lpstr>
      <vt:lpstr>13.6 Een model voor implementatie</vt:lpstr>
      <vt:lpstr>13.6 een model voor implementatie</vt:lpstr>
      <vt:lpstr>13.7 Interventiemethoden voor het management</vt:lpstr>
      <vt:lpstr>13.7 Interventiemethoden voor het management</vt:lpstr>
      <vt:lpstr>13.7 Interventiemethoden voor het management</vt:lpstr>
      <vt:lpstr>Besluit</vt:lpstr>
      <vt:lpstr>DOELSTELLINGEN 1</vt:lpstr>
      <vt:lpstr>DOELSTELLINGEN II</vt:lpstr>
      <vt:lpstr>Gedrag in organisaties hoofdstuk XIII</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 in organisaties hoofdstuk 12</dc:title>
  <dc:creator>Schepers Catherine</dc:creator>
  <cp:lastModifiedBy>Guido Valkeneers</cp:lastModifiedBy>
  <cp:revision>52</cp:revision>
  <dcterms:created xsi:type="dcterms:W3CDTF">2013-11-21T13:11:55Z</dcterms:created>
  <dcterms:modified xsi:type="dcterms:W3CDTF">2026-02-17T14:48:19Z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2026-02-17T14:48:18Z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df70ed0f-351e-44fd-9c45-22b0a6ffb485</vt:lpwstr>
  </property>
  <property fmtid="{D5CDD505-2E9C-101B-9397-08002B2CF9AE}" pid="8" name="MSIP_Label_c337be75-dfbb-4261-9834-ac247c7dde13_ContentBits">
    <vt:lpwstr>0</vt:lpwstr>
  </property>
  <property fmtid="{D5CDD505-2E9C-101B-9397-08002B2CF9AE}" pid="9" name="MSIP_Label_c337be75-dfbb-4261-9834-ac247c7dde13_Tag">
    <vt:lpwstr>10, 3, 0, 1</vt:lpwstr>
  </property>
</Properties>
</file>