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8" r:id="rId9"/>
    <p:sldId id="265" r:id="rId10"/>
    <p:sldId id="266" r:id="rId11"/>
    <p:sldId id="268" r:id="rId12"/>
    <p:sldId id="270" r:id="rId13"/>
    <p:sldId id="272" r:id="rId14"/>
    <p:sldId id="274" r:id="rId15"/>
    <p:sldId id="303" r:id="rId16"/>
    <p:sldId id="278" r:id="rId17"/>
    <p:sldId id="279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8" r:id="rId33"/>
    <p:sldId id="309" r:id="rId34"/>
    <p:sldId id="299" r:id="rId35"/>
    <p:sldId id="305" r:id="rId36"/>
    <p:sldId id="300" r:id="rId37"/>
    <p:sldId id="301" r:id="rId38"/>
    <p:sldId id="302" r:id="rId39"/>
    <p:sldId id="304" r:id="rId40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Valkeneers" initials="GV" lastIdx="1" clrIdx="0">
    <p:extLst>
      <p:ext uri="{19B8F6BF-5375-455C-9EA6-DF929625EA0E}">
        <p15:presenceInfo xmlns:p15="http://schemas.microsoft.com/office/powerpoint/2012/main" userId="S::u0018906@thomasmore.be::e229e99b-83fb-4026-bf82-3cf91bb5f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4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2T14:15:43.012" idx="1">
    <p:pos x="3039" y="196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5EF72-00D6-411A-9A11-BADFA38C91DB}" type="datetimeFigureOut">
              <a:rPr lang="nl-BE" smtClean="0"/>
              <a:pPr/>
              <a:t>17/02/2026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D7685-6C7D-4371-8210-CAE171178F7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04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0C418-57B5-443D-A5B7-412F41401973}" type="slidenum">
              <a:rPr lang="nl-BE" smtClean="0">
                <a:latin typeface="Calibri" pitchFamily="34" charset="0"/>
              </a:rPr>
              <a:pPr eaLnBrk="1" hangingPunct="1"/>
              <a:t>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7A2335-1D12-4F87-9703-A150B7B9EC1F}" type="slidenum">
              <a:rPr lang="nl-BE" smtClean="0">
                <a:latin typeface="Calibri" pitchFamily="34" charset="0"/>
              </a:rPr>
              <a:pPr eaLnBrk="1" hangingPunct="1"/>
              <a:t>10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66DBB-8485-4250-A333-06D1BFBA7C0B}" type="slidenum">
              <a:rPr lang="nl-BE" smtClean="0">
                <a:latin typeface="Calibri" pitchFamily="34" charset="0"/>
              </a:rPr>
              <a:pPr eaLnBrk="1" hangingPunct="1"/>
              <a:t>11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64BD9-6E9C-4352-B8BB-D86E7A7A7282}" type="slidenum">
              <a:rPr lang="nl-BE" smtClean="0">
                <a:latin typeface="Calibri" pitchFamily="34" charset="0"/>
              </a:rPr>
              <a:pPr eaLnBrk="1" hangingPunct="1"/>
              <a:t>12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dirty="0"/>
              <a:t>.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0EF243-A786-421A-B39C-82BDD6A9F284}" type="slidenum">
              <a:rPr lang="nl-BE" smtClean="0">
                <a:latin typeface="Calibri" pitchFamily="34" charset="0"/>
              </a:rPr>
              <a:pPr eaLnBrk="1" hangingPunct="1"/>
              <a:t>13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dirty="0"/>
              <a:t>. 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025C4-5137-4B77-AD38-BFF41E2AB5AA}" type="slidenum">
              <a:rPr lang="nl-BE" smtClean="0">
                <a:latin typeface="Calibri" pitchFamily="34" charset="0"/>
              </a:rPr>
              <a:pPr eaLnBrk="1" hangingPunct="1"/>
              <a:t>14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l-BE" sz="1100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3E651-B470-4BC9-9571-26D9D9573215}" type="slidenum">
              <a:rPr lang="nl-BE" smtClean="0">
                <a:latin typeface="Calibri" pitchFamily="34" charset="0"/>
              </a:rPr>
              <a:pPr eaLnBrk="1" hangingPunct="1"/>
              <a:t>16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nl-BE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FCCC3-9B5D-470C-A95D-01BA3C19F515}" type="slidenum">
              <a:rPr lang="nl-BE" smtClean="0">
                <a:latin typeface="Calibri" pitchFamily="34" charset="0"/>
              </a:rPr>
              <a:pPr eaLnBrk="1" hangingPunct="1"/>
              <a:t>17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nl-BE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E2425-A34E-4AE2-9197-B83C7B9A65AA}" type="slidenum">
              <a:rPr lang="nl-BE" smtClean="0">
                <a:latin typeface="Calibri" pitchFamily="34" charset="0"/>
              </a:rPr>
              <a:pPr eaLnBrk="1" hangingPunct="1"/>
              <a:t>18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E8C88A-ED4E-4511-91B0-B9110B2E5AAB}" type="slidenum">
              <a:rPr lang="nl-BE" smtClean="0">
                <a:latin typeface="Calibri" pitchFamily="34" charset="0"/>
              </a:rPr>
              <a:pPr eaLnBrk="1" hangingPunct="1"/>
              <a:t>19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lvl="1" indent="-228600" eaLnBrk="1" hangingPunct="1">
              <a:spcBef>
                <a:spcPct val="0"/>
              </a:spcBef>
              <a:buFontTx/>
              <a:buAutoNum type="arabicPeriod"/>
            </a:pPr>
            <a:endParaRPr lang="nl-BE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867CBB-8A82-4566-9927-986448476F48}" type="slidenum">
              <a:rPr lang="nl-BE" smtClean="0">
                <a:latin typeface="Calibri" pitchFamily="34" charset="0"/>
              </a:rPr>
              <a:pPr eaLnBrk="1" hangingPunct="1"/>
              <a:t>20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1CF701-5908-4BB4-8BDC-6406EA0F554D}" type="slidenum">
              <a:rPr lang="nl-BE" smtClean="0">
                <a:latin typeface="Calibri" pitchFamily="34" charset="0"/>
              </a:rPr>
              <a:pPr eaLnBrk="1" hangingPunct="1"/>
              <a:t>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l-BE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D02D32-6EF9-4E28-B64D-8B4AD303EA5F}" type="slidenum">
              <a:rPr lang="nl-BE" smtClean="0">
                <a:latin typeface="Calibri" pitchFamily="34" charset="0"/>
              </a:rPr>
              <a:pPr eaLnBrk="1" hangingPunct="1"/>
              <a:t>21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C63C2-53FD-450E-AED4-1DAED8480D83}" type="slidenum">
              <a:rPr lang="nl-BE" smtClean="0">
                <a:latin typeface="Calibri" pitchFamily="34" charset="0"/>
              </a:rPr>
              <a:pPr eaLnBrk="1" hangingPunct="1"/>
              <a:t>22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l-BE" b="1" u="sng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EDA765-538E-46A3-95B8-2496BE15F327}" type="slidenum">
              <a:rPr lang="nl-BE" smtClean="0">
                <a:latin typeface="Calibri" pitchFamily="34" charset="0"/>
              </a:rPr>
              <a:pPr eaLnBrk="1" hangingPunct="1"/>
              <a:t>23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nl-BE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C0E8D2-DAF4-42EB-AB37-E61287FAE6A5}" type="slidenum">
              <a:rPr lang="nl-BE" smtClean="0">
                <a:latin typeface="Calibri" pitchFamily="34" charset="0"/>
              </a:rPr>
              <a:pPr eaLnBrk="1" hangingPunct="1"/>
              <a:t>24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dirty="0"/>
              <a:t>-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7F933-C0E2-43B9-8800-4CB4C4D18CDF}" type="slidenum">
              <a:rPr lang="nl-BE" smtClean="0">
                <a:latin typeface="Calibri" pitchFamily="34" charset="0"/>
              </a:rPr>
              <a:pPr eaLnBrk="1" hangingPunct="1"/>
              <a:t>25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l-BE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D4687-CEE6-4526-9FED-7A84E184D2D9}" type="slidenum">
              <a:rPr lang="nl-BE" smtClean="0">
                <a:latin typeface="Calibri" pitchFamily="34" charset="0"/>
              </a:rPr>
              <a:pPr eaLnBrk="1" hangingPunct="1"/>
              <a:t>26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l-BE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6CCE90-3AEC-442B-A101-918B936BB627}" type="slidenum">
              <a:rPr lang="nl-BE" smtClean="0">
                <a:latin typeface="Calibri" pitchFamily="34" charset="0"/>
              </a:rPr>
              <a:pPr eaLnBrk="1" hangingPunct="1"/>
              <a:t>27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EBC451-D787-417D-B0F6-D6629EB2DC81}" type="slidenum">
              <a:rPr lang="nl-BE" smtClean="0">
                <a:latin typeface="Calibri" pitchFamily="34" charset="0"/>
              </a:rPr>
              <a:pPr eaLnBrk="1" hangingPunct="1"/>
              <a:t>28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nl-BE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EE51C4-6EF3-4891-8316-2AD6C1D36EDF}" type="slidenum">
              <a:rPr lang="nl-BE" smtClean="0">
                <a:latin typeface="Calibri" pitchFamily="34" charset="0"/>
              </a:rPr>
              <a:pPr eaLnBrk="1" hangingPunct="1"/>
              <a:t>29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nl-BE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D1AA7-D9E2-4B3D-981D-F1DE04B8DED3}" type="slidenum">
              <a:rPr lang="nl-BE" smtClean="0">
                <a:latin typeface="Calibri" pitchFamily="34" charset="0"/>
              </a:rPr>
              <a:pPr eaLnBrk="1" hangingPunct="1"/>
              <a:t>30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874C6-7A65-4FD2-B298-E293313D6731}" type="slidenum">
              <a:rPr lang="nl-BE" smtClean="0">
                <a:latin typeface="Calibri" pitchFamily="34" charset="0"/>
              </a:rPr>
              <a:pPr eaLnBrk="1" hangingPunct="1"/>
              <a:t>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F970C3-C3D8-4757-BFE9-6111A0F9097E}" type="slidenum">
              <a:rPr lang="nl-BE" smtClean="0">
                <a:latin typeface="Calibri" pitchFamily="34" charset="0"/>
              </a:rPr>
              <a:pPr eaLnBrk="1" hangingPunct="1"/>
              <a:t>31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b="1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EB142-EF88-4E5F-B841-02E0605A81F1}" type="slidenum">
              <a:rPr lang="nl-BE" smtClean="0">
                <a:latin typeface="Calibri" pitchFamily="34" charset="0"/>
              </a:rPr>
              <a:pPr eaLnBrk="1" hangingPunct="1"/>
              <a:t>32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b="1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CD0E11-0D4B-4FCD-9ECC-B0A4CDA4A6FB}" type="slidenum">
              <a:rPr lang="nl-BE" smtClean="0">
                <a:latin typeface="Calibri" pitchFamily="34" charset="0"/>
              </a:rPr>
              <a:pPr eaLnBrk="1" hangingPunct="1"/>
              <a:t>34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D3BEAC-93B3-4454-ABAA-C8DE50E7865F}" type="slidenum">
              <a:rPr lang="nl-BE" smtClean="0">
                <a:latin typeface="Calibri" pitchFamily="34" charset="0"/>
              </a:rPr>
              <a:pPr eaLnBrk="1" hangingPunct="1"/>
              <a:t>36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F36D8-D949-434E-90C3-5FB93DEB9E5C}" type="slidenum">
              <a:rPr lang="nl-BE" smtClean="0">
                <a:latin typeface="Calibri" pitchFamily="34" charset="0"/>
              </a:rPr>
              <a:pPr eaLnBrk="1" hangingPunct="1"/>
              <a:t>37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2D8B61-CD82-4774-A631-67E6C4E9D070}" type="slidenum">
              <a:rPr lang="nl-BE" smtClean="0">
                <a:latin typeface="Calibri" pitchFamily="34" charset="0"/>
              </a:rPr>
              <a:pPr eaLnBrk="1" hangingPunct="1"/>
              <a:t>38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0C418-57B5-443D-A5B7-412F41401973}" type="slidenum">
              <a:rPr lang="nl-BE" smtClean="0">
                <a:latin typeface="Calibri" pitchFamily="34" charset="0"/>
              </a:rPr>
              <a:pPr eaLnBrk="1" hangingPunct="1"/>
              <a:t>39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637B54-99D1-4EAE-83A1-9ED17A0207E3}" type="slidenum">
              <a:rPr lang="nl-BE" smtClean="0">
                <a:latin typeface="Calibri" pitchFamily="34" charset="0"/>
              </a:rPr>
              <a:pPr eaLnBrk="1" hangingPunct="1"/>
              <a:t>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09F19-3FE7-4C84-A3E4-4A25DBB621B7}" type="slidenum">
              <a:rPr lang="nl-BE" smtClean="0">
                <a:latin typeface="Calibri" pitchFamily="34" charset="0"/>
              </a:rPr>
              <a:pPr eaLnBrk="1" hangingPunct="1"/>
              <a:t>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BE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42CC4-A939-49D1-A467-7732313463FD}" type="slidenum">
              <a:rPr lang="nl-BE" smtClean="0">
                <a:latin typeface="Calibri" pitchFamily="34" charset="0"/>
              </a:rPr>
              <a:pPr eaLnBrk="1" hangingPunct="1"/>
              <a:t>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874D3-B10D-4D0F-A6F3-EF3EB9DE8646}" type="slidenum">
              <a:rPr lang="nl-BE" smtClean="0">
                <a:latin typeface="Calibri" pitchFamily="34" charset="0"/>
              </a:rPr>
              <a:pPr eaLnBrk="1" hangingPunct="1"/>
              <a:t>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BE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870CF-DCC0-4858-9767-FA4F77742FE0}" type="slidenum">
              <a:rPr lang="nl-BE" smtClean="0">
                <a:latin typeface="Calibri" pitchFamily="34" charset="0"/>
              </a:rPr>
              <a:pPr eaLnBrk="1" hangingPunct="1"/>
              <a:t>8</a:t>
            </a:fld>
            <a:endParaRPr lang="nl-B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7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AC13B-8C9B-4A80-97FF-5465CEE694E6}" type="slidenum">
              <a:rPr lang="nl-BE" smtClean="0">
                <a:latin typeface="Calibri" pitchFamily="34" charset="0"/>
              </a:rPr>
              <a:pPr eaLnBrk="1" hangingPunct="1"/>
              <a:t>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9CAB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>
                <a:solidFill>
                  <a:srgbClr val="000000"/>
                </a:solidFill>
              </a:defRPr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>
                <a:solidFill>
                  <a:srgbClr val="000000"/>
                </a:solidFill>
              </a:defRPr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>
                <a:solidFill>
                  <a:srgbClr val="000000"/>
                </a:solidFill>
              </a:defRPr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>
                <a:solidFill>
                  <a:srgbClr val="000000"/>
                </a:solidFill>
              </a:defRPr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9CAB"/>
                </a:solidFill>
                <a:latin typeface="Trebuchet MS" pitchFamily="34" charset="0"/>
              </a:defRPr>
            </a:lvl1pPr>
          </a:lstStyle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9CAB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009CAB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ai-online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Kqn7MVK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qCxD5B6p2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113" y="2924175"/>
            <a:ext cx="9144001" cy="2643188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nl-BE" dirty="0"/>
              <a:t>ORGANISATIECULTUUR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Gedrag in organisaties</a:t>
            </a:r>
            <a:br>
              <a:rPr lang="nl-BE" dirty="0"/>
            </a:br>
            <a:r>
              <a:rPr lang="nl-BE" dirty="0"/>
              <a:t>hoofdstuk XII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498574-3F44-44E8-AD2B-5553EA041E91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1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0FB4B-4B41-4AF9-AF11-2AEEF5C74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8" name="Picture 2" descr="Gedrag in organisaties">
            <a:extLst>
              <a:ext uri="{FF2B5EF4-FFF2-40B4-BE49-F238E27FC236}">
                <a16:creationId xmlns:a16="http://schemas.microsoft.com/office/drawing/2014/main" id="{39D5583C-B0FF-4FA9-B9D3-019956AA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24" y="3696474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300" dirty="0"/>
              <a:t>4 dimensies in een organisatie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Taken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Personen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Regels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Macht</a:t>
            </a:r>
          </a:p>
          <a:p>
            <a:pPr lvl="1" eaLnBrk="1" hangingPunct="1">
              <a:lnSpc>
                <a:spcPct val="70000"/>
              </a:lnSpc>
            </a:pPr>
            <a:endParaRPr lang="nl-BE" sz="1900" dirty="0"/>
          </a:p>
          <a:p>
            <a:pPr eaLnBrk="1" hangingPunct="1">
              <a:lnSpc>
                <a:spcPct val="70000"/>
              </a:lnSpc>
            </a:pPr>
            <a:r>
              <a:rPr lang="nl-BE" sz="2300" dirty="0"/>
              <a:t>Naargelang meer of minder focus op één van de dimensies spreken we van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300" dirty="0"/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(1) Taakgerichte cultuur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(2) Persoongerichte cultuur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(3) Rolgerichte cultuur (regels)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(4) Machtsgerichte cultuur 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r>
              <a:rPr lang="nl-BE" sz="1900" dirty="0"/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12.3.1 Harrison &amp; Handy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9512" y="6093296"/>
            <a:ext cx="72008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A997FD-4645-4928-97AA-72289FAA7375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10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BB07DF5-E919-46BB-B75B-AE4319896C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88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marL="412750" indent="-457200" eaLnBrk="1" hangingPunct="1">
              <a:lnSpc>
                <a:spcPct val="70000"/>
              </a:lnSpc>
              <a:defRPr/>
            </a:pPr>
            <a:r>
              <a:rPr lang="nl-BE" sz="2800" dirty="0"/>
              <a:t>Hoge mate van taakgerichtheid en professionaliteit</a:t>
            </a:r>
          </a:p>
          <a:p>
            <a:pPr marL="412750" indent="-45720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800" dirty="0"/>
          </a:p>
          <a:p>
            <a:pPr marL="412750" indent="-457200" eaLnBrk="1" hangingPunct="1">
              <a:lnSpc>
                <a:spcPct val="70000"/>
              </a:lnSpc>
              <a:defRPr/>
            </a:pPr>
            <a:r>
              <a:rPr lang="nl-BE" sz="2800" dirty="0"/>
              <a:t>Teamwerk en professionele expertise worden geapprecieerd. </a:t>
            </a:r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800" dirty="0"/>
          </a:p>
          <a:p>
            <a:pPr marL="412750" indent="-457200" eaLnBrk="1" hangingPunct="1">
              <a:lnSpc>
                <a:spcPct val="70000"/>
              </a:lnSpc>
              <a:defRPr/>
            </a:pPr>
            <a:r>
              <a:rPr lang="nl-BE" sz="2800" dirty="0"/>
              <a:t>Resultaten zijn belangrijker dan regels, macht, persoonlijke behoeften</a:t>
            </a:r>
          </a:p>
          <a:p>
            <a:pPr marL="412750" indent="-45720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800" dirty="0"/>
          </a:p>
          <a:p>
            <a:pPr marL="412750" indent="-457200" eaLnBrk="1" hangingPunct="1">
              <a:lnSpc>
                <a:spcPct val="70000"/>
              </a:lnSpc>
              <a:defRPr/>
            </a:pPr>
            <a:endParaRPr lang="nl-BE" sz="2800" dirty="0"/>
          </a:p>
          <a:p>
            <a:pPr marL="412750" indent="-457200" eaLnBrk="1" hangingPunct="1">
              <a:lnSpc>
                <a:spcPct val="70000"/>
              </a:lnSpc>
              <a:defRPr/>
            </a:pPr>
            <a:r>
              <a:rPr lang="nl-BE" sz="2800" dirty="0"/>
              <a:t>Bijvoorbeeld: Onderzoeksteams, kleine welzijnsorganisaties, bedrijven met een hoog risico, … 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br>
              <a:rPr lang="nl-BE" cap="none"/>
            </a:br>
            <a:r>
              <a:rPr lang="nl-BE" cap="none"/>
              <a:t>(1) TAAKGERICHTE CULTUUR </a:t>
            </a:r>
            <a:br>
              <a:rPr lang="nl-BE" cap="none"/>
            </a:br>
            <a:endParaRPr lang="nl-BE" cap="none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F7F6B9-7931-4314-90C4-7C3E79D31A9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AB8B9B-B9E5-487C-9953-55D4A2C52C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231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412750" indent="-457200" eaLnBrk="1" hangingPunct="1">
              <a:lnSpc>
                <a:spcPct val="70000"/>
              </a:lnSpc>
            </a:pPr>
            <a:r>
              <a:rPr lang="nl-BE" sz="2800"/>
              <a:t>Individu staat centraal: persoonlijke kenmerken &gt; gewaardeerd dan de beklede functie</a:t>
            </a:r>
          </a:p>
          <a:p>
            <a:pPr marL="412750" indent="-457200"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800"/>
          </a:p>
          <a:p>
            <a:pPr marL="412750" indent="-457200" eaLnBrk="1" hangingPunct="1">
              <a:lnSpc>
                <a:spcPct val="70000"/>
              </a:lnSpc>
            </a:pPr>
            <a:r>
              <a:rPr lang="nl-BE" sz="2800"/>
              <a:t>Leidinggevenden zijn meer ‘collega’ i.p.v. ‘superieur’ en doen meer beroep charisma i.p.v. macht</a:t>
            </a:r>
          </a:p>
          <a:p>
            <a:pPr marL="412750" indent="-457200"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800"/>
          </a:p>
          <a:p>
            <a:pPr marL="412750" indent="-457200" eaLnBrk="1" hangingPunct="1">
              <a:lnSpc>
                <a:spcPct val="70000"/>
              </a:lnSpc>
            </a:pPr>
            <a:r>
              <a:rPr lang="nl-BE" sz="2800"/>
              <a:t>Bijvoorbeeld: adviesbureaus, advocatenkantoor, artisitieke sectoren, universiteiten …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br>
              <a:rPr lang="nl-BE" cap="none"/>
            </a:br>
            <a:br>
              <a:rPr lang="nl-BE" cap="none"/>
            </a:br>
            <a:r>
              <a:rPr lang="nl-BE" cap="none"/>
              <a:t>(2) PERSOONGERICHTE CULTUUR</a:t>
            </a:r>
            <a:br>
              <a:rPr lang="nl-BE" cap="none"/>
            </a:br>
            <a:br>
              <a:rPr lang="nl-BE" cap="none"/>
            </a:br>
            <a:endParaRPr lang="nl-BE" cap="none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1259F-E24A-491A-8408-7F8A1AF4633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D04D591-72C3-4D19-ABC6-57104F1C5F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479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nl-BE" sz="2800" dirty="0"/>
              <a:t> Basis wordt gevormd door regels en procedures (cf. bureaucratie)</a:t>
            </a:r>
          </a:p>
          <a:p>
            <a:pPr marL="0" indent="0" eaLnBrk="1" hangingPunct="1">
              <a:lnSpc>
                <a:spcPct val="110000"/>
              </a:lnSpc>
              <a:buFont typeface="Verdana" pitchFamily="34" charset="0"/>
              <a:buNone/>
              <a:defRPr/>
            </a:pPr>
            <a:endParaRPr lang="nl-BE" sz="2800" dirty="0"/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nl-BE" sz="2800" dirty="0"/>
              <a:t> Individuele verantwoordelijkheid en prestatiegerichtheid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endParaRPr lang="nl-BE" sz="2800" dirty="0"/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nl-BE" sz="2800" dirty="0"/>
              <a:t> Functies in organogram &gt; individu dat functie bekleedt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endParaRPr lang="nl-BE" sz="2800" dirty="0"/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nl-BE" sz="2800" dirty="0"/>
              <a:t> Bijvoorbeeld: sommige overheidsinstanties, grote ‘klassieke’ bedrijven, …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endParaRPr lang="nl-BE" sz="2800" dirty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br>
              <a:rPr lang="nl-BE" cap="none"/>
            </a:br>
            <a:br>
              <a:rPr lang="nl-BE" cap="none"/>
            </a:br>
            <a:r>
              <a:rPr lang="nl-BE" cap="none"/>
              <a:t>(3) ROLGERICHTE CULTUUR (REGELS)</a:t>
            </a:r>
            <a:br>
              <a:rPr lang="nl-BE" cap="none"/>
            </a:br>
            <a:r>
              <a:rPr lang="nl-BE" cap="none"/>
              <a:t> </a:t>
            </a:r>
            <a:br>
              <a:rPr lang="nl-BE" cap="none"/>
            </a:br>
            <a:endParaRPr lang="nl-BE" cap="none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A91108-1ACB-4E4E-BA03-2CBEC110786F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13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E3A849-B818-4B23-AD07-915D2FDF5B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724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marL="412750" indent="-457200" eaLnBrk="1" hangingPunct="1">
              <a:lnSpc>
                <a:spcPct val="80000"/>
              </a:lnSpc>
              <a:defRPr/>
            </a:pPr>
            <a:r>
              <a:rPr lang="nl-BE" dirty="0"/>
              <a:t>Topmanager staat centraal, organisatie wordt vereenzelvigd met leider</a:t>
            </a:r>
          </a:p>
          <a:p>
            <a:pPr marL="412750" indent="-457200" eaLnBrk="1" hangingPunct="1">
              <a:lnSpc>
                <a:spcPct val="80000"/>
              </a:lnSpc>
              <a:defRPr/>
            </a:pPr>
            <a:endParaRPr lang="nl-BE" dirty="0"/>
          </a:p>
          <a:p>
            <a:pPr marL="412750" indent="-457200" eaLnBrk="1" hangingPunct="1">
              <a:lnSpc>
                <a:spcPct val="80000"/>
              </a:lnSpc>
              <a:defRPr/>
            </a:pPr>
            <a:r>
              <a:rPr lang="nl-BE" dirty="0"/>
              <a:t>Weinig procedures en regels, beslissingen worden ad hoc genomen</a:t>
            </a:r>
          </a:p>
          <a:p>
            <a:pPr marL="412750" indent="-457200" eaLnBrk="1" hangingPunct="1">
              <a:lnSpc>
                <a:spcPct val="80000"/>
              </a:lnSpc>
              <a:defRPr/>
            </a:pPr>
            <a:endParaRPr lang="nl-BE" dirty="0"/>
          </a:p>
          <a:p>
            <a:pPr marL="412750" indent="-457200" eaLnBrk="1" hangingPunct="1">
              <a:lnSpc>
                <a:spcPct val="80000"/>
              </a:lnSpc>
              <a:defRPr/>
            </a:pPr>
            <a:r>
              <a:rPr lang="nl-BE" dirty="0"/>
              <a:t>Leider omringd door trouwe medewerkers</a:t>
            </a:r>
          </a:p>
          <a:p>
            <a:pPr marL="412750" indent="-457200" eaLnBrk="1" hangingPunct="1">
              <a:lnSpc>
                <a:spcPct val="80000"/>
              </a:lnSpc>
              <a:defRPr/>
            </a:pPr>
            <a:endParaRPr lang="nl-BE" dirty="0"/>
          </a:p>
          <a:p>
            <a:pPr marL="412750" indent="-457200" eaLnBrk="1" hangingPunct="1">
              <a:lnSpc>
                <a:spcPct val="80000"/>
              </a:lnSpc>
              <a:defRPr/>
            </a:pPr>
            <a:r>
              <a:rPr lang="nl-BE" dirty="0"/>
              <a:t>Bijvoorbeeld: kleine familiebedrijven (Cf. pioniersregime, weinig bureaucratie aanwezig)</a:t>
            </a:r>
          </a:p>
          <a:p>
            <a:pPr marL="412750" indent="-457200" eaLnBrk="1" hangingPunct="1">
              <a:lnSpc>
                <a:spcPct val="80000"/>
              </a:lnSpc>
              <a:defRPr/>
            </a:pPr>
            <a:endParaRPr lang="nl-BE" dirty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br>
              <a:rPr lang="nl-BE" cap="none"/>
            </a:br>
            <a:br>
              <a:rPr lang="nl-BE" cap="none"/>
            </a:br>
            <a:r>
              <a:rPr lang="nl-BE" cap="none"/>
              <a:t>(4) MACHTSGERICHTE CULTUUR </a:t>
            </a:r>
            <a:br>
              <a:rPr lang="nl-BE" cap="none"/>
            </a:br>
            <a:br>
              <a:rPr lang="nl-BE" cap="none"/>
            </a:br>
            <a:endParaRPr lang="nl-BE" cap="none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F6956A-E457-4421-B259-CE080275948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14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529050-273D-4311-8F61-74633C6EB6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776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Optimale cultuur is afhankelijk van situationele omstandigheden: </a:t>
            </a:r>
            <a:br>
              <a:rPr lang="nl-BE" dirty="0"/>
            </a:br>
            <a:r>
              <a:rPr lang="nl-BE" dirty="0"/>
              <a:t>- de fase in de ontwikkeling van de organisatie</a:t>
            </a:r>
            <a:br>
              <a:rPr lang="nl-BE" dirty="0"/>
            </a:br>
            <a:r>
              <a:rPr lang="nl-BE" dirty="0"/>
              <a:t>- de omgeving van de organisatie</a:t>
            </a:r>
            <a:br>
              <a:rPr lang="nl-BE" dirty="0"/>
            </a:br>
            <a:r>
              <a:rPr lang="nl-BE" dirty="0"/>
              <a:t>- de aard van de activiteiten die uitgevoerd dienen te worden.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12.3 Welke cultuur is ideaaL?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FD37B2-35EF-416D-83DC-259FDC9AA6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800" dirty="0"/>
              <a:t>Organisatieculturen in te delen op: 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800" dirty="0"/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(1) innovatie en risico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(2) aandacht voor details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(3) gerichtheid op resultaten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(4) nastreven groei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(5) gerichtheid op mensen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(6) teamgerichtheid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(7) assertiviteit.</a:t>
            </a:r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eaLnBrk="1" hangingPunct="1">
              <a:lnSpc>
                <a:spcPct val="70000"/>
              </a:lnSpc>
            </a:pPr>
            <a:r>
              <a:rPr lang="nl-BE" sz="2800" dirty="0"/>
              <a:t>Lage of hoge score op elk van de dimensies</a:t>
            </a:r>
            <a:br>
              <a:rPr lang="nl-BE" sz="2800" dirty="0"/>
            </a:b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12.3.2 indeling op basis van kenmerken</a:t>
            </a:r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C38DD-552A-4078-A5F7-D707455684A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02A36E2-E8AB-4797-A958-4E377B3A28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61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BE" dirty="0"/>
              <a:t>Sterke cultuur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BE" dirty="0"/>
              <a:t>kernwaarden van  de organisatie worden erkend door de leden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BE" dirty="0"/>
              <a:t>cultuur maakt duidelijk wat belangrijk is en wat niet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BE" dirty="0"/>
              <a:t>er worden in de organisatie consistente boodschappen uitgedragen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BE" dirty="0"/>
              <a:t>leden kennen geschiedenis van de organisatie</a:t>
            </a:r>
            <a:br>
              <a:rPr lang="nl-BE" dirty="0"/>
            </a:br>
            <a:r>
              <a:rPr lang="nl-BE" dirty="0"/>
              <a:t>leden identificeren zich met de organisatie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BE" dirty="0"/>
              <a:t>sterk verband tussen gedeelde waarden en gedrag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nl-BE" dirty="0"/>
          </a:p>
          <a:p>
            <a:pPr marL="3556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dirty="0" err="1"/>
              <a:t>Cfr</a:t>
            </a:r>
            <a:r>
              <a:rPr lang="nl-BE" dirty="0"/>
              <a:t>. cultuur Google, Apple, …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12.3.3 dichotomie sterke en zwakke cultuur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AE3E7A-B228-44C5-83C1-38DB30B40AC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17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8870C59-CECD-40B4-B973-9844D4B1A6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911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Zwakke cultuur</a:t>
            </a:r>
          </a:p>
          <a:p>
            <a:pPr lvl="1" eaLnBrk="1" hangingPunct="1"/>
            <a:r>
              <a:rPr lang="nl-BE" dirty="0"/>
              <a:t>de kernwaarden zijn niet voldoende gekend door alle leden</a:t>
            </a:r>
          </a:p>
          <a:p>
            <a:pPr lvl="1" eaLnBrk="1" hangingPunct="1"/>
            <a:r>
              <a:rPr lang="nl-BE" dirty="0"/>
              <a:t>cultuur geeft tegenstrijdige berichten</a:t>
            </a:r>
          </a:p>
          <a:p>
            <a:pPr lvl="1" eaLnBrk="1" hangingPunct="1"/>
            <a:r>
              <a:rPr lang="nl-BE" dirty="0"/>
              <a:t>leden kennen de geschiedenis van de organisatie niet</a:t>
            </a:r>
          </a:p>
          <a:p>
            <a:pPr lvl="1" eaLnBrk="1" hangingPunct="1"/>
            <a:r>
              <a:rPr lang="nl-BE" dirty="0"/>
              <a:t>weinig identificatie met de organisatie</a:t>
            </a:r>
          </a:p>
          <a:p>
            <a:pPr lvl="1" eaLnBrk="1" hangingPunct="1"/>
            <a:endParaRPr lang="nl-BE" dirty="0"/>
          </a:p>
        </p:txBody>
      </p:sp>
      <p:sp>
        <p:nvSpPr>
          <p:cNvPr id="33795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A945D-EF09-41AC-8F43-E8E6A817763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18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12.3.3 dichotomie sterke en zwakke cultuur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8CEE4D6-E443-413B-BBFF-733D40582D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355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dirty="0"/>
              <a:t>geeft betrokken en loyale medewerkers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dirty="0"/>
              <a:t>verhogen groepscohesie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dirty="0"/>
              <a:t>laag personeelsverloop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dirty="0"/>
              <a:t>geeft duidelijkheid over wat verwacht wordt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dirty="0"/>
              <a:t>leidt tot meer arbeidstevredenheid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dirty="0"/>
              <a:t>is een concurrentieel voordeel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12.4.1 voordelen  van sterke cultuur (7)</a:t>
            </a: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70AEB-07A0-4B43-970D-7186809F25F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19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2D363B4-AEB7-4B1F-A5A7-6A2C3758BF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656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nl-BE" sz="2400" dirty="0"/>
              <a:t>Definitie en kenmerken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nl-BE" sz="2400" dirty="0"/>
              <a:t>Functies van organisatiecultuur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nl-BE" sz="2400" dirty="0"/>
              <a:t>Typologieën</a:t>
            </a:r>
          </a:p>
          <a:p>
            <a:pPr marL="1217613" lvl="3" indent="-28575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1900" dirty="0"/>
              <a:t>typologie van Harrison en Handy</a:t>
            </a:r>
          </a:p>
          <a:p>
            <a:pPr marL="1217613" lvl="3" indent="-28575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1900" dirty="0"/>
              <a:t>indeling op basis van 7 kenmerken</a:t>
            </a:r>
          </a:p>
          <a:p>
            <a:pPr marL="1217613" lvl="3" indent="-28575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1900" dirty="0"/>
              <a:t>dichotomie tussen sterke en zwakke organisatieculturen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nl-BE" sz="2400" dirty="0"/>
              <a:t>Voordelen en nadelen van een sterke organisatiecultuur</a:t>
            </a:r>
            <a:endParaRPr lang="nl-BE" sz="1900" dirty="0"/>
          </a:p>
          <a:p>
            <a:pPr marL="1274763" lvl="3" indent="-34290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1900" dirty="0"/>
              <a:t>voordelen van een sterke organisatiecultuur</a:t>
            </a:r>
          </a:p>
          <a:p>
            <a:pPr marL="1274763" lvl="3" indent="-34290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1900" dirty="0"/>
              <a:t>nadelen van een sterke organisatiecultuur</a:t>
            </a:r>
          </a:p>
          <a:p>
            <a:pPr eaLnBrk="1" hangingPunct="1">
              <a:defRPr/>
            </a:pPr>
            <a:r>
              <a:rPr lang="nl-BE" sz="2400" dirty="0"/>
              <a:t>Hoe ontstaat een organisatiecultuur?</a:t>
            </a:r>
          </a:p>
          <a:p>
            <a:pPr eaLnBrk="1" hangingPunct="1">
              <a:defRPr/>
            </a:pPr>
            <a:r>
              <a:rPr lang="nl-BE" sz="2400" dirty="0"/>
              <a:t>Hoe wordt cultuur over gedragen?</a:t>
            </a:r>
          </a:p>
          <a:p>
            <a:pPr marL="1274763" lvl="3" indent="-34290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endParaRPr lang="nl-BE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Overzicht ORGANISATIECULTUUR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37331B-DA89-48E4-AA7E-C75239571431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9DEE17-8697-4D17-B58D-247DC77C07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5" name="Picture 2" descr="Gedrag in organisaties">
            <a:extLst>
              <a:ext uri="{FF2B5EF4-FFF2-40B4-BE49-F238E27FC236}">
                <a16:creationId xmlns:a16="http://schemas.microsoft.com/office/drawing/2014/main" id="{D6D7EADF-A049-427B-0FF6-35301BCE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7035"/>
            <a:ext cx="2267744" cy="32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82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kan verandering belemmeren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kan diversiteit afremmen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kunnen barrière vormen bij fusies en overnames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12.4.2 nadelen van sterke cultuur(3)</a:t>
            </a: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396FC-4A77-4081-AC6C-24AE6B3F0D0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20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DBE7E4F-B886-478C-B902-B44FFB58A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692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Oorsprong van de organisatiecultuur</a:t>
            </a:r>
          </a:p>
          <a:p>
            <a:pPr lvl="1" eaLnBrk="1" hangingPunct="1"/>
            <a:r>
              <a:rPr lang="nl-BE" dirty="0"/>
              <a:t>de oprichter </a:t>
            </a:r>
          </a:p>
          <a:p>
            <a:pPr lvl="2" eaLnBrk="1" hangingPunct="1"/>
            <a:r>
              <a:rPr lang="nl-BE" dirty="0"/>
              <a:t>Heeft een mentaal beeld v/d organisatie en werkt organisatie uit volgens dat mentaal beeld</a:t>
            </a:r>
          </a:p>
          <a:p>
            <a:pPr lvl="1" eaLnBrk="1" hangingPunct="1"/>
            <a:r>
              <a:rPr lang="nl-BE" dirty="0"/>
              <a:t>3 manieren om een organisatiecultuur te scheppen: </a:t>
            </a:r>
          </a:p>
          <a:p>
            <a:pPr lvl="2" eaLnBrk="1" hangingPunct="1"/>
            <a:r>
              <a:rPr lang="nl-BE" dirty="0"/>
              <a:t>selectie van de medewerkers</a:t>
            </a:r>
          </a:p>
          <a:p>
            <a:pPr lvl="2" eaLnBrk="1" hangingPunct="1"/>
            <a:r>
              <a:rPr lang="nl-BE" dirty="0"/>
              <a:t>socialisatie</a:t>
            </a:r>
          </a:p>
          <a:p>
            <a:pPr lvl="2" eaLnBrk="1" hangingPunct="1"/>
            <a:r>
              <a:rPr lang="nl-BE" dirty="0"/>
              <a:t>voorbeeldgedrag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12.5 Hoe ontstaat een organisatiecultuur? </a:t>
            </a: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7357A-6BDA-4F14-A144-BC2CB056288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FF25749-667A-4E0A-896D-68B5A47A0D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563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44824"/>
            <a:ext cx="2303632" cy="1728192"/>
          </a:xfrm>
        </p:spPr>
      </p:pic>
      <p:sp>
        <p:nvSpPr>
          <p:cNvPr id="39939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br>
              <a:rPr lang="nl-BE" cap="none"/>
            </a:br>
            <a:endParaRPr lang="nl-BE" cap="none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096144-FE19-498D-BB31-CE8D6CEB53B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152400" y="15240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all" spc="0" normalizeH="0" baseline="0" noProof="0" dirty="0">
                <a:ln>
                  <a:noFill/>
                </a:ln>
                <a:solidFill>
                  <a:srgbClr val="009CAB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12.5 Hoe ontstaat een organisatiecultuur?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727" y="1412776"/>
            <a:ext cx="628627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2A113E-715B-449A-BF4C-A831C9C3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1168"/>
            <a:ext cx="2919220" cy="19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C972E72-0504-4910-8429-6E094AA525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449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sz="2800" dirty="0"/>
              <a:t>selectie van medewerkers</a:t>
            </a:r>
            <a:br>
              <a:rPr lang="nl-BE" sz="2800" dirty="0"/>
            </a:br>
            <a:endParaRPr lang="nl-BE" sz="2800" dirty="0"/>
          </a:p>
          <a:p>
            <a:pPr eaLnBrk="1" hangingPunct="1">
              <a:buFont typeface="Verdana" pitchFamily="34" charset="0"/>
              <a:buNone/>
            </a:pPr>
            <a:endParaRPr lang="nl-BE" sz="2800" dirty="0"/>
          </a:p>
          <a:p>
            <a:pPr eaLnBrk="1" hangingPunct="1"/>
            <a:r>
              <a:rPr lang="nl-BE" sz="2800" dirty="0"/>
              <a:t>voorbeeldgedrag van leidinggevenden</a:t>
            </a:r>
          </a:p>
          <a:p>
            <a:pPr eaLnBrk="1" hangingPunct="1">
              <a:buFont typeface="Verdana" pitchFamily="34" charset="0"/>
              <a:buNone/>
            </a:pPr>
            <a:endParaRPr lang="nl-BE" sz="2800" dirty="0"/>
          </a:p>
          <a:p>
            <a:pPr eaLnBrk="1" hangingPunct="1"/>
            <a:r>
              <a:rPr lang="nl-BE" sz="2800" dirty="0"/>
              <a:t>socialisatie van nieuwe medewerkers bevorderen</a:t>
            </a:r>
          </a:p>
          <a:p>
            <a:pPr lvl="1" eaLnBrk="1" hangingPunct="1"/>
            <a:r>
              <a:rPr lang="nl-BE" sz="2300" dirty="0"/>
              <a:t>Opleiding en training </a:t>
            </a:r>
          </a:p>
          <a:p>
            <a:pPr lvl="1" eaLnBrk="1" hangingPunct="1"/>
            <a:r>
              <a:rPr lang="nl-BE" sz="2300" dirty="0"/>
              <a:t>Voorbeeldgedrag van ervaren medewerkers ondersteunen</a:t>
            </a:r>
          </a:p>
          <a:p>
            <a:pPr lvl="1" eaLnBrk="1" hangingPunct="1"/>
            <a:r>
              <a:rPr lang="nl-BE" sz="2300" dirty="0"/>
              <a:t>Promotie en ontslag</a:t>
            </a:r>
            <a:br>
              <a:rPr lang="nl-BE" sz="2300" dirty="0"/>
            </a:br>
            <a:endParaRPr lang="nl-BE" sz="2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12.5 in stand houden van de organisatiecultuur</a:t>
            </a:r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A37FA-B581-4A87-A6EC-78FE5871E27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23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5" name="Afbeelding 5" descr="C:\Users\Gebruiker\AppData\Local\Temp\Bedrijfscultu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78" y="620688"/>
            <a:ext cx="314868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3F653D5-4A70-42C5-BFEB-704747F0C7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278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</a:pPr>
            <a:r>
              <a:rPr lang="nl-BE" sz="2600" dirty="0"/>
              <a:t> Door symbolen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Kleding, uniform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Logo, huisstijl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Slagzinnen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Maar ook: interieur, bouwstijl gebouw, …</a:t>
            </a:r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 dirty="0"/>
          </a:p>
          <a:p>
            <a:pPr marL="0" indent="0" eaLnBrk="1" hangingPunct="1">
              <a:lnSpc>
                <a:spcPct val="70000"/>
              </a:lnSpc>
            </a:pPr>
            <a:r>
              <a:rPr lang="nl-BE" sz="2600" dirty="0"/>
              <a:t> Door verhalen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Anekdotes van oprichter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Succesverhalen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Reacties op fouten in het verleden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Hoe de organisatie crisissen in het verleden heeft overleefd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12.6 Overdracht van cultuur</a:t>
            </a: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1B85E-EBD9-44EC-9965-EF41F6A99AB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24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5" name="Afbeelding 4" descr="windmolen-op-zee">
            <a:extLst>
              <a:ext uri="{FF2B5EF4-FFF2-40B4-BE49-F238E27FC236}">
                <a16:creationId xmlns:a16="http://schemas.microsoft.com/office/drawing/2014/main" id="{21B0BB5E-8972-4C10-BBC5-5012516C99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71550"/>
            <a:ext cx="4427984" cy="1593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687E7A9-1F6D-4185-B46D-DC661F531C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071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/>
              <a:t>Door rituelen</a:t>
            </a:r>
          </a:p>
          <a:p>
            <a:pPr lvl="1" eaLnBrk="1" hangingPunct="1"/>
            <a:r>
              <a:rPr lang="nl-BE" dirty="0"/>
              <a:t>Wijze van elkaar begroeten</a:t>
            </a:r>
          </a:p>
          <a:p>
            <a:pPr lvl="1" eaLnBrk="1" hangingPunct="1"/>
            <a:r>
              <a:rPr lang="nl-BE" dirty="0"/>
              <a:t>Eet en drink pauzes</a:t>
            </a:r>
          </a:p>
          <a:p>
            <a:pPr lvl="1" eaLnBrk="1" hangingPunct="1"/>
            <a:r>
              <a:rPr lang="nl-BE" dirty="0"/>
              <a:t>Verjaardagen</a:t>
            </a:r>
          </a:p>
          <a:p>
            <a:pPr lvl="1"/>
            <a:r>
              <a:rPr lang="nl-BE" dirty="0"/>
              <a:t>…</a:t>
            </a:r>
            <a:br>
              <a:rPr lang="nl-BE" dirty="0"/>
            </a:br>
            <a:endParaRPr lang="nl-BE" dirty="0"/>
          </a:p>
          <a:p>
            <a:pPr eaLnBrk="1" hangingPunct="1"/>
            <a:r>
              <a:rPr lang="nl-BE" dirty="0"/>
              <a:t>Door taal</a:t>
            </a:r>
          </a:p>
          <a:p>
            <a:pPr lvl="1" eaLnBrk="1" hangingPunct="1"/>
            <a:r>
              <a:rPr lang="nl-BE" dirty="0"/>
              <a:t>Taal op boekhoudafdeling vs. ICT’ers</a:t>
            </a:r>
          </a:p>
          <a:p>
            <a:pPr lvl="1" eaLnBrk="1" hangingPunct="1"/>
            <a:endParaRPr lang="nl-BE" dirty="0"/>
          </a:p>
          <a:p>
            <a:pPr lvl="1" eaLnBrk="1" hangingPunct="1"/>
            <a:endParaRPr lang="nl-BE" dirty="0"/>
          </a:p>
          <a:p>
            <a:pPr lvl="1" eaLnBrk="1" hangingPunct="1"/>
            <a:endParaRPr lang="nl-BE" dirty="0"/>
          </a:p>
          <a:p>
            <a:pPr lvl="1" eaLnBrk="1" hangingPunct="1"/>
            <a:endParaRPr lang="nl-BE" dirty="0"/>
          </a:p>
          <a:p>
            <a:pPr lvl="1" eaLnBrk="1" hangingPunct="1"/>
            <a:endParaRPr lang="nl-BE" dirty="0"/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12.6 Overdracht van cultuur</a:t>
            </a:r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BD5A3A-D972-46CF-9C97-26F28E9AA00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25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D51B889-A4BE-4117-ACFD-BDE55162DD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3347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Onderzoeksmethoden (hoe meten?)</a:t>
            </a:r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lvl="1" eaLnBrk="1" hangingPunct="1"/>
            <a:r>
              <a:rPr lang="nl-BE" dirty="0"/>
              <a:t>directe observatie</a:t>
            </a:r>
          </a:p>
          <a:p>
            <a:pPr lvl="1" eaLnBrk="1" hangingPunct="1"/>
            <a:r>
              <a:rPr lang="nl-BE" dirty="0"/>
              <a:t>diepte interviews</a:t>
            </a:r>
          </a:p>
          <a:p>
            <a:pPr lvl="1" eaLnBrk="1" hangingPunct="1"/>
            <a:r>
              <a:rPr lang="nl-BE" dirty="0"/>
              <a:t>documentanalyse</a:t>
            </a:r>
          </a:p>
          <a:p>
            <a:pPr lvl="1" eaLnBrk="1" hangingPunct="1"/>
            <a:r>
              <a:rPr lang="nl-BE" dirty="0"/>
              <a:t>vragenlijsten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12.7 Diagnosticeren van cultuur</a:t>
            </a:r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719634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B8B76-6205-494D-893C-E34829FFBB3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26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248DB7C-05AF-44D1-B56A-3B2C9E2DE2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9538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nl-BE" dirty="0"/>
              <a:t> wat diagnosticeren?</a:t>
            </a:r>
          </a:p>
          <a:p>
            <a:pPr marL="0" indent="0" eaLnBrk="1" hangingPunct="1">
              <a:buFont typeface="Verdana" pitchFamily="34" charset="0"/>
              <a:buNone/>
            </a:pPr>
            <a:endParaRPr lang="nl-BE" dirty="0"/>
          </a:p>
          <a:p>
            <a:pPr lvl="1" eaLnBrk="1" hangingPunct="1"/>
            <a:r>
              <a:rPr lang="nl-BE" dirty="0"/>
              <a:t>Wat moeten we gaan meten om cultuur in kaart te brengen? </a:t>
            </a:r>
          </a:p>
          <a:p>
            <a:pPr lvl="1" eaLnBrk="1" hangingPunct="1"/>
            <a:r>
              <a:rPr lang="nl-BE" dirty="0"/>
              <a:t>Beschikbare vragenlijst bv. OCAI (Cameron &amp; Quinn)  = (</a:t>
            </a:r>
            <a:r>
              <a:rPr lang="nl-BE" dirty="0" err="1"/>
              <a:t>organizational</a:t>
            </a:r>
            <a:r>
              <a:rPr lang="nl-BE" dirty="0"/>
              <a:t> culture assessment instrument) </a:t>
            </a:r>
          </a:p>
          <a:p>
            <a:pPr lvl="1" eaLnBrk="1" hangingPunct="1"/>
            <a:r>
              <a:rPr lang="nl-BE" dirty="0"/>
              <a:t>Doe de test: </a:t>
            </a:r>
            <a:r>
              <a:rPr lang="nl-BE" dirty="0">
                <a:hlinkClick r:id="rId3"/>
              </a:rPr>
              <a:t>http://www.ocai-online.com/</a:t>
            </a:r>
            <a:endParaRPr lang="nl-BE" dirty="0"/>
          </a:p>
          <a:p>
            <a:pPr marL="355600" lvl="1" indent="0" eaLnBrk="1" hangingPunct="1">
              <a:buNone/>
            </a:pPr>
            <a:r>
              <a:rPr lang="nl-BE" dirty="0"/>
              <a:t>    (dit is gebaseerd op de typologie van Quinn)</a:t>
            </a:r>
          </a:p>
          <a:p>
            <a:pPr lvl="1" eaLnBrk="1" hangingPunct="1">
              <a:buFont typeface="Arial" charset="0"/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12.7 Diagnosticeren van cultuur</a:t>
            </a: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2CD9D6-0F35-4FC3-8000-88A46F9A977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77A80CD-186B-4B62-89B8-60CE73AA2E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4778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/>
              <a:t>Mogelijk resultaat van OCAI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12.7 Diagnosticeren van cultuur</a:t>
            </a: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AE3FD-955A-4B59-A6F4-849826DFF60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28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60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844675"/>
            <a:ext cx="51847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E5A174A-65B4-4216-8F88-FDA8F6086F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1648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nl-BE" sz="2400" dirty="0"/>
              <a:t> Waarom veranderen?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000" dirty="0"/>
              <a:t>gewijzigde omgeving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000" dirty="0"/>
              <a:t>cultuurdiagnose</a:t>
            </a:r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000" dirty="0"/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nl-BE" sz="2400" dirty="0"/>
              <a:t> Tijdrovend proces</a:t>
            </a:r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400" dirty="0"/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nl-BE" sz="2400" dirty="0"/>
              <a:t> Meer kans op succes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000" dirty="0"/>
              <a:t>des te groter de crisis 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000" dirty="0"/>
              <a:t>Naarmate organisatie kleiner en jonger is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000" dirty="0"/>
              <a:t>zwakke organisatieculturen geven meer kans op succes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000" dirty="0"/>
              <a:t>mogelijkheden nemen toe met de komst van een nieuwe leider</a:t>
            </a:r>
          </a:p>
          <a:p>
            <a:pPr marL="0" indent="0" eaLnBrk="1" hangingPunct="1">
              <a:lnSpc>
                <a:spcPct val="70000"/>
              </a:lnSpc>
              <a:defRPr/>
            </a:pPr>
            <a:endParaRPr lang="nl-BE" sz="23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70000"/>
              </a:lnSpc>
              <a:defRPr/>
            </a:pPr>
            <a:endParaRPr lang="nl-BE" sz="1900" dirty="0"/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9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12.8 Veranderen van cultuur</a:t>
            </a: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B9F86-D1BF-413F-94B2-0F6D4C7FEE2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29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8653CF6-E0FD-4E0E-9B01-40C52CC867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443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defRPr/>
            </a:pPr>
            <a:r>
              <a:rPr lang="nl-BE" dirty="0"/>
              <a:t>Hoe kunnen we de organisatiecultuur diagnosticeren? </a:t>
            </a:r>
          </a:p>
          <a:p>
            <a:pPr eaLnBrk="1" hangingPunct="1">
              <a:defRPr/>
            </a:pPr>
            <a:r>
              <a:rPr lang="nl-BE" dirty="0"/>
              <a:t>Hoe kan een organisatiecultuur veranderen? </a:t>
            </a:r>
          </a:p>
          <a:p>
            <a:pPr eaLnBrk="1" hangingPunct="1">
              <a:defRPr/>
            </a:pPr>
            <a:r>
              <a:rPr lang="nl-BE" dirty="0"/>
              <a:t>Organisatiecultuur en nationale cultuur</a:t>
            </a:r>
          </a:p>
          <a:p>
            <a:pPr marL="1274763" lvl="3" indent="-34290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2800" dirty="0"/>
              <a:t>low context vs. high context cultuur</a:t>
            </a:r>
          </a:p>
          <a:p>
            <a:pPr marL="1274763" lvl="3" indent="-342900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nl-BE" sz="2800" dirty="0"/>
              <a:t>zes kenmerken van nationale cultuur</a:t>
            </a:r>
            <a:br>
              <a:rPr lang="nl-BE" sz="2800" dirty="0"/>
            </a:br>
            <a:endParaRPr lang="nl-BE" sz="2800" dirty="0"/>
          </a:p>
          <a:p>
            <a:pPr marL="1274763" lvl="3" indent="-342900">
              <a:lnSpc>
                <a:spcPct val="70000"/>
              </a:lnSpc>
              <a:buFont typeface="Arial" pitchFamily="34" charset="0"/>
              <a:buChar char="•"/>
              <a:defRPr/>
            </a:pPr>
            <a:endParaRPr lang="nl-BE" sz="2800" dirty="0">
              <a:hlinkClick r:id="rId3"/>
            </a:endParaRPr>
          </a:p>
          <a:p>
            <a:pPr marL="1274763" lvl="3" indent="-342900">
              <a:lnSpc>
                <a:spcPct val="70000"/>
              </a:lnSpc>
              <a:buFont typeface="Arial" pitchFamily="34" charset="0"/>
              <a:buChar char="•"/>
              <a:defRPr/>
            </a:pPr>
            <a:endParaRPr lang="nl-BE" sz="2800" dirty="0"/>
          </a:p>
          <a:p>
            <a:pPr marL="1274763" lvl="3" indent="-342900"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endParaRPr lang="nl-BE" sz="2800" dirty="0"/>
          </a:p>
          <a:p>
            <a:pPr marL="0" indent="0" eaLnBrk="1" hangingPunct="1">
              <a:buFont typeface="Verdana" pitchFamily="34" charset="0"/>
              <a:buNone/>
              <a:defRPr/>
            </a:pPr>
            <a:endParaRPr lang="nl-BE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cap="none"/>
              <a:t>VERVOLG OVERZICHT ORGANISATIECULTUUR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BBD76D-4645-4A40-A362-59A52B9E9C8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DB0DF2-C115-44BE-B28B-123BD4BD16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0D66AA-0795-4B68-BEFA-C57C58A57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727066"/>
            <a:ext cx="2483384" cy="324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632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/>
            <a:r>
              <a:rPr lang="nl-BE" dirty="0"/>
              <a:t> Bovendien is een goed managementplan nodig</a:t>
            </a:r>
          </a:p>
          <a:p>
            <a:pPr lvl="1" eaLnBrk="1" hangingPunct="1"/>
            <a:r>
              <a:rPr lang="nl-BE" dirty="0"/>
              <a:t>Gevoel van noodzaak creëren</a:t>
            </a:r>
          </a:p>
          <a:p>
            <a:pPr lvl="1" eaLnBrk="1" hangingPunct="1"/>
            <a:r>
              <a:rPr lang="nl-BE" dirty="0"/>
              <a:t>Duidelijke toekomstvisie formuleren</a:t>
            </a:r>
          </a:p>
          <a:p>
            <a:pPr lvl="1" eaLnBrk="1" hangingPunct="1"/>
            <a:r>
              <a:rPr lang="nl-BE" dirty="0"/>
              <a:t>Draagvlak creëren binnen organisatie</a:t>
            </a:r>
          </a:p>
          <a:p>
            <a:pPr lvl="1" eaLnBrk="1" hangingPunct="1"/>
            <a:r>
              <a:rPr lang="nl-BE" dirty="0"/>
              <a:t>In opleiding voorzien</a:t>
            </a:r>
          </a:p>
          <a:p>
            <a:pPr lvl="1" eaLnBrk="1" hangingPunct="1"/>
            <a:r>
              <a:rPr lang="nl-BE" dirty="0"/>
              <a:t>Ondersteunende elementen voorzien (verhalen, rituelen, nieuwe huisstijl, … )</a:t>
            </a:r>
          </a:p>
          <a:p>
            <a:pPr lvl="1" eaLnBrk="1" hangingPunct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12.8 Veranderen van cultuur</a:t>
            </a: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101B24-8512-4AC1-8DBB-51A72D0060E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30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239A3AF-AFC7-4FCC-A297-0551145605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0939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/>
              <a:t>Nationale cultuur gaat over waarden, normen die de inwoners van een bepaald land delen en die tevens hun gedrag en mening stuurt</a:t>
            </a:r>
          </a:p>
          <a:p>
            <a:pPr lvl="1" eaLnBrk="1" hangingPunct="1"/>
            <a:r>
              <a:rPr lang="nl-BE"/>
              <a:t>Organisatiecultuur van één organisatie  met ≠ geografische afdelingen kan verschillen</a:t>
            </a:r>
          </a:p>
          <a:p>
            <a:pPr lvl="1" eaLnBrk="1" hangingPunct="1"/>
            <a:r>
              <a:rPr lang="nl-BE"/>
              <a:t>Moeilijk zaken doen met andere nationaliteiten</a:t>
            </a:r>
          </a:p>
          <a:p>
            <a:pPr lvl="1" eaLnBrk="1" hangingPunct="1"/>
            <a:r>
              <a:rPr lang="nl-BE"/>
              <a:t>Mensen die in een ander land gaan werken,  ervaren een </a:t>
            </a:r>
            <a:r>
              <a:rPr lang="nl-BE" i="1"/>
              <a:t>cultuurshock</a:t>
            </a:r>
            <a:endParaRPr lang="nl-BE"/>
          </a:p>
          <a:p>
            <a:pPr lvl="1" eaLnBrk="1" hangingPunct="1"/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12.9 Nationale cultuur</a:t>
            </a:r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719634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38CD63-3B68-4255-A253-7266678AC9E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9516097-840C-437C-B928-1B2B4BE4A8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033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endParaRPr lang="nl-BE" sz="26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2600" dirty="0"/>
              <a:t>hoge context cultuur: de boodschap wordt mede overgebracht door de context (hoe wordt de mededeling verteld) bv. Japan, China, Korea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100" dirty="0"/>
              <a:t>Vertrouwensbasis en ontwikkelen van persoonlijke relaties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100" dirty="0"/>
              <a:t>‘Gegeven woord is een gegeven woord’</a:t>
            </a:r>
            <a:br>
              <a:rPr lang="nl-BE" sz="2100" dirty="0"/>
            </a:br>
            <a:endParaRPr lang="nl-BE" sz="2100" dirty="0"/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1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2600" dirty="0"/>
              <a:t>lage context cultuur: de boodschap wordt vooral overgebracht door taal (bv. België)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100" dirty="0"/>
              <a:t>‘zaken doen’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100" dirty="0"/>
              <a:t>Expertise en </a:t>
            </a:r>
            <a:r>
              <a:rPr lang="nl-BE" sz="2100" dirty="0" err="1"/>
              <a:t>performantie</a:t>
            </a:r>
            <a:r>
              <a:rPr lang="nl-BE" sz="2100" dirty="0"/>
              <a:t> staan centraal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100" dirty="0"/>
              <a:t>Juridische documenten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nl-BE" sz="2100" dirty="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12.9.1 low-context vs. high context </a:t>
            </a:r>
            <a:r>
              <a:rPr lang="en-US" dirty="0" err="1"/>
              <a:t>cultuur</a:t>
            </a:r>
            <a:r>
              <a:rPr lang="en-US" dirty="0"/>
              <a:t> (Hall)</a:t>
            </a: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DE022E-4E10-45A1-B803-56B0EBF4C19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32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C34E19-9D30-4CCC-8E05-09720CC184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1086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51A6616-DA77-434C-BE3E-359996B17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https://www.youtube.com/watch?v=sqCxD5B6p2o</a:t>
            </a:r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76D566-D379-43F9-9DFD-57D96FBA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EEN interpretatie </a:t>
            </a:r>
            <a:r>
              <a:rPr lang="nl-BE" dirty="0"/>
              <a:t>probleem van non verbale communicatie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6FA538-4156-476F-83C2-965D36B16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3A860D-296A-4EE5-ACC9-2B66F6F871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2CE27B-6DAD-4D3A-A194-5C3A9DA4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848"/>
            <a:ext cx="6246440" cy="35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6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BE" dirty="0"/>
              <a:t>100 000 IBM medewerkers wereldwijd bevraagd; vervolgstudies</a:t>
            </a:r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/>
            <a:r>
              <a:rPr lang="nl-BE" dirty="0"/>
              <a:t>Op basis van factoranalyse: zes dimensies</a:t>
            </a:r>
          </a:p>
          <a:p>
            <a:pPr lvl="1" eaLnBrk="1" hangingPunct="1"/>
            <a:r>
              <a:rPr lang="nl-BE" dirty="0"/>
              <a:t>(1) acceptatie van macht</a:t>
            </a:r>
          </a:p>
          <a:p>
            <a:pPr lvl="1" eaLnBrk="1" hangingPunct="1"/>
            <a:r>
              <a:rPr lang="nl-BE" dirty="0"/>
              <a:t>(2) aversie ten opzichte van onzekerheid</a:t>
            </a:r>
          </a:p>
          <a:p>
            <a:pPr lvl="1" eaLnBrk="1" hangingPunct="1"/>
            <a:r>
              <a:rPr lang="nl-BE" dirty="0"/>
              <a:t>(3) individualisme versus collectivisme</a:t>
            </a:r>
          </a:p>
          <a:p>
            <a:pPr lvl="1" eaLnBrk="1" hangingPunct="1"/>
            <a:r>
              <a:rPr lang="nl-BE" dirty="0"/>
              <a:t>(4) mannelijkheid versus vrouwelijkheid</a:t>
            </a:r>
          </a:p>
          <a:p>
            <a:pPr lvl="1" eaLnBrk="1" hangingPunct="1"/>
            <a:r>
              <a:rPr lang="nl-BE" dirty="0"/>
              <a:t>(5) lange termijn versus korte termijn denken</a:t>
            </a:r>
          </a:p>
          <a:p>
            <a:pPr lvl="1" eaLnBrk="1" hangingPunct="1"/>
            <a:r>
              <a:rPr lang="nl-BE" dirty="0"/>
              <a:t>(6) toegeeflijkheid versus terughoudendheid</a:t>
            </a:r>
          </a:p>
        </p:txBody>
      </p:sp>
      <p:sp>
        <p:nvSpPr>
          <p:cNvPr id="52227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br>
              <a:rPr lang="nl-BE" cap="none" dirty="0"/>
            </a:br>
            <a:r>
              <a:rPr lang="nl-BE" cap="none" dirty="0"/>
              <a:t>12.9.2 DIMENSIES VAN HOFSTEDE</a:t>
            </a:r>
            <a:br>
              <a:rPr lang="nl-BE" cap="none" dirty="0"/>
            </a:br>
            <a:endParaRPr lang="nl-BE" cap="none" dirty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719634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DF9F91-70A7-4F81-A3A4-80C928753DB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D450262-CB01-4F54-949B-2665B7CC5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607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12.9.2 Dimensies van hofstede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29" y="1152525"/>
            <a:ext cx="7901542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29C604C-3913-4D96-B050-46E3C06C8E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Na de studie van  dit hoofdstuk ben je </a:t>
            </a:r>
            <a:br>
              <a:rPr lang="nl-BE" dirty="0"/>
            </a:br>
            <a:r>
              <a:rPr lang="nl-BE" dirty="0"/>
              <a:t>in staat:</a:t>
            </a:r>
          </a:p>
          <a:p>
            <a:pPr eaLnBrk="1" hangingPunct="1">
              <a:buFontTx/>
              <a:buChar char="-"/>
            </a:pPr>
            <a:r>
              <a:rPr lang="nl-BE" dirty="0"/>
              <a:t>een omschrijving te geven van het </a:t>
            </a:r>
            <a:br>
              <a:rPr lang="nl-BE" dirty="0"/>
            </a:br>
            <a:r>
              <a:rPr lang="nl-BE" dirty="0"/>
              <a:t>begrip organisatiecultuur</a:t>
            </a:r>
          </a:p>
          <a:p>
            <a:pPr eaLnBrk="1" hangingPunct="1">
              <a:buFontTx/>
              <a:buChar char="-"/>
            </a:pPr>
            <a:r>
              <a:rPr lang="nl-BE" dirty="0"/>
              <a:t>de typologie van Harrison en Handy toe te lichten</a:t>
            </a:r>
          </a:p>
          <a:p>
            <a:pPr eaLnBrk="1" hangingPunct="1">
              <a:buFontTx/>
              <a:buChar char="-"/>
            </a:pPr>
            <a:r>
              <a:rPr lang="nl-BE" dirty="0"/>
              <a:t> de typologie van Deal en Kennedy te bespreken</a:t>
            </a:r>
          </a:p>
          <a:p>
            <a:pPr eaLnBrk="1" hangingPunct="1">
              <a:buFontTx/>
              <a:buChar char="-"/>
            </a:pPr>
            <a:r>
              <a:rPr lang="nl-BE" dirty="0"/>
              <a:t>de verschillen op te sommen en toe te lichten tussen zwakke en sterke organisatiecultuur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I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5442E2-112A-4949-A95E-69BAFED82F35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DA7B85-8EEE-47DB-8F6E-8C2B776620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0D66AA-0795-4B68-BEFA-C57C58A5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16632"/>
            <a:ext cx="2123728" cy="2776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53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r>
              <a:rPr lang="nl-BE" sz="2600" dirty="0"/>
              <a:t>Na de studie van dit hoofdstuk ben je </a:t>
            </a:r>
            <a:br>
              <a:rPr lang="nl-BE" sz="2600" dirty="0"/>
            </a:br>
            <a:r>
              <a:rPr lang="nl-BE" sz="2600" dirty="0"/>
              <a:t>in staat: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600" dirty="0"/>
              <a:t>enkele primaire kenmerken van de</a:t>
            </a:r>
            <a:br>
              <a:rPr lang="nl-BE" sz="2600" dirty="0"/>
            </a:br>
            <a:r>
              <a:rPr lang="nl-BE" sz="2600" dirty="0"/>
              <a:t>organisatiecultuur op te sommen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600" dirty="0"/>
              <a:t>tenminste drie nadelen en drie voordelen van een sterke organisatiecultuur te benoemen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600" dirty="0"/>
              <a:t>aan te geven op welke wijze een organisatiecultuur ontstaat en in stand gehouden wordt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600" dirty="0"/>
              <a:t>uit te leggen welke onderzoeks-methoden er zijn om de organisatiecultuur in kaart te brengen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600" dirty="0"/>
              <a:t>toe te lichten of organisatiecultuur snel of langzaam kan veranderen en wat hierin een rol speelt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nl-BE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II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B488E4-4EDE-4DA7-980E-79C131136B21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00972A-6130-47E3-BBEA-0E5BE5A015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0D66AA-0795-4B68-BEFA-C57C58A5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1" y="-9542"/>
            <a:ext cx="2042896" cy="2670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402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r>
              <a:rPr lang="nl-BE" sz="2800" dirty="0"/>
              <a:t>Na de studie van dit hoofdstuk ben je</a:t>
            </a:r>
            <a:br>
              <a:rPr lang="nl-BE" sz="2800" dirty="0"/>
            </a:br>
            <a:r>
              <a:rPr lang="nl-BE" sz="2800" dirty="0"/>
              <a:t> in staat: 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800" dirty="0"/>
              <a:t>het onderscheid aan te geven tussen </a:t>
            </a:r>
            <a:br>
              <a:rPr lang="nl-BE" sz="2800" dirty="0"/>
            </a:br>
            <a:r>
              <a:rPr lang="nl-BE" sz="2800" dirty="0"/>
              <a:t>landen met een hoge en lage context cultuur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800" dirty="0"/>
              <a:t>de verschillen aan te duiden tussen een Belgische en Nederlandse cultuur op basis van de dimensies van Hofstede en Bond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800" dirty="0"/>
              <a:t>de volgende begrippen uit te leggen: </a:t>
            </a:r>
            <a:br>
              <a:rPr lang="nl-BE" sz="2800" dirty="0"/>
            </a:br>
            <a:r>
              <a:rPr lang="nl-BE" sz="2800" dirty="0"/>
              <a:t>tegencultuur, cultuurstrijd, culturele compatibiliteit, cultuurshok, en nationale cultuur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nl-BE" sz="2800" dirty="0"/>
              <a:t>begrijp je de specifieke terminologie rond organisatiecultuur en kan deze ook begrijpen.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III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7BA246-ADE0-46B1-B14C-644FB837558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A4BC9E-ABD2-4108-9B10-ED39B3A10B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0D66AA-0795-4B68-BEFA-C57C58A5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28" y="12577"/>
            <a:ext cx="1787272" cy="23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21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113" y="2924175"/>
            <a:ext cx="9144001" cy="2643188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nl-BE" dirty="0"/>
              <a:t>Organisatiecultuur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Gedrag in organisaties</a:t>
            </a:r>
            <a:br>
              <a:rPr lang="nl-BE" dirty="0"/>
            </a:br>
            <a:r>
              <a:rPr lang="nl-BE" dirty="0"/>
              <a:t>hoofdstuk XII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498574-3F44-44E8-AD2B-5553EA041E91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39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36CE5A-79E0-4907-A1DE-C632AE6472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8" name="Picture 2" descr="Gedrag in organisaties">
            <a:extLst>
              <a:ext uri="{FF2B5EF4-FFF2-40B4-BE49-F238E27FC236}">
                <a16:creationId xmlns:a16="http://schemas.microsoft.com/office/drawing/2014/main" id="{39D5583C-B0FF-4FA9-B9D3-019956AA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60" y="3824176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Organisatiecultuur</a:t>
            </a:r>
          </a:p>
        </p:txBody>
      </p:sp>
      <p:pic>
        <p:nvPicPr>
          <p:cNvPr id="12293" name="Tijdelijke aanduiding voor inhoud 8" descr="C:\Users\Gebruiker\AppData\Local\Temp\Persoonlijkhei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96975"/>
            <a:ext cx="5627687" cy="47339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5F603E-8702-4435-8BB9-0A4446EFD3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888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nl-BE" sz="3400" dirty="0"/>
              <a:t>= ‘een systeem van gedeelde betekenisgeving dat de leden van de ene organisatie van de leden van andere organisaties onderscheidt.’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  <a:defRPr/>
            </a:pPr>
            <a:endParaRPr lang="nl-BE" sz="34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nl-BE" sz="3400" dirty="0"/>
              <a:t>‘het karakter van de organisatie’ </a:t>
            </a:r>
            <a:br>
              <a:rPr lang="nl-BE" sz="3400" dirty="0"/>
            </a:br>
            <a:r>
              <a:rPr lang="nl-BE" sz="3400" dirty="0"/>
              <a:t>Maak kennis met de cultuur </a:t>
            </a:r>
            <a:r>
              <a:rPr lang="nl-BE" sz="3400"/>
              <a:t>van Google</a:t>
            </a:r>
            <a:r>
              <a:rPr lang="nl-BE" sz="3400" dirty="0"/>
              <a:t>				</a:t>
            </a:r>
          </a:p>
          <a:p>
            <a:pPr eaLnBrk="1" hangingPunct="1">
              <a:lnSpc>
                <a:spcPct val="120000"/>
              </a:lnSpc>
              <a:defRPr/>
            </a:pPr>
            <a:endParaRPr lang="nl-BE" sz="34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nl-BE" sz="3400" dirty="0"/>
              <a:t>‘de belangrijkste kenmerken die in de organisatie worden gewaardeerd en die haar van andere organisaties onderscheiden.’</a:t>
            </a:r>
          </a:p>
          <a:p>
            <a:pPr eaLnBrk="1" hangingPunct="1">
              <a:lnSpc>
                <a:spcPct val="120000"/>
              </a:lnSpc>
              <a:defRPr/>
            </a:pPr>
            <a:endParaRPr lang="nl-BE" sz="34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nl-BE" sz="3400" dirty="0"/>
              <a:t>‘geheel van gedrag, kennis, waarden en normen die gedeeld worden door een groep medewerkers’</a:t>
            </a:r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12.1 ORGANISATIECULTUUR: definitie en kenmerken</a:t>
            </a: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054F64-0CBD-4BF1-82C1-67F8559BD6D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5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0BC7EE-0A46-4292-AE75-D3B6E1B59F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163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70000"/>
              </a:lnSpc>
              <a:buFont typeface="+mj-lt"/>
              <a:buAutoNum type="arabicPeriod"/>
              <a:defRPr/>
            </a:pPr>
            <a:r>
              <a:rPr lang="nl-BE" sz="2300" b="1" dirty="0"/>
              <a:t>Beschrijvend van aard 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Geeft weer hoe werknemers de organisatie ervaren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Bijvoorbeeld: ‘in dit bedrijf kan je echt jezelf zijn, er is aandacht voor iedereen zijn talent’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300" dirty="0"/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r>
              <a:rPr lang="nl-BE" sz="2300" dirty="0"/>
              <a:t>2. </a:t>
            </a:r>
            <a:r>
              <a:rPr lang="nl-BE" sz="2300" b="1" dirty="0"/>
              <a:t>Impliciet aanwezig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Niet elke werknemer is er zich noodzakelijk van bewust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Wordt meestal duidelijk bij fusies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Bijvoorbeeld: nieuwe vs. ervaren collega’s</a:t>
            </a:r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300" dirty="0"/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r>
              <a:rPr lang="nl-BE" sz="2300" b="1" dirty="0"/>
              <a:t>3. Moeilijk te veranderen</a:t>
            </a:r>
          </a:p>
          <a:p>
            <a:pPr lvl="1" eaLnBrk="1" hangingPunct="1">
              <a:lnSpc>
                <a:spcPct val="70000"/>
              </a:lnSpc>
              <a:buFont typeface="Trebuchet MS" pitchFamily="34" charset="0"/>
              <a:buChar char="–"/>
              <a:defRPr/>
            </a:pPr>
            <a:r>
              <a:rPr lang="nl-BE" sz="2300" dirty="0"/>
              <a:t>Het is een ‘ mentale state of mind’</a:t>
            </a:r>
          </a:p>
          <a:p>
            <a:pPr lvl="1" eaLnBrk="1" hangingPunct="1">
              <a:lnSpc>
                <a:spcPct val="70000"/>
              </a:lnSpc>
              <a:buFont typeface="Trebuchet MS" pitchFamily="34" charset="0"/>
              <a:buChar char="–"/>
              <a:defRPr/>
            </a:pPr>
            <a:r>
              <a:rPr lang="nl-BE" sz="2300" dirty="0"/>
              <a:t>Impliceert dat veranderen een langzaam en moeilijk proces is (cf. change management)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nl-BE" sz="2300" dirty="0"/>
          </a:p>
        </p:txBody>
      </p:sp>
      <p:sp>
        <p:nvSpPr>
          <p:cNvPr id="14339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cap="none"/>
              <a:t>12.1 KENMERKEN: </a:t>
            </a:r>
            <a:br>
              <a:rPr lang="nl-BE" cap="none"/>
            </a:br>
            <a:r>
              <a:rPr lang="nl-BE" cap="none"/>
              <a:t>ORGANISATIECULTUUR IS …</a:t>
            </a:r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580584-356D-45F4-ADC3-8E3D3483A3F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310926-0644-4B5B-9979-6D41E10B52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698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r>
              <a:rPr lang="nl-BE" sz="2300" b="1" dirty="0"/>
              <a:t>4. een collectieve perceptie van de organisatieleden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800" dirty="0"/>
              <a:t>Iedereen binnen organisatie deelt meestal zelfde kernwaarden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800" dirty="0"/>
              <a:t>MAAR… dominante vs. subcultuur</a:t>
            </a:r>
          </a:p>
          <a:p>
            <a:pPr lvl="1">
              <a:lnSpc>
                <a:spcPct val="70000"/>
              </a:lnSpc>
              <a:defRPr/>
            </a:pPr>
            <a:r>
              <a:rPr lang="nl-BE" sz="1800" dirty="0"/>
              <a:t>Denk bv. aan verschillende afdelingen of geografische locaties</a:t>
            </a:r>
            <a:br>
              <a:rPr lang="nl-BE" sz="1800" dirty="0"/>
            </a:br>
            <a:br>
              <a:rPr lang="nl-BE" sz="1800" dirty="0"/>
            </a:br>
            <a:br>
              <a:rPr lang="nl-BE" sz="1800" dirty="0"/>
            </a:br>
            <a:br>
              <a:rPr lang="nl-BE" sz="1800" dirty="0"/>
            </a:br>
            <a:br>
              <a:rPr lang="nl-BE" sz="1800" dirty="0"/>
            </a:br>
            <a:br>
              <a:rPr lang="nl-BE" sz="1800" dirty="0"/>
            </a:br>
            <a:endParaRPr lang="nl-BE" sz="1800" dirty="0"/>
          </a:p>
          <a:p>
            <a:pPr lvl="1" eaLnBrk="1" hangingPunct="1">
              <a:lnSpc>
                <a:spcPct val="70000"/>
              </a:lnSpc>
              <a:buNone/>
              <a:defRPr/>
            </a:pPr>
            <a:endParaRPr lang="nl-BE" sz="1800" dirty="0"/>
          </a:p>
          <a:p>
            <a:pPr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endParaRPr lang="nl-BE" sz="2300" dirty="0"/>
          </a:p>
          <a:p>
            <a:pPr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endParaRPr lang="nl-BE" sz="2300" dirty="0"/>
          </a:p>
          <a:p>
            <a:pPr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endParaRPr lang="nl-BE" sz="2300" dirty="0"/>
          </a:p>
          <a:p>
            <a:pPr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endParaRPr lang="nl-BE" sz="2300" dirty="0"/>
          </a:p>
        </p:txBody>
      </p:sp>
      <p:sp>
        <p:nvSpPr>
          <p:cNvPr id="1536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cap="none"/>
              <a:t>12.1 KENMERKEN (4): </a:t>
            </a:r>
            <a:br>
              <a:rPr lang="nl-BE" cap="none"/>
            </a:br>
            <a:r>
              <a:rPr lang="nl-BE" cap="none"/>
              <a:t>ORGANISATIECULTUUR IS …</a:t>
            </a: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AA5F2-4182-4E4D-8DA3-974BE74E166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7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C1DBEE-93C8-46A4-851A-56C2462F38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85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biedt onderscheid met andere organisaties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geeft medewerkers identiteit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vergroot de betrokkenheid van de leden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stuurt en controleert attitudes en gedrag van de leden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/>
              <a:t>zorgt voor sociale samenhang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12.2. functies VAN ORGANISATIECULTUUR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504" y="6093296"/>
            <a:ext cx="576064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74C480-046A-47F8-8DB6-B2A29F6ED43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E9D7E33-3484-41C9-B822-8F3F6B2226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024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>
              <a:buFont typeface="Verdana" pitchFamily="34" charset="0"/>
              <a:buNone/>
            </a:pPr>
            <a:endParaRPr lang="nl-BE" dirty="0"/>
          </a:p>
          <a:p>
            <a:pPr marL="0" indent="0" eaLnBrk="1" hangingPunct="1"/>
            <a:r>
              <a:rPr lang="nl-BE" dirty="0"/>
              <a:t> Harrison &amp; Handy</a:t>
            </a:r>
          </a:p>
          <a:p>
            <a:pPr marL="0" indent="0" eaLnBrk="1" hangingPunct="1">
              <a:buFont typeface="Verdana" pitchFamily="34" charset="0"/>
              <a:buNone/>
            </a:pPr>
            <a:endParaRPr lang="nl-BE" dirty="0"/>
          </a:p>
          <a:p>
            <a:pPr marL="0" indent="0" eaLnBrk="1" hangingPunct="1"/>
            <a:r>
              <a:rPr lang="nl-BE" dirty="0"/>
              <a:t> Indeling op basis van 7 kenmerken</a:t>
            </a:r>
          </a:p>
          <a:p>
            <a:pPr marL="0" indent="0" eaLnBrk="1" hangingPunct="1">
              <a:buFont typeface="Verdana" pitchFamily="34" charset="0"/>
              <a:buNone/>
            </a:pPr>
            <a:endParaRPr lang="nl-BE" dirty="0"/>
          </a:p>
          <a:p>
            <a:pPr marL="0" indent="0" eaLnBrk="1" hangingPunct="1"/>
            <a:r>
              <a:rPr lang="nl-BE" dirty="0"/>
              <a:t> Dichotomie sterke en zwakke cultuur</a:t>
            </a:r>
          </a:p>
          <a:p>
            <a:pPr marL="0" indent="0" eaLnBrk="1" hangingPunct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12.3 Typologieën </a:t>
            </a: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BCBCC-9ED5-417B-A53C-4D4188078A4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9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F20A13D-BAA8-4889-AAE3-07BE2FFFC6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3977772"/>
      </p:ext>
    </p:extLst>
  </p:cSld>
  <p:clrMapOvr>
    <a:masterClrMapping/>
  </p:clrMapOvr>
</p:sld>
</file>

<file path=ppt/theme/theme1.xml><?xml version="1.0" encoding="utf-8"?>
<a:theme xmlns:a="http://schemas.openxmlformats.org/drawingml/2006/main" name="TM 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 </Template>
  <TotalTime>45</TotalTime>
  <Words>1868</Words>
  <Application>Microsoft Office PowerPoint</Application>
  <PresentationFormat>Diavoorstelling (4:3)</PresentationFormat>
  <Paragraphs>397</Paragraphs>
  <Slides>39</Slides>
  <Notes>36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Trebuchet MS</vt:lpstr>
      <vt:lpstr>Verdana</vt:lpstr>
      <vt:lpstr>TM </vt:lpstr>
      <vt:lpstr>Gedrag in organisaties hoofdstuk XII</vt:lpstr>
      <vt:lpstr>Overzicht ORGANISATIECULTUUR</vt:lpstr>
      <vt:lpstr>VERVOLG OVERZICHT ORGANISATIECULTUUR</vt:lpstr>
      <vt:lpstr>Organisatiecultuur</vt:lpstr>
      <vt:lpstr>12.1 ORGANISATIECULTUUR: definitie en kenmerken</vt:lpstr>
      <vt:lpstr>12.1 KENMERKEN:  ORGANISATIECULTUUR IS …</vt:lpstr>
      <vt:lpstr>12.1 KENMERKEN (4):  ORGANISATIECULTUUR IS …</vt:lpstr>
      <vt:lpstr>12.2. functies VAN ORGANISATIECULTUUR</vt:lpstr>
      <vt:lpstr>12.3 Typologieën </vt:lpstr>
      <vt:lpstr>12.3.1 Harrison &amp; Handy</vt:lpstr>
      <vt:lpstr> (1) TAAKGERICHTE CULTUUR  </vt:lpstr>
      <vt:lpstr>  (2) PERSOONGERICHTE CULTUUR  </vt:lpstr>
      <vt:lpstr>  (3) ROLGERICHTE CULTUUR (REGELS)   </vt:lpstr>
      <vt:lpstr>  (4) MACHTSGERICHTE CULTUUR   </vt:lpstr>
      <vt:lpstr>12.3 Welke cultuur is ideaaL? </vt:lpstr>
      <vt:lpstr>12.3.2 indeling op basis van kenmerken</vt:lpstr>
      <vt:lpstr>12.3.3 dichotomie sterke en zwakke cultuur</vt:lpstr>
      <vt:lpstr>12.3.3 dichotomie sterke en zwakke cultuur</vt:lpstr>
      <vt:lpstr>12.4.1 voordelen  van sterke cultuur (7)</vt:lpstr>
      <vt:lpstr>12.4.2 nadelen van sterke cultuur(3)</vt:lpstr>
      <vt:lpstr>12.5 Hoe ontstaat een organisatiecultuur? </vt:lpstr>
      <vt:lpstr> </vt:lpstr>
      <vt:lpstr>12.5 in stand houden van de organisatiecultuur</vt:lpstr>
      <vt:lpstr>12.6 Overdracht van cultuur</vt:lpstr>
      <vt:lpstr>12.6 Overdracht van cultuur</vt:lpstr>
      <vt:lpstr>12.7 Diagnosticeren van cultuur</vt:lpstr>
      <vt:lpstr>12.7 Diagnosticeren van cultuur</vt:lpstr>
      <vt:lpstr>12.7 Diagnosticeren van cultuur</vt:lpstr>
      <vt:lpstr>12.8 Veranderen van cultuur</vt:lpstr>
      <vt:lpstr>12.8 Veranderen van cultuur</vt:lpstr>
      <vt:lpstr>12.9 Nationale cultuur</vt:lpstr>
      <vt:lpstr>12.9.1 low-context vs. high context cultuur (Hall)</vt:lpstr>
      <vt:lpstr>EEN interpretatie probleem van non verbale communicatie</vt:lpstr>
      <vt:lpstr> 12.9.2 DIMENSIES VAN HOFSTEDE </vt:lpstr>
      <vt:lpstr>12.9.2 Dimensies van hofstede</vt:lpstr>
      <vt:lpstr>Doelstellingen I</vt:lpstr>
      <vt:lpstr>Doelstellingen II</vt:lpstr>
      <vt:lpstr>Doelstellingen III</vt:lpstr>
      <vt:lpstr>Gedrag in organisaties hoofdstuk XII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in organisaties hoofdstuk 12</dc:title>
  <dc:creator>Schepers Catherine</dc:creator>
  <cp:lastModifiedBy>Guido Valkeneers</cp:lastModifiedBy>
  <cp:revision>42</cp:revision>
  <dcterms:created xsi:type="dcterms:W3CDTF">2013-11-21T13:11:55Z</dcterms:created>
  <dcterms:modified xsi:type="dcterms:W3CDTF">2026-02-17T14:39:27Z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2025-11-30T18:56:07Z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2b05da52-d359-46d6-88f2-12be8e1e2372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