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7" r:id="rId5"/>
    <p:sldId id="259" r:id="rId6"/>
    <p:sldId id="260" r:id="rId7"/>
    <p:sldId id="262" r:id="rId8"/>
    <p:sldId id="263" r:id="rId9"/>
    <p:sldId id="266" r:id="rId10"/>
    <p:sldId id="267" r:id="rId11"/>
    <p:sldId id="268" r:id="rId12"/>
    <p:sldId id="270" r:id="rId13"/>
    <p:sldId id="271" r:id="rId14"/>
    <p:sldId id="272" r:id="rId15"/>
    <p:sldId id="273" r:id="rId16"/>
    <p:sldId id="274" r:id="rId17"/>
    <p:sldId id="276" r:id="rId18"/>
    <p:sldId id="275" r:id="rId19"/>
    <p:sldId id="277" r:id="rId20"/>
    <p:sldId id="278" r:id="rId21"/>
    <p:sldId id="279" r:id="rId22"/>
    <p:sldId id="280" r:id="rId23"/>
    <p:sldId id="281" r:id="rId24"/>
    <p:sldId id="282" r:id="rId25"/>
    <p:sldId id="283" r:id="rId26"/>
    <p:sldId id="284" r:id="rId27"/>
    <p:sldId id="315" r:id="rId28"/>
    <p:sldId id="286" r:id="rId29"/>
    <p:sldId id="319" r:id="rId30"/>
    <p:sldId id="287" r:id="rId31"/>
    <p:sldId id="306" r:id="rId32"/>
    <p:sldId id="312" r:id="rId33"/>
    <p:sldId id="318" r:id="rId34"/>
    <p:sldId id="317" r:id="rId35"/>
    <p:sldId id="308" r:id="rId36"/>
    <p:sldId id="309" r:id="rId37"/>
    <p:sldId id="310" r:id="rId38"/>
    <p:sldId id="316" r:id="rId39"/>
    <p:sldId id="320" r:id="rId40"/>
    <p:sldId id="321" r:id="rId41"/>
    <p:sldId id="311" r:id="rId42"/>
  </p:sldIdLst>
  <p:sldSz cx="9144000" cy="6858000" type="screen4x3"/>
  <p:notesSz cx="7010400" cy="9296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9B"/>
    <a:srgbClr val="00AF9C"/>
    <a:srgbClr val="00B3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51" autoAdjust="0"/>
  </p:normalViewPr>
  <p:slideViewPr>
    <p:cSldViewPr>
      <p:cViewPr varScale="1">
        <p:scale>
          <a:sx n="83" d="100"/>
          <a:sy n="83" d="100"/>
        </p:scale>
        <p:origin x="24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9B67192-51A2-48BD-839A-B02170C8E766}" type="datetimeFigureOut">
              <a:rPr lang="nl-BE" smtClean="0"/>
              <a:pPr/>
              <a:t>17/02/2026</a:t>
            </a:fld>
            <a:endParaRPr lang="nl-BE"/>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A25C29F-472B-4993-ABD5-68354DAFACF6}" type="slidenum">
              <a:rPr lang="nl-BE" smtClean="0"/>
              <a:pPr/>
              <a:t>‹nr.›</a:t>
            </a:fld>
            <a:endParaRPr lang="nl-BE"/>
          </a:p>
        </p:txBody>
      </p:sp>
    </p:spTree>
    <p:extLst>
      <p:ext uri="{BB962C8B-B14F-4D97-AF65-F5344CB8AC3E}">
        <p14:creationId xmlns:p14="http://schemas.microsoft.com/office/powerpoint/2010/main" val="909665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83F153-624D-4FE2-9127-E4757051EEC9}" type="slidenum">
              <a:rPr lang="nl-BE" smtClean="0">
                <a:latin typeface="Calibri" pitchFamily="34" charset="0"/>
              </a:rPr>
              <a:pPr eaLnBrk="1" hangingPunct="1"/>
              <a:t>2</a:t>
            </a:fld>
            <a:endParaRPr lang="nl-BE">
              <a:latin typeface="Calibri" pitchFamily="34" charset="0"/>
            </a:endParaRPr>
          </a:p>
        </p:txBody>
      </p:sp>
    </p:spTree>
    <p:extLst>
      <p:ext uri="{BB962C8B-B14F-4D97-AF65-F5344CB8AC3E}">
        <p14:creationId xmlns:p14="http://schemas.microsoft.com/office/powerpoint/2010/main" val="3992935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BE1666-88B4-4F02-9EDD-97E65F877EB2}" type="slidenum">
              <a:rPr lang="nl-BE" smtClean="0">
                <a:latin typeface="Calibri" pitchFamily="34" charset="0"/>
              </a:rPr>
              <a:pPr eaLnBrk="1" hangingPunct="1"/>
              <a:t>11</a:t>
            </a:fld>
            <a:endParaRPr lang="nl-BE">
              <a:latin typeface="Calibri" pitchFamily="34" charset="0"/>
            </a:endParaRPr>
          </a:p>
        </p:txBody>
      </p:sp>
    </p:spTree>
    <p:extLst>
      <p:ext uri="{BB962C8B-B14F-4D97-AF65-F5344CB8AC3E}">
        <p14:creationId xmlns:p14="http://schemas.microsoft.com/office/powerpoint/2010/main" val="2796956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0C8156-4A7E-4A7E-B27F-9DCBE983057B}" type="slidenum">
              <a:rPr lang="nl-BE" smtClean="0">
                <a:latin typeface="Calibri" pitchFamily="34" charset="0"/>
              </a:rPr>
              <a:pPr eaLnBrk="1" hangingPunct="1"/>
              <a:t>12</a:t>
            </a:fld>
            <a:endParaRPr lang="nl-BE">
              <a:latin typeface="Calibri" pitchFamily="34" charset="0"/>
            </a:endParaRPr>
          </a:p>
        </p:txBody>
      </p:sp>
    </p:spTree>
    <p:extLst>
      <p:ext uri="{BB962C8B-B14F-4D97-AF65-F5344CB8AC3E}">
        <p14:creationId xmlns:p14="http://schemas.microsoft.com/office/powerpoint/2010/main" val="3226120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E8871A-4E60-4DC8-B349-26A7B05AF9F1}" type="slidenum">
              <a:rPr lang="nl-BE" smtClean="0">
                <a:latin typeface="Calibri" pitchFamily="34" charset="0"/>
              </a:rPr>
              <a:pPr eaLnBrk="1" hangingPunct="1"/>
              <a:t>13</a:t>
            </a:fld>
            <a:endParaRPr lang="nl-BE">
              <a:latin typeface="Calibri" pitchFamily="34" charset="0"/>
            </a:endParaRPr>
          </a:p>
        </p:txBody>
      </p:sp>
    </p:spTree>
    <p:extLst>
      <p:ext uri="{BB962C8B-B14F-4D97-AF65-F5344CB8AC3E}">
        <p14:creationId xmlns:p14="http://schemas.microsoft.com/office/powerpoint/2010/main" val="1990418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B1A56D-256C-4680-826F-7CAB97EC36A2}" type="slidenum">
              <a:rPr lang="nl-BE" smtClean="0">
                <a:latin typeface="Calibri" pitchFamily="34" charset="0"/>
              </a:rPr>
              <a:pPr eaLnBrk="1" hangingPunct="1"/>
              <a:t>14</a:t>
            </a:fld>
            <a:endParaRPr lang="nl-BE">
              <a:latin typeface="Calibri" pitchFamily="34" charset="0"/>
            </a:endParaRPr>
          </a:p>
        </p:txBody>
      </p:sp>
    </p:spTree>
    <p:extLst>
      <p:ext uri="{BB962C8B-B14F-4D97-AF65-F5344CB8AC3E}">
        <p14:creationId xmlns:p14="http://schemas.microsoft.com/office/powerpoint/2010/main" val="1572878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100"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942C77-E955-426A-AD8D-5E3EB1103E3A}" type="slidenum">
              <a:rPr lang="nl-BE" smtClean="0">
                <a:latin typeface="Calibri" pitchFamily="34" charset="0"/>
              </a:rPr>
              <a:pPr eaLnBrk="1" hangingPunct="1"/>
              <a:t>15</a:t>
            </a:fld>
            <a:endParaRPr lang="nl-BE">
              <a:latin typeface="Calibri" pitchFamily="34" charset="0"/>
            </a:endParaRPr>
          </a:p>
        </p:txBody>
      </p:sp>
    </p:spTree>
    <p:extLst>
      <p:ext uri="{BB962C8B-B14F-4D97-AF65-F5344CB8AC3E}">
        <p14:creationId xmlns:p14="http://schemas.microsoft.com/office/powerpoint/2010/main" val="3174142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407AA5-FDED-46BA-B643-1EE963EDBEED}" type="slidenum">
              <a:rPr lang="nl-BE" smtClean="0">
                <a:latin typeface="Calibri" pitchFamily="34" charset="0"/>
              </a:rPr>
              <a:pPr eaLnBrk="1" hangingPunct="1"/>
              <a:t>16</a:t>
            </a:fld>
            <a:endParaRPr lang="nl-BE">
              <a:latin typeface="Calibri" pitchFamily="34" charset="0"/>
            </a:endParaRPr>
          </a:p>
        </p:txBody>
      </p:sp>
    </p:spTree>
    <p:extLst>
      <p:ext uri="{BB962C8B-B14F-4D97-AF65-F5344CB8AC3E}">
        <p14:creationId xmlns:p14="http://schemas.microsoft.com/office/powerpoint/2010/main" val="2023459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nl-BE" sz="900"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72B88C-441D-47AE-A625-92F27E95949F}" type="slidenum">
              <a:rPr lang="nl-BE" smtClean="0">
                <a:latin typeface="Calibri" pitchFamily="34" charset="0"/>
              </a:rPr>
              <a:pPr eaLnBrk="1" hangingPunct="1"/>
              <a:t>17</a:t>
            </a:fld>
            <a:endParaRPr lang="nl-BE">
              <a:latin typeface="Calibri" pitchFamily="34" charset="0"/>
            </a:endParaRPr>
          </a:p>
        </p:txBody>
      </p:sp>
    </p:spTree>
    <p:extLst>
      <p:ext uri="{BB962C8B-B14F-4D97-AF65-F5344CB8AC3E}">
        <p14:creationId xmlns:p14="http://schemas.microsoft.com/office/powerpoint/2010/main" val="1006923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07F09A-6DE4-4228-9AA7-34D0EA8E0421}" type="slidenum">
              <a:rPr lang="nl-BE" smtClean="0">
                <a:latin typeface="Calibri" pitchFamily="34" charset="0"/>
              </a:rPr>
              <a:pPr eaLnBrk="1" hangingPunct="1"/>
              <a:t>18</a:t>
            </a:fld>
            <a:endParaRPr lang="nl-BE">
              <a:latin typeface="Calibri" pitchFamily="34" charset="0"/>
            </a:endParaRPr>
          </a:p>
        </p:txBody>
      </p:sp>
    </p:spTree>
    <p:extLst>
      <p:ext uri="{BB962C8B-B14F-4D97-AF65-F5344CB8AC3E}">
        <p14:creationId xmlns:p14="http://schemas.microsoft.com/office/powerpoint/2010/main" val="525436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11B12C-A770-457C-9284-A29C81D7EA72}" type="slidenum">
              <a:rPr lang="nl-BE" smtClean="0">
                <a:latin typeface="Calibri" pitchFamily="34" charset="0"/>
              </a:rPr>
              <a:pPr eaLnBrk="1" hangingPunct="1"/>
              <a:t>19</a:t>
            </a:fld>
            <a:endParaRPr lang="nl-BE">
              <a:latin typeface="Calibri" pitchFamily="34" charset="0"/>
            </a:endParaRPr>
          </a:p>
        </p:txBody>
      </p:sp>
    </p:spTree>
    <p:extLst>
      <p:ext uri="{BB962C8B-B14F-4D97-AF65-F5344CB8AC3E}">
        <p14:creationId xmlns:p14="http://schemas.microsoft.com/office/powerpoint/2010/main" val="3835248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100"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2FBE71-04DE-48E8-8B7D-1E50AD2F384E}" type="slidenum">
              <a:rPr lang="nl-BE" smtClean="0">
                <a:latin typeface="Calibri" pitchFamily="34" charset="0"/>
              </a:rPr>
              <a:pPr eaLnBrk="1" hangingPunct="1"/>
              <a:t>20</a:t>
            </a:fld>
            <a:endParaRPr lang="nl-BE">
              <a:latin typeface="Calibri" pitchFamily="34" charset="0"/>
            </a:endParaRPr>
          </a:p>
        </p:txBody>
      </p:sp>
    </p:spTree>
    <p:extLst>
      <p:ext uri="{BB962C8B-B14F-4D97-AF65-F5344CB8AC3E}">
        <p14:creationId xmlns:p14="http://schemas.microsoft.com/office/powerpoint/2010/main" val="306479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nl-BE" baseline="0"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586C35-B13B-4C5D-96DC-0F7DB33EA115}" type="slidenum">
              <a:rPr lang="nl-BE" smtClean="0">
                <a:latin typeface="Calibri" pitchFamily="34" charset="0"/>
              </a:rPr>
              <a:pPr eaLnBrk="1" hangingPunct="1"/>
              <a:t>3</a:t>
            </a:fld>
            <a:endParaRPr lang="nl-BE">
              <a:latin typeface="Calibri" pitchFamily="34" charset="0"/>
            </a:endParaRPr>
          </a:p>
        </p:txBody>
      </p:sp>
    </p:spTree>
    <p:extLst>
      <p:ext uri="{BB962C8B-B14F-4D97-AF65-F5344CB8AC3E}">
        <p14:creationId xmlns:p14="http://schemas.microsoft.com/office/powerpoint/2010/main" val="3773099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CA81CA-A792-4F15-A770-3FEE41EB7080}" type="slidenum">
              <a:rPr lang="nl-BE" smtClean="0">
                <a:latin typeface="Calibri" pitchFamily="34" charset="0"/>
              </a:rPr>
              <a:pPr eaLnBrk="1" hangingPunct="1"/>
              <a:t>21</a:t>
            </a:fld>
            <a:endParaRPr lang="nl-BE">
              <a:latin typeface="Calibri" pitchFamily="34" charset="0"/>
            </a:endParaRPr>
          </a:p>
        </p:txBody>
      </p:sp>
    </p:spTree>
    <p:extLst>
      <p:ext uri="{BB962C8B-B14F-4D97-AF65-F5344CB8AC3E}">
        <p14:creationId xmlns:p14="http://schemas.microsoft.com/office/powerpoint/2010/main" val="4193773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8113CC-BA82-4DFB-8051-03CA111FD38A}" type="slidenum">
              <a:rPr lang="nl-BE" smtClean="0">
                <a:latin typeface="Calibri" pitchFamily="34" charset="0"/>
              </a:rPr>
              <a:pPr eaLnBrk="1" hangingPunct="1"/>
              <a:t>22</a:t>
            </a:fld>
            <a:endParaRPr lang="nl-BE">
              <a:latin typeface="Calibri" pitchFamily="34" charset="0"/>
            </a:endParaRPr>
          </a:p>
        </p:txBody>
      </p:sp>
    </p:spTree>
    <p:extLst>
      <p:ext uri="{BB962C8B-B14F-4D97-AF65-F5344CB8AC3E}">
        <p14:creationId xmlns:p14="http://schemas.microsoft.com/office/powerpoint/2010/main" val="1656559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FB9C6A-D454-4390-AD2A-A385AC7CBE7F}" type="slidenum">
              <a:rPr lang="nl-BE" smtClean="0">
                <a:latin typeface="Calibri" pitchFamily="34" charset="0"/>
              </a:rPr>
              <a:pPr eaLnBrk="1" hangingPunct="1"/>
              <a:t>23</a:t>
            </a:fld>
            <a:endParaRPr lang="nl-BE">
              <a:latin typeface="Calibri" pitchFamily="34" charset="0"/>
            </a:endParaRPr>
          </a:p>
        </p:txBody>
      </p:sp>
    </p:spTree>
    <p:extLst>
      <p:ext uri="{BB962C8B-B14F-4D97-AF65-F5344CB8AC3E}">
        <p14:creationId xmlns:p14="http://schemas.microsoft.com/office/powerpoint/2010/main" val="561738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BEAA2A-6DB9-45DB-A721-88EED3C70DA0}" type="slidenum">
              <a:rPr lang="nl-BE" smtClean="0">
                <a:latin typeface="Calibri" pitchFamily="34" charset="0"/>
              </a:rPr>
              <a:pPr eaLnBrk="1" hangingPunct="1"/>
              <a:t>25</a:t>
            </a:fld>
            <a:endParaRPr lang="nl-BE">
              <a:latin typeface="Calibri" pitchFamily="34" charset="0"/>
            </a:endParaRPr>
          </a:p>
        </p:txBody>
      </p:sp>
    </p:spTree>
    <p:extLst>
      <p:ext uri="{BB962C8B-B14F-4D97-AF65-F5344CB8AC3E}">
        <p14:creationId xmlns:p14="http://schemas.microsoft.com/office/powerpoint/2010/main" val="558698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CCA8E9-409E-4CE3-9150-D47AB14EC1CF}" type="slidenum">
              <a:rPr lang="nl-BE" smtClean="0">
                <a:latin typeface="Calibri" pitchFamily="34" charset="0"/>
              </a:rPr>
              <a:pPr eaLnBrk="1" hangingPunct="1"/>
              <a:t>27</a:t>
            </a:fld>
            <a:endParaRPr lang="nl-BE">
              <a:latin typeface="Calibri" pitchFamily="34" charset="0"/>
            </a:endParaRPr>
          </a:p>
        </p:txBody>
      </p:sp>
    </p:spTree>
    <p:extLst>
      <p:ext uri="{BB962C8B-B14F-4D97-AF65-F5344CB8AC3E}">
        <p14:creationId xmlns:p14="http://schemas.microsoft.com/office/powerpoint/2010/main" val="1109648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123258-B8EE-4DF3-BB59-AF102794496B}" type="slidenum">
              <a:rPr lang="nl-BE" smtClean="0">
                <a:latin typeface="Calibri" pitchFamily="34" charset="0"/>
              </a:rPr>
              <a:pPr eaLnBrk="1" hangingPunct="1"/>
              <a:t>28</a:t>
            </a:fld>
            <a:endParaRPr lang="nl-BE">
              <a:latin typeface="Calibri" pitchFamily="34" charset="0"/>
            </a:endParaRPr>
          </a:p>
        </p:txBody>
      </p:sp>
    </p:spTree>
    <p:extLst>
      <p:ext uri="{BB962C8B-B14F-4D97-AF65-F5344CB8AC3E}">
        <p14:creationId xmlns:p14="http://schemas.microsoft.com/office/powerpoint/2010/main" val="3130289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EB367C-3A02-47FF-9607-A60F8191AC53}" type="slidenum">
              <a:rPr lang="nl-BE" smtClean="0">
                <a:latin typeface="Calibri" pitchFamily="34" charset="0"/>
              </a:rPr>
              <a:pPr eaLnBrk="1" hangingPunct="1"/>
              <a:t>32</a:t>
            </a:fld>
            <a:endParaRPr lang="nl-BE">
              <a:latin typeface="Calibri" pitchFamily="34" charset="0"/>
            </a:endParaRPr>
          </a:p>
        </p:txBody>
      </p:sp>
    </p:spTree>
    <p:extLst>
      <p:ext uri="{BB962C8B-B14F-4D97-AF65-F5344CB8AC3E}">
        <p14:creationId xmlns:p14="http://schemas.microsoft.com/office/powerpoint/2010/main" val="1561549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95BE6D-3BFE-43A1-857D-3BA0578D9BE7}" type="slidenum">
              <a:rPr lang="nl-BE" smtClean="0">
                <a:latin typeface="Calibri" pitchFamily="34" charset="0"/>
              </a:rPr>
              <a:pPr eaLnBrk="1" hangingPunct="1"/>
              <a:t>33</a:t>
            </a:fld>
            <a:endParaRPr lang="nl-BE">
              <a:latin typeface="Calibri" pitchFamily="34" charset="0"/>
            </a:endParaRPr>
          </a:p>
        </p:txBody>
      </p:sp>
    </p:spTree>
    <p:extLst>
      <p:ext uri="{BB962C8B-B14F-4D97-AF65-F5344CB8AC3E}">
        <p14:creationId xmlns:p14="http://schemas.microsoft.com/office/powerpoint/2010/main" val="1020168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2573EF-AFDD-4C95-8884-197152D935CE}" type="slidenum">
              <a:rPr lang="nl-BE" smtClean="0">
                <a:latin typeface="Calibri" pitchFamily="34" charset="0"/>
              </a:rPr>
              <a:pPr eaLnBrk="1" hangingPunct="1"/>
              <a:t>34</a:t>
            </a:fld>
            <a:endParaRPr lang="nl-BE">
              <a:latin typeface="Calibri" pitchFamily="34" charset="0"/>
            </a:endParaRPr>
          </a:p>
        </p:txBody>
      </p:sp>
    </p:spTree>
    <p:extLst>
      <p:ext uri="{BB962C8B-B14F-4D97-AF65-F5344CB8AC3E}">
        <p14:creationId xmlns:p14="http://schemas.microsoft.com/office/powerpoint/2010/main" val="3325939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63732D-54BF-4D56-BDF9-50BE43143C51}" type="slidenum">
              <a:rPr lang="nl-BE" smtClean="0">
                <a:latin typeface="Calibri" pitchFamily="34" charset="0"/>
              </a:rPr>
              <a:pPr eaLnBrk="1" hangingPunct="1"/>
              <a:t>4</a:t>
            </a:fld>
            <a:endParaRPr lang="nl-BE">
              <a:latin typeface="Calibri" pitchFamily="34" charset="0"/>
            </a:endParaRPr>
          </a:p>
        </p:txBody>
      </p:sp>
    </p:spTree>
    <p:extLst>
      <p:ext uri="{BB962C8B-B14F-4D97-AF65-F5344CB8AC3E}">
        <p14:creationId xmlns:p14="http://schemas.microsoft.com/office/powerpoint/2010/main" val="364595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148F00-6E4E-485A-ABED-F62E0102712E}" type="slidenum">
              <a:rPr lang="nl-BE" smtClean="0">
                <a:latin typeface="Calibri" pitchFamily="34" charset="0"/>
              </a:rPr>
              <a:pPr eaLnBrk="1" hangingPunct="1"/>
              <a:t>5</a:t>
            </a:fld>
            <a:endParaRPr lang="nl-BE">
              <a:latin typeface="Calibri" pitchFamily="34" charset="0"/>
            </a:endParaRPr>
          </a:p>
        </p:txBody>
      </p:sp>
    </p:spTree>
    <p:extLst>
      <p:ext uri="{BB962C8B-B14F-4D97-AF65-F5344CB8AC3E}">
        <p14:creationId xmlns:p14="http://schemas.microsoft.com/office/powerpoint/2010/main" val="2387618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CF1B77-D69D-4422-9553-B18E836DECF9}" type="slidenum">
              <a:rPr lang="nl-BE" smtClean="0">
                <a:latin typeface="Calibri" pitchFamily="34" charset="0"/>
              </a:rPr>
              <a:pPr eaLnBrk="1" hangingPunct="1"/>
              <a:t>6</a:t>
            </a:fld>
            <a:endParaRPr lang="nl-BE">
              <a:latin typeface="Calibri" pitchFamily="34" charset="0"/>
            </a:endParaRPr>
          </a:p>
        </p:txBody>
      </p:sp>
    </p:spTree>
    <p:extLst>
      <p:ext uri="{BB962C8B-B14F-4D97-AF65-F5344CB8AC3E}">
        <p14:creationId xmlns:p14="http://schemas.microsoft.com/office/powerpoint/2010/main" val="2468245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5E7F15-3CF1-4FBC-883C-29D93335D518}" type="slidenum">
              <a:rPr lang="nl-BE" smtClean="0">
                <a:latin typeface="Calibri" pitchFamily="34" charset="0"/>
              </a:rPr>
              <a:pPr eaLnBrk="1" hangingPunct="1"/>
              <a:t>7</a:t>
            </a:fld>
            <a:endParaRPr lang="nl-BE">
              <a:latin typeface="Calibri" pitchFamily="34" charset="0"/>
            </a:endParaRPr>
          </a:p>
        </p:txBody>
      </p:sp>
    </p:spTree>
    <p:extLst>
      <p:ext uri="{BB962C8B-B14F-4D97-AF65-F5344CB8AC3E}">
        <p14:creationId xmlns:p14="http://schemas.microsoft.com/office/powerpoint/2010/main" val="3110090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B497D2-9457-4D5D-84D1-F8D68A19E543}" type="slidenum">
              <a:rPr lang="nl-BE" smtClean="0">
                <a:latin typeface="Calibri" pitchFamily="34" charset="0"/>
              </a:rPr>
              <a:pPr eaLnBrk="1" hangingPunct="1"/>
              <a:t>8</a:t>
            </a:fld>
            <a:endParaRPr lang="nl-BE">
              <a:latin typeface="Calibri" pitchFamily="34" charset="0"/>
            </a:endParaRPr>
          </a:p>
        </p:txBody>
      </p:sp>
    </p:spTree>
    <p:extLst>
      <p:ext uri="{BB962C8B-B14F-4D97-AF65-F5344CB8AC3E}">
        <p14:creationId xmlns:p14="http://schemas.microsoft.com/office/powerpoint/2010/main" val="2095986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59CFC8-319B-4517-8009-CADE6B758744}" type="slidenum">
              <a:rPr lang="nl-BE" smtClean="0">
                <a:latin typeface="Calibri" pitchFamily="34" charset="0"/>
              </a:rPr>
              <a:pPr eaLnBrk="1" hangingPunct="1"/>
              <a:t>9</a:t>
            </a:fld>
            <a:endParaRPr lang="nl-BE">
              <a:latin typeface="Calibri" pitchFamily="34" charset="0"/>
            </a:endParaRPr>
          </a:p>
        </p:txBody>
      </p:sp>
    </p:spTree>
    <p:extLst>
      <p:ext uri="{BB962C8B-B14F-4D97-AF65-F5344CB8AC3E}">
        <p14:creationId xmlns:p14="http://schemas.microsoft.com/office/powerpoint/2010/main" val="3720194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A621E0-C558-4882-B73A-6513ACF2FD5F}" type="slidenum">
              <a:rPr lang="nl-BE" smtClean="0">
                <a:latin typeface="Calibri" pitchFamily="34" charset="0"/>
              </a:rPr>
              <a:pPr eaLnBrk="1" hangingPunct="1"/>
              <a:t>10</a:t>
            </a:fld>
            <a:endParaRPr lang="nl-BE">
              <a:latin typeface="Calibri" pitchFamily="34" charset="0"/>
            </a:endParaRPr>
          </a:p>
        </p:txBody>
      </p:sp>
    </p:spTree>
    <p:extLst>
      <p:ext uri="{BB962C8B-B14F-4D97-AF65-F5344CB8AC3E}">
        <p14:creationId xmlns:p14="http://schemas.microsoft.com/office/powerpoint/2010/main" val="1104880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asic">
    <p:bg bwMode="gray">
      <p:bgPr>
        <a:solidFill>
          <a:srgbClr val="009CAB"/>
        </a:solidFill>
        <a:effectLst/>
      </p:bgPr>
    </p:bg>
    <p:spTree>
      <p:nvGrpSpPr>
        <p:cNvPr id="1" name=""/>
        <p:cNvGrpSpPr/>
        <p:nvPr/>
      </p:nvGrpSpPr>
      <p:grpSpPr>
        <a:xfrm>
          <a:off x="0" y="0"/>
          <a:ext cx="0" cy="0"/>
          <a:chOff x="0" y="0"/>
          <a:chExt cx="0" cy="0"/>
        </a:xfrm>
      </p:grpSpPr>
      <p:sp>
        <p:nvSpPr>
          <p:cNvPr id="13" name="Rectangle 12"/>
          <p:cNvSpPr/>
          <p:nvPr userDrawn="1"/>
        </p:nvSpPr>
        <p:spPr>
          <a:xfrm>
            <a:off x="0" y="5589240"/>
            <a:ext cx="9144000" cy="360040"/>
          </a:xfrm>
          <a:prstGeom prst="rect">
            <a:avLst/>
          </a:prstGeom>
          <a:solidFill>
            <a:srgbClr val="00A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958000"/>
            <a:ext cx="9144000" cy="9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18000" rtlCol="0" anchor="ctr"/>
          <a:lstStyle/>
          <a:p>
            <a:pPr algn="ctr"/>
            <a:endParaRPr lang="nl-BE" sz="1100" dirty="0">
              <a:solidFill>
                <a:schemeClr val="bg1"/>
              </a:solidFill>
            </a:endParaRPr>
          </a:p>
        </p:txBody>
      </p:sp>
      <p:sp>
        <p:nvSpPr>
          <p:cNvPr id="9" name="Rectangle 8"/>
          <p:cNvSpPr/>
          <p:nvPr userDrawn="1"/>
        </p:nvSpPr>
        <p:spPr>
          <a:xfrm>
            <a:off x="0" y="6084000"/>
            <a:ext cx="1980000" cy="432000"/>
          </a:xfrm>
          <a:prstGeom prst="rect">
            <a:avLst/>
          </a:prstGeom>
          <a:solidFill>
            <a:srgbClr val="EC4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Subtitle 2"/>
          <p:cNvSpPr>
            <a:spLocks noGrp="1"/>
          </p:cNvSpPr>
          <p:nvPr>
            <p:ph type="subTitle" idx="1"/>
          </p:nvPr>
        </p:nvSpPr>
        <p:spPr>
          <a:xfrm>
            <a:off x="0" y="3357192"/>
            <a:ext cx="9144000" cy="1800000"/>
          </a:xfrm>
          <a:noFill/>
        </p:spPr>
        <p:txBody>
          <a:bodyPr wrap="square" lIns="720000" tIns="180000" rIns="720000" bIns="540000">
            <a:noAutofit/>
          </a:bodyPr>
          <a:lstStyle>
            <a:lvl1pPr marL="0" indent="0" algn="ctr">
              <a:buNone/>
              <a:defRPr sz="3200" cap="non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dirty="0"/>
          </a:p>
        </p:txBody>
      </p:sp>
      <p:sp>
        <p:nvSpPr>
          <p:cNvPr id="154" name="Title 153"/>
          <p:cNvSpPr>
            <a:spLocks noGrp="1"/>
          </p:cNvSpPr>
          <p:nvPr>
            <p:ph type="title"/>
          </p:nvPr>
        </p:nvSpPr>
        <p:spPr>
          <a:xfrm>
            <a:off x="0" y="1556992"/>
            <a:ext cx="9144000" cy="1800000"/>
          </a:xfrm>
          <a:noFill/>
        </p:spPr>
        <p:txBody>
          <a:bodyPr lIns="720000" tIns="540000" rIns="720000" bIns="180000" anchor="b" anchorCtr="0">
            <a:noAutofit/>
          </a:bodyPr>
          <a:lstStyle>
            <a:lvl1pPr algn="ctr">
              <a:lnSpc>
                <a:spcPct val="90000"/>
              </a:lnSpc>
              <a:defRPr sz="3800" cap="all" baseline="0">
                <a:solidFill>
                  <a:schemeClr val="tx1"/>
                </a:solidFill>
              </a:defRPr>
            </a:lvl1pPr>
          </a:lstStyle>
          <a:p>
            <a:r>
              <a:rPr lang="en-US"/>
              <a:t>Click to edit Master title style</a:t>
            </a:r>
            <a:endParaRPr lang="nl-BE" dirty="0"/>
          </a:p>
        </p:txBody>
      </p:sp>
      <p:sp>
        <p:nvSpPr>
          <p:cNvPr id="12" name="Footer Placeholder 11"/>
          <p:cNvSpPr>
            <a:spLocks noGrp="1"/>
          </p:cNvSpPr>
          <p:nvPr>
            <p:ph type="ftr" sz="quarter" idx="12"/>
          </p:nvPr>
        </p:nvSpPr>
        <p:spPr>
          <a:solidFill>
            <a:srgbClr val="EC4B2F"/>
          </a:solidFill>
        </p:spPr>
        <p:txBody>
          <a:bodyPr/>
          <a:lstStyle>
            <a:lvl1pPr>
              <a:defRPr>
                <a:solidFill>
                  <a:schemeClr val="tx2"/>
                </a:solidFill>
              </a:defRPr>
            </a:lvl1pPr>
          </a:lstStyle>
          <a:p>
            <a:r>
              <a:rPr lang="nl-BE"/>
              <a:t>Gedrag in organisaties.</a:t>
            </a:r>
            <a:endParaRPr lang="nl-BE" dirty="0"/>
          </a:p>
        </p:txBody>
      </p:sp>
      <p:sp>
        <p:nvSpPr>
          <p:cNvPr id="11" name="Slide Number Placeholder 10"/>
          <p:cNvSpPr>
            <a:spLocks noGrp="1"/>
          </p:cNvSpPr>
          <p:nvPr>
            <p:ph type="sldNum" sz="quarter" idx="11"/>
          </p:nvPr>
        </p:nvSpPr>
        <p:spPr>
          <a:solidFill>
            <a:srgbClr val="009CAB"/>
          </a:solidFill>
        </p:spPr>
        <p:txBody>
          <a:bodyPr/>
          <a:lstStyle>
            <a:lvl1pPr>
              <a:defRPr>
                <a:solidFill>
                  <a:schemeClr val="tx1"/>
                </a:solidFill>
              </a:defRPr>
            </a:lvl1pPr>
          </a:lstStyle>
          <a:p>
            <a:fld id="{3B80295F-48CD-49FC-897A-CCEC919B8070}" type="slidenum">
              <a:rPr lang="nl-BE" smtClean="0"/>
              <a:pPr/>
              <a:t>‹nr.›</a:t>
            </a:fld>
            <a:endParaRPr lang="nl-BE" dirty="0"/>
          </a:p>
        </p:txBody>
      </p:sp>
      <p:sp>
        <p:nvSpPr>
          <p:cNvPr id="14" name="Date Placeholder 13"/>
          <p:cNvSpPr>
            <a:spLocks noGrp="1"/>
          </p:cNvSpPr>
          <p:nvPr>
            <p:ph type="dt" sz="half" idx="13"/>
          </p:nvPr>
        </p:nvSpPr>
        <p:spPr>
          <a:xfrm>
            <a:off x="755576" y="6570000"/>
            <a:ext cx="990706" cy="200055"/>
          </a:xfrm>
          <a:solidFill>
            <a:schemeClr val="tx1"/>
          </a:solidFill>
        </p:spPr>
        <p:txBody>
          <a:bodyPr/>
          <a:lstStyle>
            <a:lvl1pPr>
              <a:defRPr sz="1300">
                <a:solidFill>
                  <a:srgbClr val="00A0AE"/>
                </a:solidFill>
              </a:defRPr>
            </a:lvl1pPr>
          </a:lstStyle>
          <a:p>
            <a:pPr algn="l"/>
            <a:endParaRPr lang="nl-BE"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Basic">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2000"/>
            <a:ext cx="9144000" cy="4734000"/>
          </a:xfrm>
        </p:spPr>
        <p:txBody>
          <a:bodyPr bIns="144000"/>
          <a:lstStyle>
            <a:lvl1pPr marL="323850" indent="-323850">
              <a:spcBef>
                <a:spcPts val="400"/>
              </a:spcBef>
              <a:spcAft>
                <a:spcPts val="400"/>
              </a:spcAft>
              <a:buClrTx/>
              <a:defRPr>
                <a:solidFill>
                  <a:srgbClr val="000000"/>
                </a:solidFill>
              </a:defRPr>
            </a:lvl1pPr>
            <a:lvl2pPr marL="723900" indent="-368300">
              <a:spcBef>
                <a:spcPts val="400"/>
              </a:spcBef>
              <a:spcAft>
                <a:spcPts val="400"/>
              </a:spcAft>
              <a:buClrTx/>
              <a:defRPr sz="2500">
                <a:solidFill>
                  <a:srgbClr val="000000"/>
                </a:solidFill>
              </a:defRPr>
            </a:lvl2pPr>
            <a:lvl3pPr marL="982663" indent="-258763">
              <a:spcBef>
                <a:spcPts val="400"/>
              </a:spcBef>
              <a:spcAft>
                <a:spcPts val="400"/>
              </a:spcAft>
              <a:buClrTx/>
              <a:defRPr sz="2300">
                <a:solidFill>
                  <a:srgbClr val="000000"/>
                </a:solidFill>
              </a:defRPr>
            </a:lvl3pPr>
            <a:lvl4pPr marL="1255713" indent="-273050">
              <a:spcBef>
                <a:spcPts val="400"/>
              </a:spcBef>
              <a:spcAft>
                <a:spcPts val="400"/>
              </a:spcAft>
              <a:buClrTx/>
              <a:defRPr sz="2000">
                <a:solidFill>
                  <a:srgbClr val="000000"/>
                </a:solidFill>
              </a:defRPr>
            </a:lvl4pPr>
            <a:lvl5pPr marL="1609725" indent="-258763">
              <a:spcBef>
                <a:spcPts val="600"/>
              </a:spcBef>
              <a:spcAft>
                <a:spcPts val="600"/>
              </a:spcAft>
              <a:defRPr sz="1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lvl1pPr>
              <a:defRPr>
                <a:solidFill>
                  <a:srgbClr val="009CAB"/>
                </a:solidFill>
              </a:defRPr>
            </a:lvl1pPr>
          </a:lstStyle>
          <a:p>
            <a:r>
              <a:rPr lang="en-US"/>
              <a:t>Click to edit Master title style</a:t>
            </a:r>
            <a:endParaRPr lang="nl-BE" dirty="0"/>
          </a:p>
        </p:txBody>
      </p:sp>
      <p:cxnSp>
        <p:nvCxnSpPr>
          <p:cNvPr id="14" name="Straight Connector 13"/>
          <p:cNvCxnSpPr/>
          <p:nvPr userDrawn="1"/>
        </p:nvCxnSpPr>
        <p:spPr>
          <a:xfrm>
            <a:off x="180000" y="1141200"/>
            <a:ext cx="8748000" cy="0"/>
          </a:xfrm>
          <a:prstGeom prst="line">
            <a:avLst/>
          </a:prstGeom>
          <a:ln w="6350">
            <a:solidFill>
              <a:srgbClr val="009CAB"/>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7" name="Footer Placeholder 16"/>
          <p:cNvSpPr>
            <a:spLocks noGrp="1"/>
          </p:cNvSpPr>
          <p:nvPr>
            <p:ph type="ftr" sz="quarter" idx="12"/>
          </p:nvPr>
        </p:nvSpPr>
        <p:spPr/>
        <p:txBody>
          <a:bodyPr/>
          <a:lstStyle/>
          <a:p>
            <a:r>
              <a:rPr lang="nl-BE"/>
              <a:t>Gedrag in organisaties.</a:t>
            </a:r>
            <a:endParaRPr lang="nl-BE" dirty="0"/>
          </a:p>
        </p:txBody>
      </p:sp>
      <p:sp>
        <p:nvSpPr>
          <p:cNvPr id="8" name="Date Placeholder 7"/>
          <p:cNvSpPr>
            <a:spLocks noGrp="1"/>
          </p:cNvSpPr>
          <p:nvPr>
            <p:ph type="dt" sz="half" idx="13"/>
          </p:nvPr>
        </p:nvSpPr>
        <p:spPr/>
        <p:txBody>
          <a:bodyPr/>
          <a:lstStyle/>
          <a:p>
            <a:pPr algn="l"/>
            <a:endParaRPr lang="nl-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2000"/>
            <a:ext cx="9144000" cy="4734000"/>
          </a:xfrm>
        </p:spPr>
        <p:txBody>
          <a:bodyPr bIns="144000" numCol="2" spcCol="360000" anchor="ctr" anchorCtr="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lvl1pPr>
              <a:defRPr>
                <a:solidFill>
                  <a:srgbClr val="009CAB"/>
                </a:solidFill>
              </a:defRPr>
            </a:lvl1pPr>
          </a:lstStyle>
          <a:p>
            <a:r>
              <a:rPr lang="en-US"/>
              <a:t>Click to edit Master title style</a:t>
            </a:r>
            <a:endParaRPr lang="nl-BE" dirty="0"/>
          </a:p>
        </p:txBody>
      </p:sp>
      <p:cxnSp>
        <p:nvCxnSpPr>
          <p:cNvPr id="14" name="Straight Connector 13"/>
          <p:cNvCxnSpPr/>
          <p:nvPr userDrawn="1"/>
        </p:nvCxnSpPr>
        <p:spPr>
          <a:xfrm>
            <a:off x="180000" y="1141200"/>
            <a:ext cx="8748000" cy="0"/>
          </a:xfrm>
          <a:prstGeom prst="line">
            <a:avLst/>
          </a:prstGeom>
          <a:ln w="6350">
            <a:solidFill>
              <a:srgbClr val="009CAB"/>
            </a:solidFill>
          </a:ln>
        </p:spPr>
        <p:style>
          <a:lnRef idx="1">
            <a:schemeClr val="accent1"/>
          </a:lnRef>
          <a:fillRef idx="0">
            <a:schemeClr val="accent1"/>
          </a:fillRef>
          <a:effectRef idx="0">
            <a:schemeClr val="accent1"/>
          </a:effectRef>
          <a:fontRef idx="minor">
            <a:schemeClr val="tx1"/>
          </a:fontRef>
        </p:style>
      </p:cxnSp>
      <p:sp>
        <p:nvSpPr>
          <p:cNvPr id="15" name="Date Placeholder 14"/>
          <p:cNvSpPr>
            <a:spLocks noGrp="1"/>
          </p:cNvSpPr>
          <p:nvPr>
            <p:ph type="dt" sz="half" idx="10"/>
          </p:nvPr>
        </p:nvSpPr>
        <p:spPr/>
        <p:txBody>
          <a:bodyPr/>
          <a:lstStyle/>
          <a:p>
            <a:pPr algn="l"/>
            <a:endParaRPr lang="nl-BE" dirty="0"/>
          </a:p>
        </p:txBody>
      </p:sp>
      <p:sp>
        <p:nvSpPr>
          <p:cNvPr id="16" name="Slide Number Placeholder 15"/>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7" name="Footer Placeholder 16"/>
          <p:cNvSpPr>
            <a:spLocks noGrp="1"/>
          </p:cNvSpPr>
          <p:nvPr>
            <p:ph type="ftr" sz="quarter" idx="12"/>
          </p:nvPr>
        </p:nvSpPr>
        <p:spPr/>
        <p:txBody>
          <a:bodyPr/>
          <a:lstStyle/>
          <a:p>
            <a:r>
              <a:rPr lang="nl-BE"/>
              <a:t>Gedrag in organisaties.</a:t>
            </a:r>
            <a:endParaRPr lang="nl-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tent |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dirty="0"/>
          </a:p>
        </p:txBody>
      </p:sp>
      <p:sp>
        <p:nvSpPr>
          <p:cNvPr id="3" name="Text Placeholder 2"/>
          <p:cNvSpPr>
            <a:spLocks noGrp="1"/>
          </p:cNvSpPr>
          <p:nvPr>
            <p:ph type="body" idx="1"/>
          </p:nvPr>
        </p:nvSpPr>
        <p:spPr>
          <a:xfrm>
            <a:off x="0" y="1152000"/>
            <a:ext cx="4428000" cy="1097992"/>
          </a:xfrm>
        </p:spPr>
        <p:txBody>
          <a:bodyPr lIns="252000" tIns="252000" rIns="0" bIns="0" anchor="t" anchorCtr="0">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0" y="2285992"/>
            <a:ext cx="4428000" cy="3600000"/>
          </a:xfrm>
        </p:spPr>
        <p:txBody>
          <a:bodyPr lIns="252000" tIns="0" rIns="0"/>
          <a:lstStyle>
            <a:lvl1pPr>
              <a:defRPr sz="2600"/>
            </a:lvl1pPr>
            <a:lvl2pPr>
              <a:defRPr sz="2300"/>
            </a:lvl2pPr>
            <a:lvl3pPr>
              <a:defRPr sz="2000"/>
            </a:lvl3pPr>
            <a:lvl4pPr>
              <a:defRPr sz="17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716032" y="1152000"/>
            <a:ext cx="4428000" cy="1097992"/>
          </a:xfrm>
        </p:spPr>
        <p:txBody>
          <a:bodyPr lIns="0" tIns="252000" rIns="252000" bIns="0" anchor="t" anchorCtr="0">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6032" y="2285992"/>
            <a:ext cx="4428000" cy="3600000"/>
          </a:xfrm>
        </p:spPr>
        <p:txBody>
          <a:bodyPr lIns="0" tIns="0" rIns="252000"/>
          <a:lstStyle>
            <a:lvl1pPr>
              <a:defRPr sz="2600"/>
            </a:lvl1pPr>
            <a:lvl2pPr>
              <a:defRPr sz="2300"/>
            </a:lvl2pPr>
            <a:lvl3pPr>
              <a:defRPr sz="2000"/>
            </a:lvl3pPr>
            <a:lvl4pPr>
              <a:defRPr sz="17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180000" y="1141200"/>
            <a:ext cx="8748000" cy="0"/>
          </a:xfrm>
          <a:prstGeom prst="line">
            <a:avLst/>
          </a:prstGeom>
          <a:ln w="6350">
            <a:solidFill>
              <a:srgbClr val="4B2B4B"/>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pPr algn="l"/>
            <a:endParaRPr lang="nl-BE" dirty="0"/>
          </a:p>
        </p:txBody>
      </p:sp>
      <p:sp>
        <p:nvSpPr>
          <p:cNvPr id="12" name="Slide Number Placeholder 11"/>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3" name="Footer Placeholder 12"/>
          <p:cNvSpPr>
            <a:spLocks noGrp="1"/>
          </p:cNvSpPr>
          <p:nvPr>
            <p:ph type="ftr" sz="quarter" idx="12"/>
          </p:nvPr>
        </p:nvSpPr>
        <p:spPr/>
        <p:txBody>
          <a:bodyPr/>
          <a:lstStyle/>
          <a:p>
            <a:r>
              <a:rPr lang="nl-BE"/>
              <a:t>Gedrag in organisaties.</a:t>
            </a:r>
            <a:endParaRPr lang="nl-BE" dirty="0"/>
          </a:p>
        </p:txBody>
      </p:sp>
      <p:pic>
        <p:nvPicPr>
          <p:cNvPr id="14" name="Picture 13"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1 Pictur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0" y="1152000"/>
            <a:ext cx="5072098" cy="4734000"/>
          </a:xfrm>
        </p:spPr>
        <p:txBody>
          <a:bodyPr lIns="0" rIns="0" bIns="144000"/>
          <a:lstStyle>
            <a:lvl2pPr algn="l">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lvl1pPr>
              <a:defRPr>
                <a:solidFill>
                  <a:srgbClr val="009CAB"/>
                </a:solidFill>
              </a:defRPr>
            </a:lvl1pPr>
          </a:lstStyle>
          <a:p>
            <a:r>
              <a:rPr lang="en-US"/>
              <a:t>Click to edit Master title style</a:t>
            </a:r>
            <a:endParaRPr lang="nl-BE" dirty="0"/>
          </a:p>
        </p:txBody>
      </p:sp>
      <p:cxnSp>
        <p:nvCxnSpPr>
          <p:cNvPr id="20" name="Straight Connector 19"/>
          <p:cNvCxnSpPr/>
          <p:nvPr userDrawn="1"/>
        </p:nvCxnSpPr>
        <p:spPr>
          <a:xfrm>
            <a:off x="180000" y="1141200"/>
            <a:ext cx="8748000" cy="0"/>
          </a:xfrm>
          <a:prstGeom prst="line">
            <a:avLst/>
          </a:prstGeom>
          <a:ln w="6350">
            <a:solidFill>
              <a:srgbClr val="009CAB"/>
            </a:solidFill>
          </a:ln>
        </p:spPr>
        <p:style>
          <a:lnRef idx="1">
            <a:schemeClr val="accent1"/>
          </a:lnRef>
          <a:fillRef idx="0">
            <a:schemeClr val="accent1"/>
          </a:fillRef>
          <a:effectRef idx="0">
            <a:schemeClr val="accent1"/>
          </a:effectRef>
          <a:fontRef idx="minor">
            <a:schemeClr val="tx1"/>
          </a:fontRef>
        </p:style>
      </p:cxnSp>
      <p:sp>
        <p:nvSpPr>
          <p:cNvPr id="13" name="Picture Placeholder 87"/>
          <p:cNvSpPr>
            <a:spLocks noGrp="1"/>
          </p:cNvSpPr>
          <p:nvPr>
            <p:ph type="pic" sz="quarter" idx="10"/>
          </p:nvPr>
        </p:nvSpPr>
        <p:spPr>
          <a:xfrm>
            <a:off x="180000" y="1152000"/>
            <a:ext cx="3428992" cy="4734000"/>
          </a:xfrm>
        </p:spPr>
        <p:txBody>
          <a:bodyPr>
            <a:normAutofit/>
          </a:bodyPr>
          <a:lstStyle>
            <a:lvl1pPr>
              <a:buNone/>
              <a:defRPr sz="1000"/>
            </a:lvl1pPr>
          </a:lstStyle>
          <a:p>
            <a:r>
              <a:rPr lang="en-US"/>
              <a:t>Click icon to add picture</a:t>
            </a:r>
            <a:endParaRPr lang="nl-BE" dirty="0"/>
          </a:p>
        </p:txBody>
      </p:sp>
      <p:sp>
        <p:nvSpPr>
          <p:cNvPr id="9" name="Date Placeholder 8"/>
          <p:cNvSpPr>
            <a:spLocks noGrp="1"/>
          </p:cNvSpPr>
          <p:nvPr>
            <p:ph type="dt" sz="half" idx="11"/>
          </p:nvPr>
        </p:nvSpPr>
        <p:spPr/>
        <p:txBody>
          <a:bodyPr/>
          <a:lstStyle/>
          <a:p>
            <a:pPr algn="l"/>
            <a:endParaRPr lang="nl-BE" dirty="0"/>
          </a:p>
        </p:txBody>
      </p:sp>
      <p:sp>
        <p:nvSpPr>
          <p:cNvPr id="10" name="Slide Number Placeholder 9"/>
          <p:cNvSpPr>
            <a:spLocks noGrp="1"/>
          </p:cNvSpPr>
          <p:nvPr>
            <p:ph type="sldNum" sz="quarter" idx="12"/>
          </p:nvPr>
        </p:nvSpPr>
        <p:spPr/>
        <p:txBody>
          <a:bodyPr/>
          <a:lstStyle/>
          <a:p>
            <a:fld id="{3B80295F-48CD-49FC-897A-CCEC919B8070}" type="slidenum">
              <a:rPr lang="nl-BE" smtClean="0"/>
              <a:pPr/>
              <a:t>‹nr.›</a:t>
            </a:fld>
            <a:endParaRPr lang="nl-BE" dirty="0"/>
          </a:p>
        </p:txBody>
      </p:sp>
      <p:sp>
        <p:nvSpPr>
          <p:cNvPr id="11" name="Footer Placeholder 10"/>
          <p:cNvSpPr>
            <a:spLocks noGrp="1"/>
          </p:cNvSpPr>
          <p:nvPr>
            <p:ph type="ftr" sz="quarter" idx="13"/>
          </p:nvPr>
        </p:nvSpPr>
        <p:spPr/>
        <p:txBody>
          <a:bodyPr/>
          <a:lstStyle/>
          <a:p>
            <a:r>
              <a:rPr lang="nl-BE"/>
              <a:t>Gedrag in organisaties.</a:t>
            </a:r>
            <a:endParaRPr lang="nl-BE" dirty="0"/>
          </a:p>
        </p:txBody>
      </p:sp>
      <p:pic>
        <p:nvPicPr>
          <p:cNvPr id="12" name="Picture 11"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No 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nl-BE"/>
              <a:t>Gedrag in organisaties.</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‹nr.›</a:t>
            </a:fld>
            <a:endParaRPr lang="nl-BE" dirty="0"/>
          </a:p>
        </p:txBody>
      </p:sp>
      <p:sp>
        <p:nvSpPr>
          <p:cNvPr id="5" name="Date Placeholder 4"/>
          <p:cNvSpPr>
            <a:spLocks noGrp="1"/>
          </p:cNvSpPr>
          <p:nvPr>
            <p:ph type="dt" sz="half" idx="12"/>
          </p:nvPr>
        </p:nvSpPr>
        <p:spPr/>
        <p:txBody>
          <a:bodyPr/>
          <a:lstStyle/>
          <a:p>
            <a:pPr algn="l"/>
            <a:endParaRPr lang="nl-BE" dirty="0"/>
          </a:p>
        </p:txBody>
      </p:sp>
      <p:sp>
        <p:nvSpPr>
          <p:cNvPr id="7" name="Text Placeholder 6"/>
          <p:cNvSpPr>
            <a:spLocks noGrp="1"/>
          </p:cNvSpPr>
          <p:nvPr>
            <p:ph type="body" sz="quarter" idx="13"/>
          </p:nvPr>
        </p:nvSpPr>
        <p:spPr>
          <a:xfrm>
            <a:off x="0" y="0"/>
            <a:ext cx="9144000" cy="5929313"/>
          </a:xfrm>
        </p:spPr>
        <p:txBody>
          <a:bodyPr/>
          <a:lstStyle>
            <a:lvl1pPr>
              <a:buClrTx/>
              <a:defRPr>
                <a:solidFill>
                  <a:srgbClr val="000000"/>
                </a:solidFill>
              </a:defRPr>
            </a:lvl1pPr>
            <a:lvl2pPr>
              <a:buClrTx/>
              <a:defRPr>
                <a:solidFill>
                  <a:srgbClr val="000000"/>
                </a:solidFill>
              </a:defRPr>
            </a:lvl2pPr>
            <a:lvl3pPr>
              <a:buClrTx/>
              <a:defRPr>
                <a:solidFill>
                  <a:srgbClr val="000000"/>
                </a:solidFill>
              </a:defRPr>
            </a:lvl3pPr>
            <a:lvl4pPr>
              <a:buClrTx/>
              <a:defRPr>
                <a:solidFill>
                  <a:srgbClr val="000000"/>
                </a:solidFill>
              </a:defRPr>
            </a:lvl4pPr>
            <a:lvl5pPr>
              <a:buClrTx/>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pic>
        <p:nvPicPr>
          <p:cNvPr id="9" name="Picture 8"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1 Big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nl-BE"/>
              <a:t>Gedrag in organisaties.</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‹nr.›</a:t>
            </a:fld>
            <a:endParaRPr lang="nl-BE" dirty="0"/>
          </a:p>
        </p:txBody>
      </p:sp>
      <p:sp>
        <p:nvSpPr>
          <p:cNvPr id="5" name="Date Placeholder 4"/>
          <p:cNvSpPr>
            <a:spLocks noGrp="1"/>
          </p:cNvSpPr>
          <p:nvPr>
            <p:ph type="dt" sz="half" idx="12"/>
          </p:nvPr>
        </p:nvSpPr>
        <p:spPr/>
        <p:txBody>
          <a:bodyPr/>
          <a:lstStyle/>
          <a:p>
            <a:pPr algn="l"/>
            <a:endParaRPr lang="nl-BE" dirty="0"/>
          </a:p>
        </p:txBody>
      </p:sp>
      <p:sp>
        <p:nvSpPr>
          <p:cNvPr id="7" name="Picture Placeholder 6"/>
          <p:cNvSpPr>
            <a:spLocks noGrp="1"/>
          </p:cNvSpPr>
          <p:nvPr>
            <p:ph type="pic" sz="quarter" idx="13"/>
          </p:nvPr>
        </p:nvSpPr>
        <p:spPr>
          <a:xfrm>
            <a:off x="0" y="0"/>
            <a:ext cx="9144000" cy="5929313"/>
          </a:xfrm>
        </p:spPr>
        <p:txBody>
          <a:bodyPr/>
          <a:lstStyle/>
          <a:p>
            <a:r>
              <a:rPr lang="en-US"/>
              <a:t>Click icon to add picture</a:t>
            </a:r>
            <a:endParaRPr lang="nl-BE"/>
          </a:p>
        </p:txBody>
      </p:sp>
      <p:pic>
        <p:nvPicPr>
          <p:cNvPr id="9" name="Picture 8"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7" name="Rectangle 6"/>
          <p:cNvSpPr/>
          <p:nvPr/>
        </p:nvSpPr>
        <p:spPr>
          <a:xfrm>
            <a:off x="0" y="5958024"/>
            <a:ext cx="9144000" cy="900000"/>
          </a:xfrm>
          <a:prstGeom prst="rect">
            <a:avLst/>
          </a:prstGeom>
          <a:solidFill>
            <a:srgbClr val="EC4B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18000" rtlCol="0" anchor="ctr"/>
          <a:lstStyle/>
          <a:p>
            <a:pPr algn="ctr"/>
            <a:endParaRPr lang="nl-BE" sz="1100" dirty="0">
              <a:solidFill>
                <a:schemeClr val="bg1"/>
              </a:solidFill>
            </a:endParaRPr>
          </a:p>
        </p:txBody>
      </p:sp>
      <p:sp>
        <p:nvSpPr>
          <p:cNvPr id="82" name="Rectangle 81"/>
          <p:cNvSpPr/>
          <p:nvPr/>
        </p:nvSpPr>
        <p:spPr>
          <a:xfrm>
            <a:off x="0" y="6084000"/>
            <a:ext cx="1980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9" name="Footer Placeholder 4"/>
          <p:cNvSpPr>
            <a:spLocks noGrp="1"/>
          </p:cNvSpPr>
          <p:nvPr>
            <p:ph type="ftr" sz="quarter" idx="3"/>
          </p:nvPr>
        </p:nvSpPr>
        <p:spPr>
          <a:xfrm>
            <a:off x="755576" y="6084000"/>
            <a:ext cx="4032424" cy="432000"/>
          </a:xfrm>
          <a:prstGeom prst="rect">
            <a:avLst/>
          </a:prstGeom>
          <a:solidFill>
            <a:schemeClr val="bg1"/>
          </a:solidFill>
        </p:spPr>
        <p:txBody>
          <a:bodyPr wrap="square" lIns="144000" tIns="0" rIns="144000" bIns="0" anchor="ctr" anchorCtr="0">
            <a:noAutofit/>
          </a:bodyPr>
          <a:lstStyle>
            <a:lvl1pPr algn="l">
              <a:lnSpc>
                <a:spcPct val="90000"/>
              </a:lnSpc>
              <a:defRPr sz="1500">
                <a:solidFill>
                  <a:srgbClr val="009CAB"/>
                </a:solidFill>
                <a:latin typeface="Trebuchet MS" pitchFamily="34" charset="0"/>
              </a:defRPr>
            </a:lvl1pPr>
          </a:lstStyle>
          <a:p>
            <a:r>
              <a:rPr lang="nl-BE"/>
              <a:t>Gedrag in organisaties.</a:t>
            </a:r>
            <a:endParaRPr lang="nl-BE" dirty="0"/>
          </a:p>
        </p:txBody>
      </p:sp>
      <p:sp>
        <p:nvSpPr>
          <p:cNvPr id="86" name="Slide Number Placeholder 85"/>
          <p:cNvSpPr>
            <a:spLocks noGrp="1"/>
          </p:cNvSpPr>
          <p:nvPr>
            <p:ph type="sldNum" sz="quarter" idx="4"/>
          </p:nvPr>
        </p:nvSpPr>
        <p:spPr>
          <a:xfrm>
            <a:off x="360000" y="6084000"/>
            <a:ext cx="360000" cy="667148"/>
          </a:xfrm>
          <a:prstGeom prst="rect">
            <a:avLst/>
          </a:prstGeom>
          <a:solidFill>
            <a:srgbClr val="009CAB"/>
          </a:solidFill>
        </p:spPr>
        <p:txBody>
          <a:bodyPr vert="horz" wrap="none" lIns="0" tIns="108000" rIns="0" bIns="0" rtlCol="0" anchor="ctr" anchorCtr="0">
            <a:noAutofit/>
          </a:bodyPr>
          <a:lstStyle>
            <a:lvl1pPr algn="ctr">
              <a:defRPr sz="2000" b="0">
                <a:solidFill>
                  <a:schemeClr val="bg1"/>
                </a:solidFill>
                <a:latin typeface="Trebuchet MS" pitchFamily="34" charset="0"/>
              </a:defRPr>
            </a:lvl1pPr>
          </a:lstStyle>
          <a:p>
            <a:fld id="{3B80295F-48CD-49FC-897A-CCEC919B8070}" type="slidenum">
              <a:rPr lang="nl-BE" smtClean="0"/>
              <a:pPr/>
              <a:t>‹nr.›</a:t>
            </a:fld>
            <a:endParaRPr lang="nl-BE" dirty="0"/>
          </a:p>
        </p:txBody>
      </p:sp>
      <p:sp>
        <p:nvSpPr>
          <p:cNvPr id="2" name="Title Placeholder 1"/>
          <p:cNvSpPr>
            <a:spLocks noGrp="1"/>
          </p:cNvSpPr>
          <p:nvPr>
            <p:ph type="title"/>
          </p:nvPr>
        </p:nvSpPr>
        <p:spPr>
          <a:xfrm>
            <a:off x="0" y="0"/>
            <a:ext cx="9144000" cy="1142984"/>
          </a:xfrm>
          <a:prstGeom prst="rect">
            <a:avLst/>
          </a:prstGeom>
          <a:ln w="0">
            <a:noFill/>
          </a:ln>
        </p:spPr>
        <p:txBody>
          <a:bodyPr vert="horz" lIns="360000" tIns="180000" rIns="360000" bIns="144000" rtlCol="0" anchor="ctr">
            <a:noAutofit/>
          </a:bodyPr>
          <a:lstStyle/>
          <a:p>
            <a:r>
              <a:rPr lang="en-US"/>
              <a:t>Click to edit Master title style</a:t>
            </a:r>
            <a:endParaRPr lang="nl-BE" dirty="0"/>
          </a:p>
        </p:txBody>
      </p:sp>
      <p:sp>
        <p:nvSpPr>
          <p:cNvPr id="3" name="Text Placeholder 2"/>
          <p:cNvSpPr>
            <a:spLocks noGrp="1"/>
          </p:cNvSpPr>
          <p:nvPr>
            <p:ph type="body" idx="1"/>
          </p:nvPr>
        </p:nvSpPr>
        <p:spPr>
          <a:xfrm>
            <a:off x="0" y="1152000"/>
            <a:ext cx="9144000" cy="4428000"/>
          </a:xfrm>
          <a:prstGeom prst="rect">
            <a:avLst/>
          </a:prstGeom>
        </p:spPr>
        <p:txBody>
          <a:bodyPr vert="horz" lIns="432000" tIns="252000" rIns="43200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0" name="Date Placeholder 3"/>
          <p:cNvSpPr>
            <a:spLocks noGrp="1"/>
          </p:cNvSpPr>
          <p:nvPr>
            <p:ph type="dt" sz="half" idx="2"/>
          </p:nvPr>
        </p:nvSpPr>
        <p:spPr>
          <a:xfrm>
            <a:off x="755576" y="6570000"/>
            <a:ext cx="990706" cy="200055"/>
          </a:xfrm>
          <a:prstGeom prst="rect">
            <a:avLst/>
          </a:prstGeom>
          <a:solidFill>
            <a:srgbClr val="EC4B2F"/>
          </a:solidFill>
        </p:spPr>
        <p:txBody>
          <a:bodyPr wrap="none" lIns="108000" tIns="0" rIns="0" bIns="0" anchor="b" anchorCtr="0">
            <a:spAutoFit/>
          </a:bodyPr>
          <a:lstStyle>
            <a:lvl1pPr algn="r">
              <a:defRPr sz="1300">
                <a:solidFill>
                  <a:schemeClr val="bg1"/>
                </a:solidFill>
                <a:latin typeface="Trebuchet MS" pitchFamily="34" charset="0"/>
              </a:defRPr>
            </a:lvl1pPr>
          </a:lstStyle>
          <a:p>
            <a:pPr algn="l"/>
            <a:endParaRPr lang="nl-BE" dirty="0"/>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78" r:id="rId3"/>
    <p:sldLayoutId id="2147483653" r:id="rId4"/>
    <p:sldLayoutId id="2147483679" r:id="rId5"/>
    <p:sldLayoutId id="2147483688" r:id="rId6"/>
    <p:sldLayoutId id="2147483687" r:id="rId7"/>
  </p:sldLayoutIdLst>
  <p:hf hdr="0" dt="0"/>
  <p:txStyles>
    <p:titleStyle>
      <a:lvl1pPr algn="l" defTabSz="914400" rtl="0" eaLnBrk="1" latinLnBrk="0" hangingPunct="1">
        <a:lnSpc>
          <a:spcPct val="80000"/>
        </a:lnSpc>
        <a:spcBef>
          <a:spcPct val="0"/>
        </a:spcBef>
        <a:buNone/>
        <a:defRPr sz="3600" b="1" kern="1200" cap="all" baseline="0">
          <a:solidFill>
            <a:srgbClr val="009CAB"/>
          </a:solidFill>
          <a:latin typeface="Trebuchet MS" pitchFamily="34" charset="0"/>
          <a:ea typeface="+mj-ea"/>
          <a:cs typeface="+mj-cs"/>
        </a:defRPr>
      </a:lvl1pPr>
    </p:titleStyle>
    <p:bodyStyle>
      <a:lvl1pPr marL="355600" indent="-355600" algn="l" defTabSz="914400" rtl="0" eaLnBrk="1" latinLnBrk="0" hangingPunct="1">
        <a:lnSpc>
          <a:spcPct val="90000"/>
        </a:lnSpc>
        <a:spcBef>
          <a:spcPts val="400"/>
        </a:spcBef>
        <a:spcAft>
          <a:spcPts val="400"/>
        </a:spcAft>
        <a:buClrTx/>
        <a:buSzPct val="90000"/>
        <a:buFont typeface="Verdana" pitchFamily="34" charset="0"/>
        <a:buChar char="•"/>
        <a:defRPr sz="3000" kern="1200">
          <a:solidFill>
            <a:srgbClr val="000000"/>
          </a:solidFill>
          <a:latin typeface="Trebuchet MS" pitchFamily="34" charset="0"/>
          <a:ea typeface="+mn-ea"/>
          <a:cs typeface="+mn-cs"/>
        </a:defRPr>
      </a:lvl1pPr>
      <a:lvl2pPr marL="723900" indent="-368300" algn="l" defTabSz="914400" rtl="0" eaLnBrk="1" latinLnBrk="0" hangingPunct="1">
        <a:lnSpc>
          <a:spcPct val="90000"/>
        </a:lnSpc>
        <a:spcBef>
          <a:spcPts val="400"/>
        </a:spcBef>
        <a:spcAft>
          <a:spcPts val="400"/>
        </a:spcAft>
        <a:buClrTx/>
        <a:buFont typeface="Arial" pitchFamily="34" charset="0"/>
        <a:buChar char="−"/>
        <a:defRPr sz="2700" kern="1200">
          <a:solidFill>
            <a:srgbClr val="000000"/>
          </a:solidFill>
          <a:latin typeface="Trebuchet MS" pitchFamily="34" charset="0"/>
          <a:ea typeface="+mn-ea"/>
          <a:cs typeface="+mn-cs"/>
        </a:defRPr>
      </a:lvl2pPr>
      <a:lvl3pPr marL="982663" indent="-258763" algn="l" defTabSz="914400" rtl="0" eaLnBrk="1" latinLnBrk="0" hangingPunct="1">
        <a:lnSpc>
          <a:spcPct val="90000"/>
        </a:lnSpc>
        <a:spcBef>
          <a:spcPts val="400"/>
        </a:spcBef>
        <a:spcAft>
          <a:spcPts val="400"/>
        </a:spcAft>
        <a:buClrTx/>
        <a:buFont typeface="Arial" pitchFamily="34" charset="0"/>
        <a:buChar char="•"/>
        <a:defRPr sz="2400" kern="1200">
          <a:solidFill>
            <a:srgbClr val="000000"/>
          </a:solidFill>
          <a:latin typeface="Trebuchet MS" pitchFamily="34" charset="0"/>
          <a:ea typeface="+mn-ea"/>
          <a:cs typeface="+mn-cs"/>
        </a:defRPr>
      </a:lvl3pPr>
      <a:lvl4pPr marL="1255713" indent="-273050" algn="l" defTabSz="914400" rtl="0" eaLnBrk="1" latinLnBrk="0" hangingPunct="1">
        <a:lnSpc>
          <a:spcPct val="90000"/>
        </a:lnSpc>
        <a:spcBef>
          <a:spcPts val="400"/>
        </a:spcBef>
        <a:spcAft>
          <a:spcPts val="400"/>
        </a:spcAft>
        <a:buClrTx/>
        <a:buFont typeface="Arial" pitchFamily="34" charset="0"/>
        <a:buChar char="»"/>
        <a:defRPr sz="2100" kern="1200">
          <a:solidFill>
            <a:srgbClr val="000000"/>
          </a:solidFill>
          <a:latin typeface="Trebuchet MS" pitchFamily="34" charset="0"/>
          <a:ea typeface="+mn-ea"/>
          <a:cs typeface="+mn-cs"/>
        </a:defRPr>
      </a:lvl4pPr>
      <a:lvl5pPr marL="1609725" indent="-258763" algn="l" defTabSz="914400" rtl="0" eaLnBrk="1" latinLnBrk="0" hangingPunct="1">
        <a:lnSpc>
          <a:spcPct val="90000"/>
        </a:lnSpc>
        <a:spcBef>
          <a:spcPts val="400"/>
        </a:spcBef>
        <a:spcAft>
          <a:spcPts val="400"/>
        </a:spcAft>
        <a:buClr>
          <a:schemeClr val="tx1"/>
        </a:buClr>
        <a:buFont typeface="Arial" pitchFamily="34" charset="0"/>
        <a:buNone/>
        <a:defRPr sz="20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Jll5baCAaQ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hyperlink" Target="https://businessam.be/143957johan-thijs-harvard/"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hO8MwBZl-Vc"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youtube.com/watch?v=3vDWWy4CMhE"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2928938"/>
            <a:ext cx="9144000" cy="2643187"/>
          </a:xfrm>
        </p:spPr>
        <p:txBody>
          <a:bodyPr rtlCol="0"/>
          <a:lstStyle/>
          <a:p>
            <a:pPr eaLnBrk="1" fontAlgn="auto" hangingPunct="1">
              <a:defRPr/>
            </a:pPr>
            <a:endParaRPr lang="nl-BE" dirty="0"/>
          </a:p>
        </p:txBody>
      </p:sp>
      <p:sp>
        <p:nvSpPr>
          <p:cNvPr id="3" name="Title 2"/>
          <p:cNvSpPr>
            <a:spLocks noGrp="1"/>
          </p:cNvSpPr>
          <p:nvPr>
            <p:ph type="title"/>
          </p:nvPr>
        </p:nvSpPr>
        <p:spPr>
          <a:xfrm>
            <a:off x="0" y="0"/>
            <a:ext cx="9144000" cy="2928938"/>
          </a:xfrm>
        </p:spPr>
        <p:txBody>
          <a:bodyPr rtlCol="0"/>
          <a:lstStyle/>
          <a:p>
            <a:pPr eaLnBrk="1" fontAlgn="auto" hangingPunct="1">
              <a:spcAft>
                <a:spcPts val="0"/>
              </a:spcAft>
              <a:defRPr/>
            </a:pPr>
            <a:r>
              <a:rPr lang="nl-BE" dirty="0"/>
              <a:t>Hoofdstuk X</a:t>
            </a:r>
            <a:br>
              <a:rPr lang="nl-BE" dirty="0"/>
            </a:br>
            <a:r>
              <a:rPr lang="nl-BE" dirty="0"/>
              <a:t>Leiderschap in organisaties</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a:t>
            </a:fld>
            <a:endParaRPr lang="nl-BE" dirty="0"/>
          </a:p>
        </p:txBody>
      </p:sp>
      <p:sp>
        <p:nvSpPr>
          <p:cNvPr id="5" name="Tijdelijke aanduiding voor voettekst 4">
            <a:extLst>
              <a:ext uri="{FF2B5EF4-FFF2-40B4-BE49-F238E27FC236}">
                <a16:creationId xmlns:a16="http://schemas.microsoft.com/office/drawing/2014/main" id="{4CAC2747-A7AA-469B-953F-FB9162CB231B}"/>
              </a:ext>
            </a:extLst>
          </p:cNvPr>
          <p:cNvSpPr>
            <a:spLocks noGrp="1"/>
          </p:cNvSpPr>
          <p:nvPr>
            <p:ph type="ftr" sz="quarter" idx="12"/>
          </p:nvPr>
        </p:nvSpPr>
        <p:spPr/>
        <p:txBody>
          <a:bodyPr/>
          <a:lstStyle/>
          <a:p>
            <a:r>
              <a:rPr lang="nl-BE"/>
              <a:t>Gedrag in organisaties.</a:t>
            </a:r>
            <a:endParaRPr lang="nl-BE" dirty="0"/>
          </a:p>
        </p:txBody>
      </p:sp>
      <p:pic>
        <p:nvPicPr>
          <p:cNvPr id="8" name="Picture 2" descr="Gedrag in organisaties">
            <a:extLst>
              <a:ext uri="{FF2B5EF4-FFF2-40B4-BE49-F238E27FC236}">
                <a16:creationId xmlns:a16="http://schemas.microsoft.com/office/drawing/2014/main" id="{3F8E1BE1-45FE-499F-91BC-2D181CB03F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3929063"/>
            <a:ext cx="2123728" cy="300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225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inhoud 1"/>
          <p:cNvSpPr>
            <a:spLocks noGrp="1"/>
          </p:cNvSpPr>
          <p:nvPr>
            <p:ph idx="1"/>
          </p:nvPr>
        </p:nvSpPr>
        <p:spPr>
          <a:xfrm>
            <a:off x="0" y="1152525"/>
            <a:ext cx="9144000" cy="4733925"/>
          </a:xfrm>
        </p:spPr>
        <p:txBody>
          <a:bodyPr/>
          <a:lstStyle/>
          <a:p>
            <a:pPr eaLnBrk="1" hangingPunct="1">
              <a:buFont typeface="Arial" charset="0"/>
              <a:buChar char="•"/>
            </a:pPr>
            <a:r>
              <a:rPr lang="nl-BE" sz="2800" dirty="0"/>
              <a:t>Structuurinitiatie (SI) en Consideratie (C) zijn belangrijk voor </a:t>
            </a:r>
            <a:r>
              <a:rPr lang="nl-BE" sz="2800" dirty="0" err="1"/>
              <a:t>medewerkerstevredenheid</a:t>
            </a:r>
            <a:endParaRPr lang="nl-BE" sz="2800" dirty="0"/>
          </a:p>
          <a:p>
            <a:pPr eaLnBrk="1" hangingPunct="1">
              <a:buFont typeface="Arial" charset="0"/>
              <a:buChar char="•"/>
            </a:pPr>
            <a:r>
              <a:rPr lang="nl-BE" sz="2800" dirty="0"/>
              <a:t>Vergelijking van beide resultaten:</a:t>
            </a:r>
          </a:p>
          <a:p>
            <a:pPr lvl="1" eaLnBrk="1" hangingPunct="1">
              <a:buFont typeface="Trebuchet MS" pitchFamily="34" charset="0"/>
              <a:buChar char="–"/>
            </a:pPr>
            <a:r>
              <a:rPr lang="nl-BE" dirty="0">
                <a:solidFill>
                  <a:srgbClr val="FF0000"/>
                </a:solidFill>
              </a:rPr>
              <a:t>Mensgerichtheid = consideratie</a:t>
            </a:r>
          </a:p>
          <a:p>
            <a:pPr lvl="1" eaLnBrk="1" hangingPunct="1">
              <a:buFont typeface="Trebuchet MS" pitchFamily="34" charset="0"/>
              <a:buChar char="–"/>
            </a:pPr>
            <a:r>
              <a:rPr lang="nl-BE" dirty="0">
                <a:solidFill>
                  <a:srgbClr val="FF0000"/>
                </a:solidFill>
              </a:rPr>
              <a:t>Taakgerichtheid = structuurinitiatie</a:t>
            </a:r>
          </a:p>
          <a:p>
            <a:pPr eaLnBrk="1" hangingPunct="1">
              <a:buFont typeface="Arial" charset="0"/>
              <a:buChar char="•"/>
            </a:pPr>
            <a:r>
              <a:rPr lang="nl-BE" sz="2800" dirty="0"/>
              <a:t>Evaluatie</a:t>
            </a:r>
          </a:p>
          <a:p>
            <a:pPr lvl="1" eaLnBrk="1" hangingPunct="1"/>
            <a:r>
              <a:rPr lang="nl-BE" dirty="0"/>
              <a:t>Gedrag kan getraind worden</a:t>
            </a:r>
          </a:p>
          <a:p>
            <a:pPr lvl="1" eaLnBrk="1" hangingPunct="1"/>
            <a:r>
              <a:rPr lang="nl-BE" dirty="0"/>
              <a:t>Selectie van leiders </a:t>
            </a:r>
            <a:r>
              <a:rPr lang="nl-BE" dirty="0">
                <a:latin typeface="Calibri" pitchFamily="34" charset="0"/>
              </a:rPr>
              <a:t>→ Vorming Training en Opleiding van leiders</a:t>
            </a:r>
            <a:endParaRPr lang="nl-BE" dirty="0"/>
          </a:p>
          <a:p>
            <a:pPr lvl="1" eaLnBrk="1" hangingPunct="1">
              <a:buFont typeface="Arial" charset="0"/>
              <a:buNone/>
            </a:pPr>
            <a:endParaRPr lang="nl-BE" dirty="0"/>
          </a:p>
        </p:txBody>
      </p:sp>
      <p:sp>
        <p:nvSpPr>
          <p:cNvPr id="6" name="Titel 2"/>
          <p:cNvSpPr>
            <a:spLocks noGrp="1"/>
          </p:cNvSpPr>
          <p:nvPr>
            <p:ph type="title"/>
          </p:nvPr>
        </p:nvSpPr>
        <p:spPr/>
        <p:txBody>
          <a:bodyPr rtlCol="0"/>
          <a:lstStyle/>
          <a:p>
            <a:pPr>
              <a:defRPr/>
            </a:pPr>
            <a:r>
              <a:rPr lang="nl-BE" sz="2800" dirty="0"/>
              <a:t>10.2.2 </a:t>
            </a:r>
            <a:r>
              <a:rPr lang="nl-BE" sz="2800" cap="none" dirty="0"/>
              <a:t>Gedragsverschillen leiders – niet-leiders</a:t>
            </a:r>
          </a:p>
        </p:txBody>
      </p:sp>
      <p:sp>
        <p:nvSpPr>
          <p:cNvPr id="3" name="Slide Number Placeholder 2"/>
          <p:cNvSpPr>
            <a:spLocks noGrp="1"/>
          </p:cNvSpPr>
          <p:nvPr>
            <p:ph type="sldNum" sz="quarter" idx="11"/>
          </p:nvPr>
        </p:nvSpPr>
        <p:spPr/>
        <p:txBody>
          <a:bodyPr/>
          <a:lstStyle/>
          <a:p>
            <a:fld id="{3B80295F-48CD-49FC-897A-CCEC919B8070}" type="slidenum">
              <a:rPr lang="nl-BE" smtClean="0"/>
              <a:pPr/>
              <a:t>10</a:t>
            </a:fld>
            <a:endParaRPr lang="nl-BE" dirty="0"/>
          </a:p>
        </p:txBody>
      </p:sp>
      <p:sp>
        <p:nvSpPr>
          <p:cNvPr id="2" name="Tijdelijke aanduiding voor voettekst 1">
            <a:extLst>
              <a:ext uri="{FF2B5EF4-FFF2-40B4-BE49-F238E27FC236}">
                <a16:creationId xmlns:a16="http://schemas.microsoft.com/office/drawing/2014/main" id="{7240275D-21B2-4F07-AF68-6123EDB4BB6A}"/>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3897323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inhoud 1"/>
          <p:cNvSpPr>
            <a:spLocks noGrp="1"/>
          </p:cNvSpPr>
          <p:nvPr>
            <p:ph idx="1"/>
          </p:nvPr>
        </p:nvSpPr>
        <p:spPr>
          <a:xfrm>
            <a:off x="0" y="908720"/>
            <a:ext cx="9144000" cy="4733925"/>
          </a:xfrm>
        </p:spPr>
        <p:txBody>
          <a:bodyPr/>
          <a:lstStyle/>
          <a:p>
            <a:pPr eaLnBrk="1" hangingPunct="1">
              <a:buFont typeface="Verdana" pitchFamily="34" charset="0"/>
              <a:buNone/>
            </a:pPr>
            <a:r>
              <a:rPr lang="nl-BE" dirty="0"/>
              <a:t>(Blake &amp; </a:t>
            </a:r>
            <a:r>
              <a:rPr lang="nl-BE" dirty="0" err="1"/>
              <a:t>Mouton</a:t>
            </a:r>
            <a:r>
              <a:rPr lang="nl-BE" dirty="0"/>
              <a:t>, 1964)</a:t>
            </a:r>
            <a:br>
              <a:rPr lang="nl-BE" dirty="0"/>
            </a:br>
            <a:endParaRPr lang="nl-BE" dirty="0"/>
          </a:p>
        </p:txBody>
      </p:sp>
      <p:pic>
        <p:nvPicPr>
          <p:cNvPr id="26628" name="Afbeelding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475488"/>
            <a:ext cx="565563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2"/>
          <p:cNvSpPr>
            <a:spLocks noGrp="1"/>
          </p:cNvSpPr>
          <p:nvPr>
            <p:ph type="title"/>
          </p:nvPr>
        </p:nvSpPr>
        <p:spPr/>
        <p:txBody>
          <a:bodyPr rtlCol="0"/>
          <a:lstStyle/>
          <a:p>
            <a:pPr>
              <a:defRPr/>
            </a:pPr>
            <a:r>
              <a:rPr lang="nl-BE" sz="2800" dirty="0"/>
              <a:t>10.2.2 </a:t>
            </a:r>
            <a:r>
              <a:rPr lang="nl-BE" sz="2800" cap="none" dirty="0"/>
              <a:t>Gedragsverschillen leiders – niet-leiders</a:t>
            </a:r>
            <a:endParaRPr lang="nl-BE" sz="2800" dirty="0"/>
          </a:p>
        </p:txBody>
      </p:sp>
      <p:sp>
        <p:nvSpPr>
          <p:cNvPr id="3" name="Slide Number Placeholder 2"/>
          <p:cNvSpPr>
            <a:spLocks noGrp="1"/>
          </p:cNvSpPr>
          <p:nvPr>
            <p:ph type="sldNum" sz="quarter" idx="11"/>
          </p:nvPr>
        </p:nvSpPr>
        <p:spPr/>
        <p:txBody>
          <a:bodyPr/>
          <a:lstStyle/>
          <a:p>
            <a:fld id="{3B80295F-48CD-49FC-897A-CCEC919B8070}" type="slidenum">
              <a:rPr lang="nl-BE" smtClean="0"/>
              <a:pPr/>
              <a:t>11</a:t>
            </a:fld>
            <a:endParaRPr lang="nl-BE" dirty="0"/>
          </a:p>
        </p:txBody>
      </p:sp>
      <p:sp>
        <p:nvSpPr>
          <p:cNvPr id="2" name="Tijdelijke aanduiding voor voettekst 1">
            <a:extLst>
              <a:ext uri="{FF2B5EF4-FFF2-40B4-BE49-F238E27FC236}">
                <a16:creationId xmlns:a16="http://schemas.microsoft.com/office/drawing/2014/main" id="{944D4125-B266-4DA0-A451-13F650FAD70D}"/>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4172657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inhoud 1"/>
          <p:cNvSpPr>
            <a:spLocks noGrp="1"/>
          </p:cNvSpPr>
          <p:nvPr>
            <p:ph idx="1"/>
          </p:nvPr>
        </p:nvSpPr>
        <p:spPr>
          <a:xfrm>
            <a:off x="0" y="1152525"/>
            <a:ext cx="9144000" cy="4733925"/>
          </a:xfrm>
        </p:spPr>
        <p:txBody>
          <a:bodyPr/>
          <a:lstStyle/>
          <a:p>
            <a:pPr eaLnBrk="1" hangingPunct="1">
              <a:buFont typeface="Verdana" pitchFamily="34" charset="0"/>
              <a:buNone/>
            </a:pPr>
            <a:r>
              <a:rPr lang="nl-BE" dirty="0"/>
              <a:t>Blake &amp; </a:t>
            </a:r>
            <a:r>
              <a:rPr lang="nl-BE" dirty="0" err="1"/>
              <a:t>Mouton</a:t>
            </a:r>
            <a:r>
              <a:rPr lang="nl-BE" dirty="0"/>
              <a:t> </a:t>
            </a:r>
            <a:r>
              <a:rPr lang="nl-BE" dirty="0">
                <a:latin typeface="Calibri" pitchFamily="34" charset="0"/>
              </a:rPr>
              <a:t>→ 5</a:t>
            </a:r>
            <a:r>
              <a:rPr lang="nl-BE" dirty="0"/>
              <a:t> typen leiders</a:t>
            </a:r>
          </a:p>
          <a:p>
            <a:pPr lvl="1" eaLnBrk="1" hangingPunct="1"/>
            <a:r>
              <a:rPr lang="nl-BE" dirty="0"/>
              <a:t>1-1: </a:t>
            </a:r>
            <a:r>
              <a:rPr lang="nl-BE" dirty="0" err="1"/>
              <a:t>Laissez-faire</a:t>
            </a:r>
            <a:r>
              <a:rPr lang="nl-BE" dirty="0"/>
              <a:t>:</a:t>
            </a:r>
          </a:p>
          <a:p>
            <a:pPr lvl="1" eaLnBrk="1" hangingPunct="1"/>
            <a:r>
              <a:rPr lang="nl-BE" dirty="0"/>
              <a:t>1-9: Participatieve stijl</a:t>
            </a:r>
          </a:p>
          <a:p>
            <a:pPr lvl="1" eaLnBrk="1" hangingPunct="1"/>
            <a:r>
              <a:rPr lang="nl-BE" dirty="0"/>
              <a:t>9-1: Autocratisch leiderschap</a:t>
            </a:r>
          </a:p>
          <a:p>
            <a:pPr lvl="1" eaLnBrk="1" hangingPunct="1"/>
            <a:r>
              <a:rPr lang="nl-BE" dirty="0"/>
              <a:t>5-5: De middenweg</a:t>
            </a:r>
          </a:p>
          <a:p>
            <a:pPr lvl="1" eaLnBrk="1" hangingPunct="1"/>
            <a:r>
              <a:rPr lang="nl-BE" dirty="0"/>
              <a:t>9-9: Teamleider : </a:t>
            </a:r>
            <a:r>
              <a:rPr lang="nl-BE" dirty="0">
                <a:latin typeface="Calibri" pitchFamily="34" charset="0"/>
              </a:rPr>
              <a:t>↗ productie ↗ tevredenheid ↗ creativiteit</a:t>
            </a:r>
          </a:p>
          <a:p>
            <a:pPr eaLnBrk="1" hangingPunct="1"/>
            <a:r>
              <a:rPr lang="nl-BE" dirty="0">
                <a:latin typeface="Calibri" pitchFamily="34" charset="0"/>
              </a:rPr>
              <a:t>Kritiek: Welk is de optimale leiderschapsstijl? </a:t>
            </a:r>
            <a:br>
              <a:rPr lang="nl-BE" dirty="0">
                <a:latin typeface="Calibri" pitchFamily="34" charset="0"/>
              </a:rPr>
            </a:br>
            <a:r>
              <a:rPr lang="nl-BE" dirty="0">
                <a:latin typeface="Calibri" pitchFamily="34" charset="0"/>
              </a:rPr>
              <a:t>In alle omstandigheden? </a:t>
            </a:r>
          </a:p>
        </p:txBody>
      </p:sp>
      <p:sp>
        <p:nvSpPr>
          <p:cNvPr id="6" name="Titel 2"/>
          <p:cNvSpPr>
            <a:spLocks noGrp="1"/>
          </p:cNvSpPr>
          <p:nvPr>
            <p:ph type="title"/>
          </p:nvPr>
        </p:nvSpPr>
        <p:spPr/>
        <p:txBody>
          <a:bodyPr rtlCol="0"/>
          <a:lstStyle/>
          <a:p>
            <a:pPr eaLnBrk="1" fontAlgn="auto" hangingPunct="1">
              <a:spcAft>
                <a:spcPts val="0"/>
              </a:spcAft>
              <a:defRPr/>
            </a:pPr>
            <a:r>
              <a:rPr lang="nl-BE" sz="2800" cap="none" dirty="0"/>
              <a:t>10.2.2 Gedragsverschillen leiders – niet-leiders</a:t>
            </a:r>
          </a:p>
        </p:txBody>
      </p:sp>
      <p:sp>
        <p:nvSpPr>
          <p:cNvPr id="2" name="Slide Number Placeholder 1"/>
          <p:cNvSpPr>
            <a:spLocks noGrp="1"/>
          </p:cNvSpPr>
          <p:nvPr>
            <p:ph type="sldNum" sz="quarter" idx="11"/>
          </p:nvPr>
        </p:nvSpPr>
        <p:spPr/>
        <p:txBody>
          <a:bodyPr/>
          <a:lstStyle/>
          <a:p>
            <a:fld id="{3B80295F-48CD-49FC-897A-CCEC919B8070}" type="slidenum">
              <a:rPr lang="nl-BE" smtClean="0"/>
              <a:pPr/>
              <a:t>12</a:t>
            </a:fld>
            <a:endParaRPr lang="nl-BE" dirty="0"/>
          </a:p>
        </p:txBody>
      </p:sp>
      <p:sp>
        <p:nvSpPr>
          <p:cNvPr id="3" name="Tijdelijke aanduiding voor voettekst 2">
            <a:extLst>
              <a:ext uri="{FF2B5EF4-FFF2-40B4-BE49-F238E27FC236}">
                <a16:creationId xmlns:a16="http://schemas.microsoft.com/office/drawing/2014/main" id="{587ED4CD-36E1-4013-A5E5-C64ECA9D3D25}"/>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1335443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inhoud 1"/>
          <p:cNvSpPr>
            <a:spLocks noGrp="1"/>
          </p:cNvSpPr>
          <p:nvPr>
            <p:ph idx="1"/>
          </p:nvPr>
        </p:nvSpPr>
        <p:spPr>
          <a:xfrm>
            <a:off x="0" y="1152525"/>
            <a:ext cx="9144000" cy="4733925"/>
          </a:xfrm>
        </p:spPr>
        <p:txBody>
          <a:bodyPr/>
          <a:lstStyle/>
          <a:p>
            <a:pPr eaLnBrk="1" hangingPunct="1">
              <a:buFont typeface="Verdana" pitchFamily="34" charset="0"/>
              <a:buNone/>
            </a:pPr>
            <a:r>
              <a:rPr lang="nl-BE" dirty="0"/>
              <a:t>Effectief leiderschap is afhankelijk van de omstandigheden.</a:t>
            </a:r>
          </a:p>
          <a:p>
            <a:pPr marL="812800" lvl="1" indent="-457200" eaLnBrk="1" hangingPunct="1">
              <a:buFont typeface="+mj-lt"/>
              <a:buAutoNum type="arabicPeriod"/>
            </a:pPr>
            <a:r>
              <a:rPr lang="nl-BE" dirty="0" err="1"/>
              <a:t>Fiedlers</a:t>
            </a:r>
            <a:r>
              <a:rPr lang="nl-BE" dirty="0"/>
              <a:t> contingentietheorie</a:t>
            </a:r>
          </a:p>
          <a:p>
            <a:pPr marL="812800" lvl="1" indent="-457200" eaLnBrk="1" hangingPunct="1">
              <a:buFont typeface="+mj-lt"/>
              <a:buAutoNum type="arabicPeriod"/>
            </a:pPr>
            <a:r>
              <a:rPr lang="nl-BE" dirty="0"/>
              <a:t>De </a:t>
            </a:r>
            <a:r>
              <a:rPr lang="nl-BE" dirty="0" err="1"/>
              <a:t>pad-doel</a:t>
            </a:r>
            <a:r>
              <a:rPr lang="nl-BE" dirty="0"/>
              <a:t> theorie</a:t>
            </a:r>
          </a:p>
          <a:p>
            <a:pPr marL="812800" lvl="1" indent="-457200">
              <a:buFont typeface="+mj-lt"/>
              <a:buAutoNum type="arabicPeriod"/>
            </a:pPr>
            <a:r>
              <a:rPr lang="nl-BE" dirty="0"/>
              <a:t>Situationeel leiderschap (</a:t>
            </a:r>
            <a:r>
              <a:rPr lang="nl-BE" dirty="0" err="1"/>
              <a:t>Hersey</a:t>
            </a:r>
            <a:r>
              <a:rPr lang="nl-BE" dirty="0"/>
              <a:t> &amp; </a:t>
            </a:r>
            <a:r>
              <a:rPr lang="nl-BE" dirty="0" err="1"/>
              <a:t>Blanchard</a:t>
            </a:r>
            <a:r>
              <a:rPr lang="nl-BE" dirty="0"/>
              <a:t>)</a:t>
            </a:r>
            <a:br>
              <a:rPr lang="nl-BE" dirty="0"/>
            </a:br>
            <a:endParaRPr lang="nl-BE" dirty="0"/>
          </a:p>
        </p:txBody>
      </p:sp>
      <p:sp>
        <p:nvSpPr>
          <p:cNvPr id="3" name="Titel 2"/>
          <p:cNvSpPr>
            <a:spLocks noGrp="1"/>
          </p:cNvSpPr>
          <p:nvPr>
            <p:ph type="title"/>
          </p:nvPr>
        </p:nvSpPr>
        <p:spPr/>
        <p:txBody>
          <a:bodyPr rtlCol="0"/>
          <a:lstStyle/>
          <a:p>
            <a:pPr eaLnBrk="1" fontAlgn="auto" hangingPunct="1">
              <a:spcAft>
                <a:spcPts val="0"/>
              </a:spcAft>
              <a:defRPr/>
            </a:pPr>
            <a:r>
              <a:rPr lang="nl-BE" cap="none" dirty="0"/>
              <a:t>10.2.3 situationele benadering</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13</a:t>
            </a:fld>
            <a:endParaRPr lang="nl-BE" dirty="0"/>
          </a:p>
        </p:txBody>
      </p:sp>
      <p:pic>
        <p:nvPicPr>
          <p:cNvPr id="2" name="Picture 1"/>
          <p:cNvPicPr>
            <a:picLocks noChangeAspect="1"/>
          </p:cNvPicPr>
          <p:nvPr/>
        </p:nvPicPr>
        <p:blipFill>
          <a:blip r:embed="rId3" cstate="print"/>
          <a:stretch>
            <a:fillRect/>
          </a:stretch>
        </p:blipFill>
        <p:spPr>
          <a:xfrm>
            <a:off x="720146" y="4149080"/>
            <a:ext cx="2136236" cy="1602177"/>
          </a:xfrm>
          <a:prstGeom prst="rect">
            <a:avLst/>
          </a:prstGeom>
        </p:spPr>
      </p:pic>
      <p:pic>
        <p:nvPicPr>
          <p:cNvPr id="5" name="Picture 4"/>
          <p:cNvPicPr>
            <a:picLocks noChangeAspect="1"/>
          </p:cNvPicPr>
          <p:nvPr/>
        </p:nvPicPr>
        <p:blipFill>
          <a:blip r:embed="rId4" cstate="print"/>
          <a:stretch>
            <a:fillRect/>
          </a:stretch>
        </p:blipFill>
        <p:spPr>
          <a:xfrm>
            <a:off x="3275856" y="4077959"/>
            <a:ext cx="2497460" cy="1673298"/>
          </a:xfrm>
          <a:prstGeom prst="rect">
            <a:avLst/>
          </a:prstGeom>
        </p:spPr>
      </p:pic>
      <p:pic>
        <p:nvPicPr>
          <p:cNvPr id="6" name="Picture 5"/>
          <p:cNvPicPr>
            <a:picLocks noChangeAspect="1"/>
          </p:cNvPicPr>
          <p:nvPr/>
        </p:nvPicPr>
        <p:blipFill>
          <a:blip r:embed="rId5" cstate="print"/>
          <a:stretch>
            <a:fillRect/>
          </a:stretch>
        </p:blipFill>
        <p:spPr>
          <a:xfrm>
            <a:off x="6081274" y="4239089"/>
            <a:ext cx="2687104" cy="1512168"/>
          </a:xfrm>
          <a:prstGeom prst="rect">
            <a:avLst/>
          </a:prstGeom>
        </p:spPr>
      </p:pic>
      <p:sp>
        <p:nvSpPr>
          <p:cNvPr id="7" name="Tijdelijke aanduiding voor voettekst 6">
            <a:extLst>
              <a:ext uri="{FF2B5EF4-FFF2-40B4-BE49-F238E27FC236}">
                <a16:creationId xmlns:a16="http://schemas.microsoft.com/office/drawing/2014/main" id="{A1425669-D1CD-405F-8693-B5AAED3FEC66}"/>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2374321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Tijdelijke aanduiding voor inhoud 5"/>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388810" y="695965"/>
            <a:ext cx="7812360" cy="5713818"/>
          </a:xfrm>
        </p:spPr>
      </p:pic>
      <p:sp>
        <p:nvSpPr>
          <p:cNvPr id="6" name="Titel 2"/>
          <p:cNvSpPr>
            <a:spLocks noGrp="1"/>
          </p:cNvSpPr>
          <p:nvPr>
            <p:ph type="title"/>
          </p:nvPr>
        </p:nvSpPr>
        <p:spPr/>
        <p:txBody>
          <a:bodyPr rtlCol="0"/>
          <a:lstStyle/>
          <a:p>
            <a:pPr eaLnBrk="1" fontAlgn="auto" hangingPunct="1">
              <a:spcAft>
                <a:spcPts val="0"/>
              </a:spcAft>
              <a:defRPr/>
            </a:pPr>
            <a:r>
              <a:rPr lang="nl-BE" sz="3200" dirty="0"/>
              <a:t>10.2.3 </a:t>
            </a:r>
            <a:r>
              <a:rPr lang="nl-BE" sz="3200" cap="none" dirty="0"/>
              <a:t>Situationele benadering: resultaten</a:t>
            </a:r>
          </a:p>
        </p:txBody>
      </p:sp>
      <p:sp>
        <p:nvSpPr>
          <p:cNvPr id="3" name="Slide Number Placeholder 2"/>
          <p:cNvSpPr>
            <a:spLocks noGrp="1"/>
          </p:cNvSpPr>
          <p:nvPr>
            <p:ph type="sldNum" sz="quarter" idx="11"/>
          </p:nvPr>
        </p:nvSpPr>
        <p:spPr/>
        <p:txBody>
          <a:bodyPr/>
          <a:lstStyle/>
          <a:p>
            <a:fld id="{3B80295F-48CD-49FC-897A-CCEC919B8070}" type="slidenum">
              <a:rPr lang="nl-BE" smtClean="0"/>
              <a:pPr/>
              <a:t>14</a:t>
            </a:fld>
            <a:endParaRPr lang="nl-BE" dirty="0"/>
          </a:p>
        </p:txBody>
      </p:sp>
      <p:sp>
        <p:nvSpPr>
          <p:cNvPr id="2" name="Rounded Rectangle 1"/>
          <p:cNvSpPr/>
          <p:nvPr/>
        </p:nvSpPr>
        <p:spPr>
          <a:xfrm>
            <a:off x="3275856" y="4625228"/>
            <a:ext cx="525658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xtBox 4"/>
          <p:cNvSpPr txBox="1"/>
          <p:nvPr/>
        </p:nvSpPr>
        <p:spPr>
          <a:xfrm>
            <a:off x="7596336" y="4226515"/>
            <a:ext cx="2592561" cy="369332"/>
          </a:xfrm>
          <a:prstGeom prst="rect">
            <a:avLst/>
          </a:prstGeom>
          <a:noFill/>
        </p:spPr>
        <p:txBody>
          <a:bodyPr wrap="square" rtlCol="0">
            <a:spAutoFit/>
          </a:bodyPr>
          <a:lstStyle/>
          <a:p>
            <a:r>
              <a:rPr lang="nl-BE" dirty="0">
                <a:solidFill>
                  <a:srgbClr val="FF0000"/>
                </a:solidFill>
              </a:rPr>
              <a:t>Situatie</a:t>
            </a:r>
          </a:p>
        </p:txBody>
      </p:sp>
      <p:sp>
        <p:nvSpPr>
          <p:cNvPr id="8" name="Rounded Rectangle 7"/>
          <p:cNvSpPr/>
          <p:nvPr/>
        </p:nvSpPr>
        <p:spPr>
          <a:xfrm>
            <a:off x="2174492" y="1818564"/>
            <a:ext cx="899455"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jdelijke aanduiding voor voettekst 3">
            <a:extLst>
              <a:ext uri="{FF2B5EF4-FFF2-40B4-BE49-F238E27FC236}">
                <a16:creationId xmlns:a16="http://schemas.microsoft.com/office/drawing/2014/main" id="{AEA8AEF8-C57B-42C9-A574-246854954E48}"/>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3536116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inhoud 1"/>
          <p:cNvSpPr>
            <a:spLocks noGrp="1"/>
          </p:cNvSpPr>
          <p:nvPr>
            <p:ph idx="1"/>
          </p:nvPr>
        </p:nvSpPr>
        <p:spPr>
          <a:xfrm>
            <a:off x="-324544" y="1052513"/>
            <a:ext cx="9468544" cy="4733925"/>
          </a:xfrm>
        </p:spPr>
        <p:txBody>
          <a:bodyPr/>
          <a:lstStyle/>
          <a:p>
            <a:pPr marL="514350" indent="-514350" eaLnBrk="1" hangingPunct="1">
              <a:buFont typeface="Verdana" pitchFamily="34" charset="0"/>
              <a:buAutoNum type="arabicPeriod"/>
            </a:pPr>
            <a:r>
              <a:rPr lang="nl-BE" b="1" dirty="0" err="1">
                <a:solidFill>
                  <a:srgbClr val="00B050"/>
                </a:solidFill>
              </a:rPr>
              <a:t>Fiedlers</a:t>
            </a:r>
            <a:r>
              <a:rPr lang="nl-BE" b="1" dirty="0">
                <a:solidFill>
                  <a:srgbClr val="00B050"/>
                </a:solidFill>
              </a:rPr>
              <a:t> contingentietheorie </a:t>
            </a:r>
          </a:p>
          <a:p>
            <a:pPr marL="0" indent="0" eaLnBrk="1" hangingPunct="1">
              <a:buNone/>
            </a:pPr>
            <a:r>
              <a:rPr lang="nl-BE" b="1" dirty="0">
                <a:solidFill>
                  <a:srgbClr val="00B050"/>
                </a:solidFill>
              </a:rPr>
              <a:t>	op basis van </a:t>
            </a:r>
            <a:r>
              <a:rPr lang="nl-BE" b="1" dirty="0">
                <a:solidFill>
                  <a:srgbClr val="002060"/>
                </a:solidFill>
              </a:rPr>
              <a:t>“</a:t>
            </a:r>
            <a:r>
              <a:rPr lang="nl-BE" sz="2800" dirty="0" err="1"/>
              <a:t>Least</a:t>
            </a:r>
            <a:r>
              <a:rPr lang="nl-BE" sz="2800" dirty="0"/>
              <a:t> </a:t>
            </a:r>
            <a:r>
              <a:rPr lang="nl-BE" sz="2800" dirty="0" err="1"/>
              <a:t>Preferred</a:t>
            </a:r>
            <a:r>
              <a:rPr lang="nl-BE" sz="2800" dirty="0"/>
              <a:t> </a:t>
            </a:r>
            <a:r>
              <a:rPr lang="nl-BE" sz="2800" dirty="0" err="1"/>
              <a:t>Coworker</a:t>
            </a:r>
            <a:r>
              <a:rPr lang="nl-BE" sz="2800" dirty="0"/>
              <a:t>”</a:t>
            </a:r>
          </a:p>
          <a:p>
            <a:pPr marL="444500" lvl="2" indent="0" eaLnBrk="1" hangingPunct="1">
              <a:buFont typeface="Arial" charset="0"/>
              <a:buNone/>
            </a:pPr>
            <a:r>
              <a:rPr lang="nl-BE" dirty="0">
                <a:latin typeface="Calibri" pitchFamily="34" charset="0"/>
              </a:rPr>
              <a:t>→ </a:t>
            </a:r>
            <a:r>
              <a:rPr lang="nl-BE" dirty="0"/>
              <a:t>werknemersgerichtheid/taakgerichtheid </a:t>
            </a:r>
            <a:r>
              <a:rPr lang="nl-BE" i="1" dirty="0" err="1"/>
              <a:t>vd</a:t>
            </a:r>
            <a:r>
              <a:rPr lang="nl-BE" i="1" dirty="0"/>
              <a:t> respondent.</a:t>
            </a:r>
          </a:p>
          <a:p>
            <a:pPr marL="444500" lvl="2" indent="0" eaLnBrk="1" hangingPunct="1">
              <a:buFont typeface="Arial" charset="0"/>
              <a:buNone/>
            </a:pPr>
            <a:r>
              <a:rPr lang="nl-BE" dirty="0">
                <a:sym typeface="Wingdings" panose="05000000000000000000" pitchFamily="2" charset="2"/>
              </a:rPr>
              <a:t> 1 continuüm: </a:t>
            </a:r>
            <a:r>
              <a:rPr lang="nl-BE" dirty="0" err="1">
                <a:sym typeface="Wingdings" panose="05000000000000000000" pitchFamily="2" charset="2"/>
              </a:rPr>
              <a:t>Wngerichtheid</a:t>
            </a:r>
            <a:r>
              <a:rPr lang="nl-BE" dirty="0">
                <a:sym typeface="Wingdings" panose="05000000000000000000" pitchFamily="2" charset="2"/>
              </a:rPr>
              <a:t>              Taakgerichtheid</a:t>
            </a:r>
            <a:r>
              <a:rPr lang="nl-BE" dirty="0"/>
              <a:t> </a:t>
            </a:r>
          </a:p>
          <a:p>
            <a:pPr marL="444500" lvl="2" indent="0" eaLnBrk="1" hangingPunct="1">
              <a:buFont typeface="Arial" charset="0"/>
              <a:buNone/>
            </a:pPr>
            <a:endParaRPr lang="nl-BE" dirty="0"/>
          </a:p>
          <a:p>
            <a:pPr lvl="2" eaLnBrk="1" hangingPunct="1"/>
            <a:r>
              <a:rPr lang="nl-BE" dirty="0"/>
              <a:t>Situatie beschrijven </a:t>
            </a:r>
            <a:r>
              <a:rPr lang="nl-BE" dirty="0" err="1"/>
              <a:t>adhv</a:t>
            </a:r>
            <a:r>
              <a:rPr lang="nl-BE" dirty="0"/>
              <a:t> 3 factoren:</a:t>
            </a:r>
          </a:p>
          <a:p>
            <a:pPr marL="1714500" lvl="3" indent="-342900" eaLnBrk="1" hangingPunct="1">
              <a:buFont typeface="Verdana" pitchFamily="34" charset="0"/>
              <a:buAutoNum type="arabicPeriod"/>
            </a:pPr>
            <a:r>
              <a:rPr lang="nl-BE" dirty="0"/>
              <a:t>Relatie </a:t>
            </a:r>
            <a:r>
              <a:rPr lang="nl-BE" dirty="0" err="1"/>
              <a:t>leider-ondergeschikte</a:t>
            </a:r>
            <a:endParaRPr lang="nl-BE" dirty="0"/>
          </a:p>
          <a:p>
            <a:pPr marL="1714500" lvl="3" indent="-342900" eaLnBrk="1" hangingPunct="1">
              <a:buFont typeface="Verdana" pitchFamily="34" charset="0"/>
              <a:buAutoNum type="arabicPeriod"/>
            </a:pPr>
            <a:r>
              <a:rPr lang="nl-BE" dirty="0"/>
              <a:t>Taakstructuur</a:t>
            </a:r>
          </a:p>
          <a:p>
            <a:pPr marL="1714500" lvl="3" indent="-342900" eaLnBrk="1" hangingPunct="1">
              <a:buFont typeface="Verdana" pitchFamily="34" charset="0"/>
              <a:buAutoNum type="arabicPeriod"/>
            </a:pPr>
            <a:r>
              <a:rPr lang="nl-BE" dirty="0"/>
              <a:t>Positiemacht</a:t>
            </a:r>
          </a:p>
          <a:p>
            <a:pPr lvl="2" eaLnBrk="1" hangingPunct="1">
              <a:buFont typeface="Symbol" pitchFamily="18" charset="2"/>
              <a:buNone/>
            </a:pPr>
            <a:r>
              <a:rPr lang="nl-BE" dirty="0"/>
              <a:t>=&gt; 2 x 2 x 2 = 8 mogelijke situationele categorieën</a:t>
            </a:r>
          </a:p>
        </p:txBody>
      </p:sp>
      <p:sp>
        <p:nvSpPr>
          <p:cNvPr id="6" name="Titel 2"/>
          <p:cNvSpPr>
            <a:spLocks noGrp="1"/>
          </p:cNvSpPr>
          <p:nvPr>
            <p:ph type="title"/>
          </p:nvPr>
        </p:nvSpPr>
        <p:spPr/>
        <p:txBody>
          <a:bodyPr rtlCol="0"/>
          <a:lstStyle/>
          <a:p>
            <a:pPr eaLnBrk="1" fontAlgn="auto" hangingPunct="1">
              <a:spcAft>
                <a:spcPts val="0"/>
              </a:spcAft>
              <a:defRPr/>
            </a:pPr>
            <a:r>
              <a:rPr lang="nl-BE" dirty="0"/>
              <a:t>10.2.3  </a:t>
            </a:r>
            <a:r>
              <a:rPr lang="nl-BE" cap="none" dirty="0"/>
              <a:t>Situationele benadering</a:t>
            </a:r>
          </a:p>
        </p:txBody>
      </p:sp>
      <p:sp>
        <p:nvSpPr>
          <p:cNvPr id="3" name="Slide Number Placeholder 2"/>
          <p:cNvSpPr>
            <a:spLocks noGrp="1"/>
          </p:cNvSpPr>
          <p:nvPr>
            <p:ph type="sldNum" sz="quarter" idx="11"/>
          </p:nvPr>
        </p:nvSpPr>
        <p:spPr/>
        <p:txBody>
          <a:bodyPr/>
          <a:lstStyle/>
          <a:p>
            <a:fld id="{3B80295F-48CD-49FC-897A-CCEC919B8070}" type="slidenum">
              <a:rPr lang="nl-BE" smtClean="0"/>
              <a:pPr/>
              <a:t>15</a:t>
            </a:fld>
            <a:endParaRPr lang="nl-BE" dirty="0"/>
          </a:p>
        </p:txBody>
      </p:sp>
      <p:cxnSp>
        <p:nvCxnSpPr>
          <p:cNvPr id="4" name="Straight Arrow Connector 3"/>
          <p:cNvCxnSpPr/>
          <p:nvPr/>
        </p:nvCxnSpPr>
        <p:spPr>
          <a:xfrm>
            <a:off x="4716016" y="2852936"/>
            <a:ext cx="1080120"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jdelijke aanduiding voor voettekst 1">
            <a:extLst>
              <a:ext uri="{FF2B5EF4-FFF2-40B4-BE49-F238E27FC236}">
                <a16:creationId xmlns:a16="http://schemas.microsoft.com/office/drawing/2014/main" id="{086D7426-6896-41BE-AA07-5AD2C80349FE}"/>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1647596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inhoud 1"/>
          <p:cNvSpPr>
            <a:spLocks noGrp="1"/>
          </p:cNvSpPr>
          <p:nvPr>
            <p:ph idx="1"/>
          </p:nvPr>
        </p:nvSpPr>
        <p:spPr>
          <a:xfrm>
            <a:off x="0" y="1152525"/>
            <a:ext cx="9144000" cy="4733925"/>
          </a:xfrm>
        </p:spPr>
        <p:txBody>
          <a:bodyPr/>
          <a:lstStyle/>
          <a:p>
            <a:pPr marL="514350" indent="-514350">
              <a:buFont typeface="Verdana" pitchFamily="34" charset="0"/>
              <a:buAutoNum type="arabicPeriod"/>
            </a:pPr>
            <a:r>
              <a:rPr lang="nl-BE" b="1" dirty="0" err="1">
                <a:solidFill>
                  <a:srgbClr val="00B050"/>
                </a:solidFill>
              </a:rPr>
              <a:t>Fiedlers</a:t>
            </a:r>
            <a:r>
              <a:rPr lang="nl-BE" b="1" dirty="0">
                <a:solidFill>
                  <a:srgbClr val="00B050"/>
                </a:solidFill>
              </a:rPr>
              <a:t> contingentietheorie </a:t>
            </a:r>
          </a:p>
          <a:p>
            <a:pPr lvl="1" eaLnBrk="1" hangingPunct="1"/>
            <a:r>
              <a:rPr lang="nl-BE" dirty="0"/>
              <a:t>In meest </a:t>
            </a:r>
            <a:r>
              <a:rPr lang="nl-BE" dirty="0">
                <a:solidFill>
                  <a:srgbClr val="FF0000"/>
                </a:solidFill>
              </a:rPr>
              <a:t>gunstige en in ongunstige situatie </a:t>
            </a:r>
            <a:r>
              <a:rPr lang="nl-BE" dirty="0"/>
              <a:t>negatieve correlatie tussen LPC score en groepseffectiviteit (situatie I – II – III en VIII)</a:t>
            </a:r>
          </a:p>
          <a:p>
            <a:pPr lvl="1" eaLnBrk="1" hangingPunct="1">
              <a:buFont typeface="Arial" charset="0"/>
              <a:buNone/>
            </a:pPr>
            <a:r>
              <a:rPr lang="nl-BE" dirty="0">
                <a:sym typeface="Wingdings" pitchFamily="2" charset="2"/>
              </a:rPr>
              <a:t>	 </a:t>
            </a:r>
            <a:r>
              <a:rPr lang="nl-BE" dirty="0">
                <a:solidFill>
                  <a:srgbClr val="FF0000"/>
                </a:solidFill>
                <a:sym typeface="Wingdings" pitchFamily="2" charset="2"/>
              </a:rPr>
              <a:t>taakgerichte leider </a:t>
            </a:r>
            <a:r>
              <a:rPr lang="nl-BE" dirty="0">
                <a:sym typeface="Wingdings" pitchFamily="2" charset="2"/>
              </a:rPr>
              <a:t>meest effectief</a:t>
            </a:r>
          </a:p>
          <a:p>
            <a:pPr lvl="1" eaLnBrk="1" hangingPunct="1">
              <a:buFont typeface="Arial" charset="0"/>
              <a:buNone/>
            </a:pPr>
            <a:endParaRPr lang="nl-BE" dirty="0"/>
          </a:p>
          <a:p>
            <a:pPr lvl="1" eaLnBrk="1" hangingPunct="1"/>
            <a:r>
              <a:rPr lang="nl-BE" dirty="0"/>
              <a:t>In de </a:t>
            </a:r>
            <a:r>
              <a:rPr lang="nl-BE" dirty="0">
                <a:solidFill>
                  <a:srgbClr val="FF0000"/>
                </a:solidFill>
              </a:rPr>
              <a:t>middelmatige situatie </a:t>
            </a:r>
            <a:r>
              <a:rPr lang="nl-BE" dirty="0"/>
              <a:t>positieve correlatie tussen LPC score en groepseffectiviteit (situatie IV – V – VI en VII) </a:t>
            </a:r>
          </a:p>
          <a:p>
            <a:pPr lvl="1" eaLnBrk="1" hangingPunct="1">
              <a:buFont typeface="Arial" charset="0"/>
              <a:buNone/>
            </a:pPr>
            <a:r>
              <a:rPr lang="nl-BE" dirty="0">
                <a:sym typeface="Wingdings" pitchFamily="2" charset="2"/>
              </a:rPr>
              <a:t>	 </a:t>
            </a:r>
            <a:r>
              <a:rPr lang="nl-BE" dirty="0">
                <a:solidFill>
                  <a:srgbClr val="FF0000"/>
                </a:solidFill>
                <a:sym typeface="Wingdings" pitchFamily="2" charset="2"/>
              </a:rPr>
              <a:t>mensgerichte leider </a:t>
            </a:r>
            <a:r>
              <a:rPr lang="nl-BE" dirty="0">
                <a:sym typeface="Wingdings" pitchFamily="2" charset="2"/>
              </a:rPr>
              <a:t>meest effectief</a:t>
            </a:r>
            <a:endParaRPr lang="nl-BE" dirty="0"/>
          </a:p>
        </p:txBody>
      </p:sp>
      <p:sp>
        <p:nvSpPr>
          <p:cNvPr id="6" name="Titel 2"/>
          <p:cNvSpPr>
            <a:spLocks noGrp="1"/>
          </p:cNvSpPr>
          <p:nvPr>
            <p:ph type="title"/>
          </p:nvPr>
        </p:nvSpPr>
        <p:spPr/>
        <p:txBody>
          <a:bodyPr rtlCol="0"/>
          <a:lstStyle/>
          <a:p>
            <a:pPr eaLnBrk="1" fontAlgn="auto" hangingPunct="1">
              <a:spcAft>
                <a:spcPts val="0"/>
              </a:spcAft>
              <a:defRPr/>
            </a:pPr>
            <a:r>
              <a:rPr lang="nl-BE" sz="3200" cap="none" dirty="0"/>
              <a:t>10.2.3 situationele benadering: </a:t>
            </a:r>
            <a:r>
              <a:rPr lang="nl-BE" sz="3200" cap="none" dirty="0" err="1"/>
              <a:t>resulaten</a:t>
            </a:r>
            <a:endParaRPr lang="nl-BE" sz="3200" cap="none" dirty="0"/>
          </a:p>
        </p:txBody>
      </p:sp>
      <p:sp>
        <p:nvSpPr>
          <p:cNvPr id="3" name="Slide Number Placeholder 2"/>
          <p:cNvSpPr>
            <a:spLocks noGrp="1"/>
          </p:cNvSpPr>
          <p:nvPr>
            <p:ph type="sldNum" sz="quarter" idx="11"/>
          </p:nvPr>
        </p:nvSpPr>
        <p:spPr/>
        <p:txBody>
          <a:bodyPr/>
          <a:lstStyle/>
          <a:p>
            <a:fld id="{3B80295F-48CD-49FC-897A-CCEC919B8070}" type="slidenum">
              <a:rPr lang="nl-BE" smtClean="0"/>
              <a:pPr/>
              <a:t>16</a:t>
            </a:fld>
            <a:endParaRPr lang="nl-BE" dirty="0"/>
          </a:p>
        </p:txBody>
      </p:sp>
      <p:sp>
        <p:nvSpPr>
          <p:cNvPr id="2" name="Tijdelijke aanduiding voor voettekst 1">
            <a:extLst>
              <a:ext uri="{FF2B5EF4-FFF2-40B4-BE49-F238E27FC236}">
                <a16:creationId xmlns:a16="http://schemas.microsoft.com/office/drawing/2014/main" id="{AA45D75D-10AB-4332-B4C5-4678FB92A51C}"/>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3667395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inhoud 1"/>
          <p:cNvSpPr>
            <a:spLocks noGrp="1"/>
          </p:cNvSpPr>
          <p:nvPr>
            <p:ph idx="1"/>
          </p:nvPr>
        </p:nvSpPr>
        <p:spPr>
          <a:xfrm>
            <a:off x="0" y="1152525"/>
            <a:ext cx="9144000" cy="4733925"/>
          </a:xfrm>
        </p:spPr>
        <p:txBody>
          <a:bodyPr/>
          <a:lstStyle/>
          <a:p>
            <a:pPr marL="514350" indent="-514350">
              <a:buFont typeface="Verdana" pitchFamily="34" charset="0"/>
              <a:buAutoNum type="arabicPeriod"/>
            </a:pPr>
            <a:r>
              <a:rPr lang="nl-BE" sz="2400" b="1" dirty="0" err="1">
                <a:solidFill>
                  <a:srgbClr val="00B050"/>
                </a:solidFill>
              </a:rPr>
              <a:t>Fiedlers</a:t>
            </a:r>
            <a:r>
              <a:rPr lang="nl-BE" sz="2400" b="1" dirty="0">
                <a:solidFill>
                  <a:srgbClr val="00B050"/>
                </a:solidFill>
              </a:rPr>
              <a:t> contingentietheorie </a:t>
            </a:r>
          </a:p>
          <a:p>
            <a:pPr lvl="1" eaLnBrk="1" hangingPunct="1"/>
            <a:r>
              <a:rPr lang="nl-BE" sz="2000" dirty="0"/>
              <a:t>Belangrijke veronderstelling: leiderschapsstijl ligt vast, men is ofwel taakgericht ofwel relatiegericht. </a:t>
            </a:r>
            <a:br>
              <a:rPr lang="nl-BE" sz="2000" dirty="0"/>
            </a:br>
            <a:r>
              <a:rPr lang="nl-BE" sz="2000" dirty="0">
                <a:sym typeface="Wingdings" panose="05000000000000000000" pitchFamily="2" charset="2"/>
              </a:rPr>
              <a:t> </a:t>
            </a:r>
            <a:r>
              <a:rPr lang="nl-BE" sz="2000" dirty="0"/>
              <a:t>effectief leiderschap op 2 manieren verbeteren: </a:t>
            </a:r>
          </a:p>
          <a:p>
            <a:pPr lvl="3" eaLnBrk="1" hangingPunct="1"/>
            <a:r>
              <a:rPr lang="nl-BE" sz="1600" dirty="0"/>
              <a:t>Kies een nieuwe leider die bij de situatie past</a:t>
            </a:r>
          </a:p>
          <a:p>
            <a:pPr lvl="3" eaLnBrk="1" hangingPunct="1"/>
            <a:r>
              <a:rPr lang="nl-BE" sz="1600" dirty="0"/>
              <a:t>Kies een nieuwe situatie die bij een leider past</a:t>
            </a:r>
          </a:p>
          <a:p>
            <a:pPr lvl="4" eaLnBrk="1" hangingPunct="1"/>
            <a:r>
              <a:rPr lang="nl-BE" sz="1400" dirty="0"/>
              <a:t>Bvb. werk meer structureren of beloningsmacht v/d leider te vergroten</a:t>
            </a:r>
          </a:p>
          <a:p>
            <a:pPr lvl="1" eaLnBrk="1" hangingPunct="1"/>
            <a:r>
              <a:rPr lang="nl-BE" sz="2000" dirty="0"/>
              <a:t>Kritiek: </a:t>
            </a:r>
          </a:p>
          <a:p>
            <a:pPr lvl="2" eaLnBrk="1" hangingPunct="1"/>
            <a:r>
              <a:rPr lang="nl-BE" sz="1800" dirty="0"/>
              <a:t>Empirische validiteit v/h model?</a:t>
            </a:r>
          </a:p>
          <a:p>
            <a:pPr lvl="2" eaLnBrk="1" hangingPunct="1"/>
            <a:r>
              <a:rPr lang="nl-BE" sz="1800" dirty="0"/>
              <a:t>Theoretische ondersteuning LPC en LPC scores niet stabiel</a:t>
            </a:r>
          </a:p>
          <a:p>
            <a:pPr lvl="2" eaLnBrk="1" hangingPunct="1"/>
            <a:r>
              <a:rPr lang="nl-BE" sz="1800" dirty="0"/>
              <a:t>Contaminatie</a:t>
            </a:r>
          </a:p>
          <a:p>
            <a:pPr lvl="2" eaLnBrk="1" hangingPunct="1"/>
            <a:r>
              <a:rPr lang="nl-BE" sz="1800" dirty="0"/>
              <a:t>Model werd in zijn totaliteit niet getoetst</a:t>
            </a:r>
          </a:p>
          <a:p>
            <a:pPr lvl="2" eaLnBrk="1" hangingPunct="1">
              <a:buFont typeface="Arial" charset="0"/>
              <a:buNone/>
            </a:pPr>
            <a:endParaRPr lang="nl-BE" dirty="0"/>
          </a:p>
        </p:txBody>
      </p:sp>
      <p:sp>
        <p:nvSpPr>
          <p:cNvPr id="7" name="Titel 2"/>
          <p:cNvSpPr>
            <a:spLocks noGrp="1"/>
          </p:cNvSpPr>
          <p:nvPr>
            <p:ph type="title"/>
          </p:nvPr>
        </p:nvSpPr>
        <p:spPr/>
        <p:txBody>
          <a:bodyPr rtlCol="0"/>
          <a:lstStyle/>
          <a:p>
            <a:pPr eaLnBrk="1" fontAlgn="auto" hangingPunct="1">
              <a:spcAft>
                <a:spcPts val="0"/>
              </a:spcAft>
              <a:defRPr/>
            </a:pPr>
            <a:r>
              <a:rPr lang="nl-BE" dirty="0"/>
              <a:t>10.2.3 </a:t>
            </a:r>
            <a:r>
              <a:rPr lang="nl-BE" cap="none" dirty="0"/>
              <a:t>Situationele benadering</a:t>
            </a:r>
            <a:endParaRPr lang="nl-BE" dirty="0"/>
          </a:p>
        </p:txBody>
      </p:sp>
      <p:sp>
        <p:nvSpPr>
          <p:cNvPr id="3" name="Slide Number Placeholder 2"/>
          <p:cNvSpPr>
            <a:spLocks noGrp="1"/>
          </p:cNvSpPr>
          <p:nvPr>
            <p:ph type="sldNum" sz="quarter" idx="11"/>
          </p:nvPr>
        </p:nvSpPr>
        <p:spPr/>
        <p:txBody>
          <a:bodyPr/>
          <a:lstStyle/>
          <a:p>
            <a:fld id="{3B80295F-48CD-49FC-897A-CCEC919B8070}" type="slidenum">
              <a:rPr lang="nl-BE" smtClean="0"/>
              <a:pPr/>
              <a:t>17</a:t>
            </a:fld>
            <a:endParaRPr lang="nl-BE" dirty="0"/>
          </a:p>
        </p:txBody>
      </p:sp>
      <p:sp>
        <p:nvSpPr>
          <p:cNvPr id="2" name="Tijdelijke aanduiding voor voettekst 1">
            <a:extLst>
              <a:ext uri="{FF2B5EF4-FFF2-40B4-BE49-F238E27FC236}">
                <a16:creationId xmlns:a16="http://schemas.microsoft.com/office/drawing/2014/main" id="{A7E06D08-25CA-4E0D-B312-BCB11ABA7342}"/>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1118950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inhoud 1"/>
          <p:cNvSpPr>
            <a:spLocks noGrp="1"/>
          </p:cNvSpPr>
          <p:nvPr>
            <p:ph idx="1"/>
          </p:nvPr>
        </p:nvSpPr>
        <p:spPr>
          <a:xfrm>
            <a:off x="0" y="1152525"/>
            <a:ext cx="9144000" cy="4733925"/>
          </a:xfrm>
        </p:spPr>
        <p:txBody>
          <a:bodyPr>
            <a:normAutofit fontScale="92500" lnSpcReduction="10000"/>
          </a:bodyPr>
          <a:lstStyle/>
          <a:p>
            <a:pPr eaLnBrk="1" hangingPunct="1">
              <a:buFont typeface="Verdana" pitchFamily="34" charset="0"/>
              <a:buNone/>
            </a:pPr>
            <a:r>
              <a:rPr lang="nl-BE" b="1" dirty="0">
                <a:solidFill>
                  <a:srgbClr val="00B050"/>
                </a:solidFill>
              </a:rPr>
              <a:t>2. De pad-doel theorie</a:t>
            </a:r>
          </a:p>
          <a:p>
            <a:pPr eaLnBrk="1" hangingPunct="1">
              <a:buFont typeface="Verdana" pitchFamily="34" charset="0"/>
              <a:buNone/>
            </a:pPr>
            <a:endParaRPr lang="nl-BE" sz="2800" dirty="0"/>
          </a:p>
          <a:p>
            <a:pPr eaLnBrk="1" hangingPunct="1">
              <a:buFont typeface="Verdana" pitchFamily="34" charset="0"/>
              <a:buNone/>
            </a:pPr>
            <a:r>
              <a:rPr lang="nl-BE" sz="2800" dirty="0"/>
              <a:t>Uitgangspunt: motivatietheorie van Vroom: </a:t>
            </a:r>
            <a:br>
              <a:rPr lang="nl-BE" sz="2800" dirty="0"/>
            </a:br>
            <a:r>
              <a:rPr lang="nl-BE" sz="2800" dirty="0"/>
              <a:t>Motivatie is afhankelijk van </a:t>
            </a:r>
          </a:p>
          <a:p>
            <a:pPr eaLnBrk="1" hangingPunct="1">
              <a:buFont typeface="Verdana" pitchFamily="34" charset="0"/>
              <a:buNone/>
            </a:pPr>
            <a:endParaRPr lang="nl-BE" sz="2800" dirty="0"/>
          </a:p>
          <a:p>
            <a:pPr marL="812800" lvl="1" indent="-457200" eaLnBrk="1" hangingPunct="1">
              <a:buFont typeface="+mj-lt"/>
              <a:buAutoNum type="arabicPeriod"/>
            </a:pPr>
            <a:r>
              <a:rPr lang="nl-BE" dirty="0"/>
              <a:t>verwachting goede prestatie te leveren</a:t>
            </a:r>
          </a:p>
          <a:p>
            <a:pPr marL="812800" lvl="1" indent="-457200" eaLnBrk="1" hangingPunct="1">
              <a:buFont typeface="+mj-lt"/>
              <a:buAutoNum type="arabicPeriod"/>
            </a:pPr>
            <a:r>
              <a:rPr lang="nl-BE" dirty="0"/>
              <a:t>goede prestatie zal aanleiding geven tot beloning</a:t>
            </a:r>
          </a:p>
          <a:p>
            <a:pPr marL="812800" lvl="1" indent="-457200" eaLnBrk="1" hangingPunct="1">
              <a:buFont typeface="+mj-lt"/>
              <a:buAutoNum type="arabicPeriod"/>
            </a:pPr>
            <a:r>
              <a:rPr lang="nl-BE" dirty="0"/>
              <a:t>de beloning is waardevol. </a:t>
            </a:r>
          </a:p>
          <a:p>
            <a:pPr marL="355600" lvl="1" indent="0" eaLnBrk="1" hangingPunct="1">
              <a:buNone/>
            </a:pPr>
            <a:endParaRPr lang="nl-BE" dirty="0"/>
          </a:p>
          <a:p>
            <a:pPr marL="355600" lvl="1" indent="0" eaLnBrk="1" hangingPunct="1">
              <a:buNone/>
            </a:pPr>
            <a:r>
              <a:rPr lang="nl-BE" dirty="0">
                <a:sym typeface="Wingdings" panose="05000000000000000000" pitchFamily="2" charset="2"/>
              </a:rPr>
              <a:t> </a:t>
            </a:r>
            <a:r>
              <a:rPr lang="nl-BE" dirty="0"/>
              <a:t>Leider zal de perceptie beïnvloeden. </a:t>
            </a:r>
            <a:br>
              <a:rPr lang="nl-BE" dirty="0"/>
            </a:br>
            <a:endParaRPr lang="nl-BE" dirty="0"/>
          </a:p>
        </p:txBody>
      </p:sp>
      <p:sp>
        <p:nvSpPr>
          <p:cNvPr id="6" name="Titel 2"/>
          <p:cNvSpPr>
            <a:spLocks noGrp="1"/>
          </p:cNvSpPr>
          <p:nvPr>
            <p:ph type="title"/>
          </p:nvPr>
        </p:nvSpPr>
        <p:spPr/>
        <p:txBody>
          <a:bodyPr rtlCol="0"/>
          <a:lstStyle/>
          <a:p>
            <a:pPr eaLnBrk="1" fontAlgn="auto" hangingPunct="1">
              <a:spcAft>
                <a:spcPts val="0"/>
              </a:spcAft>
              <a:defRPr/>
            </a:pPr>
            <a:r>
              <a:rPr lang="nl-BE" dirty="0"/>
              <a:t>10.2.3 </a:t>
            </a:r>
            <a:r>
              <a:rPr lang="nl-BE" cap="none" dirty="0"/>
              <a:t>Situationele benadering</a:t>
            </a:r>
            <a:endParaRPr lang="nl-BE" dirty="0"/>
          </a:p>
        </p:txBody>
      </p:sp>
      <p:sp>
        <p:nvSpPr>
          <p:cNvPr id="3" name="Slide Number Placeholder 2"/>
          <p:cNvSpPr>
            <a:spLocks noGrp="1"/>
          </p:cNvSpPr>
          <p:nvPr>
            <p:ph type="sldNum" sz="quarter" idx="11"/>
          </p:nvPr>
        </p:nvSpPr>
        <p:spPr/>
        <p:txBody>
          <a:bodyPr/>
          <a:lstStyle/>
          <a:p>
            <a:fld id="{3B80295F-48CD-49FC-897A-CCEC919B8070}" type="slidenum">
              <a:rPr lang="nl-BE" smtClean="0"/>
              <a:pPr/>
              <a:t>18</a:t>
            </a:fld>
            <a:endParaRPr lang="nl-BE" dirty="0"/>
          </a:p>
        </p:txBody>
      </p:sp>
      <p:sp>
        <p:nvSpPr>
          <p:cNvPr id="2" name="Tijdelijke aanduiding voor voettekst 1">
            <a:extLst>
              <a:ext uri="{FF2B5EF4-FFF2-40B4-BE49-F238E27FC236}">
                <a16:creationId xmlns:a16="http://schemas.microsoft.com/office/drawing/2014/main" id="{1CCB918F-D2ED-4496-912E-DADAC7DCDA8D}"/>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3455997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Tijdelijke aanduiding voor inhoud 5"/>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162050" y="1447800"/>
            <a:ext cx="6819900" cy="4143375"/>
          </a:xfrm>
        </p:spPr>
      </p:pic>
      <p:sp>
        <p:nvSpPr>
          <p:cNvPr id="6" name="Titel 2"/>
          <p:cNvSpPr>
            <a:spLocks noGrp="1"/>
          </p:cNvSpPr>
          <p:nvPr>
            <p:ph type="title"/>
          </p:nvPr>
        </p:nvSpPr>
        <p:spPr/>
        <p:txBody>
          <a:bodyPr rtlCol="0"/>
          <a:lstStyle/>
          <a:p>
            <a:pPr eaLnBrk="1" fontAlgn="auto" hangingPunct="1">
              <a:spcAft>
                <a:spcPts val="0"/>
              </a:spcAft>
              <a:defRPr/>
            </a:pPr>
            <a:r>
              <a:rPr lang="nl-BE" dirty="0"/>
              <a:t>10.2.3 </a:t>
            </a:r>
            <a:r>
              <a:rPr lang="nl-BE" cap="none" dirty="0"/>
              <a:t>Situationele benadering</a:t>
            </a:r>
            <a:endParaRPr lang="nl-BE" dirty="0"/>
          </a:p>
        </p:txBody>
      </p:sp>
      <p:sp>
        <p:nvSpPr>
          <p:cNvPr id="3" name="Slide Number Placeholder 2"/>
          <p:cNvSpPr>
            <a:spLocks noGrp="1"/>
          </p:cNvSpPr>
          <p:nvPr>
            <p:ph type="sldNum" sz="quarter" idx="11"/>
          </p:nvPr>
        </p:nvSpPr>
        <p:spPr/>
        <p:txBody>
          <a:bodyPr/>
          <a:lstStyle/>
          <a:p>
            <a:fld id="{3B80295F-48CD-49FC-897A-CCEC919B8070}" type="slidenum">
              <a:rPr lang="nl-BE" smtClean="0"/>
              <a:pPr/>
              <a:t>19</a:t>
            </a:fld>
            <a:endParaRPr lang="nl-BE" dirty="0"/>
          </a:p>
        </p:txBody>
      </p:sp>
      <p:sp>
        <p:nvSpPr>
          <p:cNvPr id="2" name="Tijdelijke aanduiding voor voettekst 1">
            <a:extLst>
              <a:ext uri="{FF2B5EF4-FFF2-40B4-BE49-F238E27FC236}">
                <a16:creationId xmlns:a16="http://schemas.microsoft.com/office/drawing/2014/main" id="{3C45D3E6-D4F3-4EFC-ABFA-5D288D103438}"/>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1252583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0" y="1152525"/>
            <a:ext cx="9144000" cy="4733925"/>
          </a:xfrm>
        </p:spPr>
        <p:txBody>
          <a:bodyPr>
            <a:normAutofit lnSpcReduction="10000"/>
          </a:bodyPr>
          <a:lstStyle/>
          <a:p>
            <a:pPr eaLnBrk="1" hangingPunct="1"/>
            <a:r>
              <a:rPr lang="nl-BE" sz="2400" dirty="0"/>
              <a:t>Zijn leiderschap en management hetzelfde? </a:t>
            </a:r>
          </a:p>
          <a:p>
            <a:pPr eaLnBrk="1" hangingPunct="1"/>
            <a:r>
              <a:rPr lang="nl-BE" sz="2400" dirty="0"/>
              <a:t>Diverse visies op effectief leiderschap</a:t>
            </a:r>
          </a:p>
          <a:p>
            <a:pPr marL="812800" lvl="1" indent="-457200" eaLnBrk="1" hangingPunct="1">
              <a:buFont typeface="+mj-lt"/>
              <a:buAutoNum type="arabicPeriod"/>
            </a:pPr>
            <a:r>
              <a:rPr lang="nl-BE" sz="2000" dirty="0"/>
              <a:t>Theorie over karaktereigenschappen</a:t>
            </a:r>
          </a:p>
          <a:p>
            <a:pPr marL="812800" lvl="1" indent="-457200" eaLnBrk="1" hangingPunct="1">
              <a:buFont typeface="+mj-lt"/>
              <a:buAutoNum type="arabicPeriod"/>
            </a:pPr>
            <a:r>
              <a:rPr lang="nl-BE" sz="2000" dirty="0"/>
              <a:t>Theorie over gedragsverschillen over leiders en niet-leiders</a:t>
            </a:r>
          </a:p>
          <a:p>
            <a:pPr marL="812800" lvl="1" indent="-457200" eaLnBrk="1" hangingPunct="1">
              <a:buFont typeface="+mj-lt"/>
              <a:buAutoNum type="arabicPeriod"/>
            </a:pPr>
            <a:r>
              <a:rPr lang="nl-BE" sz="2000" dirty="0"/>
              <a:t>Situationele benaderingen van leiderschapseffectiviteit</a:t>
            </a:r>
          </a:p>
          <a:p>
            <a:pPr eaLnBrk="1" hangingPunct="1"/>
            <a:r>
              <a:rPr lang="nl-BE" sz="2400" dirty="0"/>
              <a:t>Een hedendaagse visie op leiderschap</a:t>
            </a:r>
          </a:p>
          <a:p>
            <a:pPr marL="812800" lvl="1" indent="-457200">
              <a:buFont typeface="+mj-lt"/>
              <a:buAutoNum type="arabicPeriod"/>
            </a:pPr>
            <a:r>
              <a:rPr lang="nl-BE" sz="2000" dirty="0"/>
              <a:t>Transformationeel leiderschap</a:t>
            </a:r>
          </a:p>
          <a:p>
            <a:pPr marL="812800" lvl="1" indent="-457200">
              <a:buFont typeface="+mj-lt"/>
              <a:buAutoNum type="arabicPeriod"/>
            </a:pPr>
            <a:r>
              <a:rPr lang="nl-BE" sz="2000" dirty="0"/>
              <a:t>Dienend leiderschap</a:t>
            </a:r>
            <a:endParaRPr lang="nl-BE" sz="2400" dirty="0"/>
          </a:p>
          <a:p>
            <a:pPr eaLnBrk="1" hangingPunct="1"/>
            <a:r>
              <a:rPr lang="nl-BE" sz="2400" dirty="0"/>
              <a:t>Enkele  kritische bedenkingen over leiderschap</a:t>
            </a:r>
          </a:p>
          <a:p>
            <a:pPr marL="812800" lvl="1" indent="-457200" eaLnBrk="1" hangingPunct="1">
              <a:buFont typeface="+mj-lt"/>
              <a:buAutoNum type="arabicPeriod"/>
            </a:pPr>
            <a:r>
              <a:rPr lang="nl-BE" sz="2000" dirty="0"/>
              <a:t>Zijn leiders wel nodig? </a:t>
            </a:r>
          </a:p>
          <a:p>
            <a:pPr marL="812800" lvl="1" indent="-457200" eaLnBrk="1" hangingPunct="1">
              <a:buFont typeface="+mj-lt"/>
              <a:buAutoNum type="arabicPeriod"/>
            </a:pPr>
            <a:r>
              <a:rPr lang="nl-BE" sz="2000" dirty="0"/>
              <a:t>Bestaan er verschillen tussen mannelijke en vrouwelijke leiders?</a:t>
            </a:r>
          </a:p>
          <a:p>
            <a:pPr marL="812800" lvl="1" indent="-457200" eaLnBrk="1" hangingPunct="1">
              <a:buFont typeface="+mj-lt"/>
              <a:buAutoNum type="arabicPeriod"/>
            </a:pPr>
            <a:r>
              <a:rPr lang="nl-BE" sz="2000" dirty="0"/>
              <a:t>Bestaan er crossculturele verschillen inzake leiderschap?</a:t>
            </a:r>
          </a:p>
          <a:p>
            <a:pPr lvl="1" eaLnBrk="1" hangingPunct="1"/>
            <a:endParaRPr lang="en-US" sz="2000" dirty="0"/>
          </a:p>
        </p:txBody>
      </p:sp>
      <p:sp>
        <p:nvSpPr>
          <p:cNvPr id="13315" name="Title 2"/>
          <p:cNvSpPr>
            <a:spLocks noGrp="1"/>
          </p:cNvSpPr>
          <p:nvPr>
            <p:ph type="title"/>
          </p:nvPr>
        </p:nvSpPr>
        <p:spPr bwMode="auto"/>
        <p:txBody>
          <a:bodyPr/>
          <a:lstStyle/>
          <a:p>
            <a:pPr eaLnBrk="1" hangingPunct="1"/>
            <a:r>
              <a:rPr lang="nl-NL" cap="none" dirty="0"/>
              <a:t>OVERZICHT</a:t>
            </a:r>
            <a:endParaRPr lang="en-US" cap="none" dirty="0"/>
          </a:p>
        </p:txBody>
      </p:sp>
      <p:sp>
        <p:nvSpPr>
          <p:cNvPr id="3" name="Slide Number Placeholder 2"/>
          <p:cNvSpPr>
            <a:spLocks noGrp="1"/>
          </p:cNvSpPr>
          <p:nvPr>
            <p:ph type="sldNum" sz="quarter" idx="11"/>
          </p:nvPr>
        </p:nvSpPr>
        <p:spPr/>
        <p:txBody>
          <a:bodyPr/>
          <a:lstStyle/>
          <a:p>
            <a:fld id="{3B80295F-48CD-49FC-897A-CCEC919B8070}" type="slidenum">
              <a:rPr lang="nl-BE" smtClean="0"/>
              <a:pPr/>
              <a:t>2</a:t>
            </a:fld>
            <a:endParaRPr lang="nl-BE" dirty="0"/>
          </a:p>
        </p:txBody>
      </p:sp>
      <p:sp>
        <p:nvSpPr>
          <p:cNvPr id="2" name="Tijdelijke aanduiding voor voettekst 1">
            <a:extLst>
              <a:ext uri="{FF2B5EF4-FFF2-40B4-BE49-F238E27FC236}">
                <a16:creationId xmlns:a16="http://schemas.microsoft.com/office/drawing/2014/main" id="{298A36AC-B7A8-4AD9-9F21-230D56798469}"/>
              </a:ext>
            </a:extLst>
          </p:cNvPr>
          <p:cNvSpPr>
            <a:spLocks noGrp="1"/>
          </p:cNvSpPr>
          <p:nvPr>
            <p:ph type="ftr" sz="quarter" idx="12"/>
          </p:nvPr>
        </p:nvSpPr>
        <p:spPr/>
        <p:txBody>
          <a:bodyPr/>
          <a:lstStyle/>
          <a:p>
            <a:r>
              <a:rPr lang="nl-BE"/>
              <a:t>Gedrag in organisaties.</a:t>
            </a:r>
            <a:endParaRPr lang="nl-BE" dirty="0"/>
          </a:p>
        </p:txBody>
      </p:sp>
      <p:pic>
        <p:nvPicPr>
          <p:cNvPr id="4" name="Picture 2" descr="Gedrag in organisaties">
            <a:extLst>
              <a:ext uri="{FF2B5EF4-FFF2-40B4-BE49-F238E27FC236}">
                <a16:creationId xmlns:a16="http://schemas.microsoft.com/office/drawing/2014/main" id="{B0385975-E5FF-E399-4251-358B5EB87C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9540"/>
            <a:ext cx="1763688" cy="2497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063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inhoud 1"/>
          <p:cNvSpPr>
            <a:spLocks noGrp="1"/>
          </p:cNvSpPr>
          <p:nvPr>
            <p:ph idx="1"/>
          </p:nvPr>
        </p:nvSpPr>
        <p:spPr>
          <a:xfrm>
            <a:off x="0" y="1152525"/>
            <a:ext cx="9144000" cy="4733925"/>
          </a:xfrm>
        </p:spPr>
        <p:txBody>
          <a:bodyPr>
            <a:normAutofit fontScale="92500"/>
          </a:bodyPr>
          <a:lstStyle/>
          <a:p>
            <a:pPr>
              <a:buNone/>
            </a:pPr>
            <a:r>
              <a:rPr lang="nl-BE" sz="2000" b="1" dirty="0">
                <a:solidFill>
                  <a:srgbClr val="00B050"/>
                </a:solidFill>
              </a:rPr>
              <a:t>2. De pad-doel theorie</a:t>
            </a:r>
          </a:p>
          <a:p>
            <a:pPr lvl="1" eaLnBrk="1" hangingPunct="1"/>
            <a:r>
              <a:rPr lang="nl-BE" sz="2000" dirty="0">
                <a:solidFill>
                  <a:srgbClr val="FF0000"/>
                </a:solidFill>
              </a:rPr>
              <a:t>Leider helpt medewerkers hun doelen te bereiken door richting en steun te bieden en zo te zorgen dat hun doelen overeenstemmen met de overkoepelende doelen van de groep of organisatie</a:t>
            </a:r>
            <a:r>
              <a:rPr lang="nl-BE" sz="2000" dirty="0"/>
              <a:t>. </a:t>
            </a:r>
          </a:p>
          <a:p>
            <a:pPr lvl="1" eaLnBrk="1" hangingPunct="1"/>
            <a:r>
              <a:rPr lang="nl-BE" sz="2000" dirty="0"/>
              <a:t>Leider moet zijn stijl aanpassen aan situationele factoren: </a:t>
            </a:r>
          </a:p>
          <a:p>
            <a:pPr lvl="2" eaLnBrk="1" hangingPunct="1"/>
            <a:r>
              <a:rPr lang="nl-BE" sz="1800" dirty="0"/>
              <a:t>Omgevingsfactoren</a:t>
            </a:r>
          </a:p>
          <a:p>
            <a:pPr lvl="2" eaLnBrk="1" hangingPunct="1"/>
            <a:r>
              <a:rPr lang="nl-BE" sz="1800" dirty="0"/>
              <a:t>Factoren van ondergeschikten</a:t>
            </a:r>
          </a:p>
          <a:p>
            <a:pPr lvl="1" eaLnBrk="1" hangingPunct="1"/>
            <a:r>
              <a:rPr lang="nl-BE" sz="2000" dirty="0"/>
              <a:t>4 leiderschapsstijlen</a:t>
            </a:r>
          </a:p>
          <a:p>
            <a:pPr lvl="2" eaLnBrk="1" hangingPunct="1"/>
            <a:r>
              <a:rPr lang="nl-BE" sz="1800" dirty="0"/>
              <a:t>Ondersteunend leiderschap</a:t>
            </a:r>
          </a:p>
          <a:p>
            <a:pPr lvl="2" eaLnBrk="1" hangingPunct="1"/>
            <a:r>
              <a:rPr lang="nl-BE" sz="1800" dirty="0"/>
              <a:t>Directief leiderschap</a:t>
            </a:r>
          </a:p>
          <a:p>
            <a:pPr lvl="2" eaLnBrk="1" hangingPunct="1"/>
            <a:r>
              <a:rPr lang="nl-BE" sz="1800" dirty="0"/>
              <a:t>Participatief leiderschap</a:t>
            </a:r>
          </a:p>
          <a:p>
            <a:pPr lvl="2" eaLnBrk="1" hangingPunct="1"/>
            <a:r>
              <a:rPr lang="nl-BE" sz="1800" dirty="0"/>
              <a:t>Prestatiegericht leiderschap</a:t>
            </a:r>
          </a:p>
          <a:p>
            <a:pPr eaLnBrk="1" hangingPunct="1"/>
            <a:r>
              <a:rPr lang="nl-BE" sz="2400" dirty="0"/>
              <a:t>Evaluatie</a:t>
            </a:r>
          </a:p>
          <a:p>
            <a:pPr lvl="2" eaLnBrk="1" hangingPunct="1"/>
            <a:endParaRPr lang="nl-BE" dirty="0"/>
          </a:p>
          <a:p>
            <a:pPr lvl="2" eaLnBrk="1" hangingPunct="1"/>
            <a:endParaRPr lang="nl-BE" dirty="0"/>
          </a:p>
        </p:txBody>
      </p:sp>
      <p:sp>
        <p:nvSpPr>
          <p:cNvPr id="6" name="Titel 2"/>
          <p:cNvSpPr>
            <a:spLocks noGrp="1"/>
          </p:cNvSpPr>
          <p:nvPr>
            <p:ph type="title"/>
          </p:nvPr>
        </p:nvSpPr>
        <p:spPr/>
        <p:txBody>
          <a:bodyPr rtlCol="0"/>
          <a:lstStyle/>
          <a:p>
            <a:pPr eaLnBrk="1" fontAlgn="auto" hangingPunct="1">
              <a:spcAft>
                <a:spcPts val="0"/>
              </a:spcAft>
              <a:defRPr/>
            </a:pPr>
            <a:r>
              <a:rPr lang="nl-BE" dirty="0"/>
              <a:t>10.2.3 </a:t>
            </a:r>
            <a:r>
              <a:rPr lang="nl-BE" cap="none" dirty="0"/>
              <a:t>Situationele benadering</a:t>
            </a:r>
            <a:endParaRPr lang="nl-BE" dirty="0"/>
          </a:p>
        </p:txBody>
      </p:sp>
      <p:sp>
        <p:nvSpPr>
          <p:cNvPr id="3" name="Slide Number Placeholder 2"/>
          <p:cNvSpPr>
            <a:spLocks noGrp="1"/>
          </p:cNvSpPr>
          <p:nvPr>
            <p:ph type="sldNum" sz="quarter" idx="11"/>
          </p:nvPr>
        </p:nvSpPr>
        <p:spPr/>
        <p:txBody>
          <a:bodyPr/>
          <a:lstStyle/>
          <a:p>
            <a:fld id="{3B80295F-48CD-49FC-897A-CCEC919B8070}" type="slidenum">
              <a:rPr lang="nl-BE" smtClean="0"/>
              <a:pPr/>
              <a:t>20</a:t>
            </a:fld>
            <a:endParaRPr lang="nl-BE" dirty="0"/>
          </a:p>
        </p:txBody>
      </p:sp>
      <p:sp>
        <p:nvSpPr>
          <p:cNvPr id="2" name="Tijdelijke aanduiding voor voettekst 1">
            <a:extLst>
              <a:ext uri="{FF2B5EF4-FFF2-40B4-BE49-F238E27FC236}">
                <a16:creationId xmlns:a16="http://schemas.microsoft.com/office/drawing/2014/main" id="{42C032C2-29CA-403B-8D49-B898090273B2}"/>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3787726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inhoud 1"/>
          <p:cNvSpPr>
            <a:spLocks noGrp="1"/>
          </p:cNvSpPr>
          <p:nvPr>
            <p:ph idx="1"/>
          </p:nvPr>
        </p:nvSpPr>
        <p:spPr>
          <a:xfrm>
            <a:off x="0" y="1152525"/>
            <a:ext cx="9144000" cy="4733925"/>
          </a:xfrm>
        </p:spPr>
        <p:txBody>
          <a:bodyPr>
            <a:normAutofit lnSpcReduction="10000"/>
          </a:bodyPr>
          <a:lstStyle/>
          <a:p>
            <a:pPr eaLnBrk="1" hangingPunct="1">
              <a:lnSpc>
                <a:spcPct val="70000"/>
              </a:lnSpc>
              <a:buFont typeface="Verdana" pitchFamily="34" charset="0"/>
              <a:buNone/>
            </a:pPr>
            <a:r>
              <a:rPr lang="nl-BE" sz="2100" b="1" dirty="0">
                <a:solidFill>
                  <a:srgbClr val="00B050"/>
                </a:solidFill>
              </a:rPr>
              <a:t>3. </a:t>
            </a:r>
            <a:r>
              <a:rPr lang="nl-BE" sz="2100" b="1" dirty="0" err="1">
                <a:solidFill>
                  <a:srgbClr val="00B050"/>
                </a:solidFill>
              </a:rPr>
              <a:t>Hersey</a:t>
            </a:r>
            <a:r>
              <a:rPr lang="nl-BE" sz="2100" b="1" dirty="0">
                <a:solidFill>
                  <a:srgbClr val="00B050"/>
                </a:solidFill>
              </a:rPr>
              <a:t> en Blanchard (1988): Situationeel Leiderschap</a:t>
            </a:r>
          </a:p>
          <a:p>
            <a:pPr eaLnBrk="1" hangingPunct="1">
              <a:lnSpc>
                <a:spcPct val="70000"/>
              </a:lnSpc>
            </a:pPr>
            <a:r>
              <a:rPr lang="nl-BE" sz="2400" dirty="0"/>
              <a:t>Leider dient zijn stijl aan te passen a/d omstandigheden </a:t>
            </a:r>
          </a:p>
          <a:p>
            <a:pPr lvl="1" eaLnBrk="1" hangingPunct="1">
              <a:lnSpc>
                <a:spcPct val="70000"/>
              </a:lnSpc>
            </a:pPr>
            <a:r>
              <a:rPr lang="nl-BE" sz="1700" dirty="0"/>
              <a:t>Mate van taakgerichtheid van de leider</a:t>
            </a:r>
          </a:p>
          <a:p>
            <a:pPr lvl="1" eaLnBrk="1" hangingPunct="1">
              <a:lnSpc>
                <a:spcPct val="70000"/>
              </a:lnSpc>
            </a:pPr>
            <a:r>
              <a:rPr lang="nl-BE" sz="1700" dirty="0"/>
              <a:t>Mate van mensgerichtheid van de leider</a:t>
            </a:r>
          </a:p>
          <a:p>
            <a:pPr lvl="1" eaLnBrk="1" hangingPunct="1">
              <a:lnSpc>
                <a:spcPct val="70000"/>
              </a:lnSpc>
              <a:buFont typeface="Arial" charset="0"/>
              <a:buNone/>
            </a:pPr>
            <a:r>
              <a:rPr lang="nl-BE" sz="1700" dirty="0">
                <a:sym typeface="Wingdings" pitchFamily="2" charset="2"/>
              </a:rPr>
              <a:t>	 levert 4 leiderschapsstijlen op: </a:t>
            </a:r>
          </a:p>
          <a:p>
            <a:pPr lvl="2" eaLnBrk="1" hangingPunct="1">
              <a:lnSpc>
                <a:spcPct val="70000"/>
              </a:lnSpc>
            </a:pPr>
            <a:r>
              <a:rPr lang="nl-BE" sz="1600" dirty="0">
                <a:sym typeface="Wingdings" pitchFamily="2" charset="2"/>
              </a:rPr>
              <a:t>Instrueren</a:t>
            </a:r>
          </a:p>
          <a:p>
            <a:pPr lvl="2" eaLnBrk="1" hangingPunct="1">
              <a:lnSpc>
                <a:spcPct val="70000"/>
              </a:lnSpc>
            </a:pPr>
            <a:r>
              <a:rPr lang="nl-BE" sz="1600" dirty="0">
                <a:sym typeface="Wingdings" pitchFamily="2" charset="2"/>
              </a:rPr>
              <a:t>Overtuigen</a:t>
            </a:r>
          </a:p>
          <a:p>
            <a:pPr lvl="2" eaLnBrk="1" hangingPunct="1">
              <a:lnSpc>
                <a:spcPct val="70000"/>
              </a:lnSpc>
            </a:pPr>
            <a:r>
              <a:rPr lang="nl-BE" sz="1600" dirty="0">
                <a:sym typeface="Wingdings" pitchFamily="2" charset="2"/>
              </a:rPr>
              <a:t>Participeren</a:t>
            </a:r>
          </a:p>
          <a:p>
            <a:pPr lvl="2" eaLnBrk="1" hangingPunct="1">
              <a:lnSpc>
                <a:spcPct val="70000"/>
              </a:lnSpc>
            </a:pPr>
            <a:r>
              <a:rPr lang="nl-BE" sz="1600" dirty="0">
                <a:sym typeface="Wingdings" pitchFamily="2" charset="2"/>
              </a:rPr>
              <a:t>Delegeren</a:t>
            </a:r>
          </a:p>
          <a:p>
            <a:pPr lvl="2" eaLnBrk="1" hangingPunct="1">
              <a:lnSpc>
                <a:spcPct val="70000"/>
              </a:lnSpc>
              <a:buNone/>
            </a:pPr>
            <a:endParaRPr lang="nl-BE" sz="1600" dirty="0">
              <a:sym typeface="Wingdings" pitchFamily="2" charset="2"/>
            </a:endParaRPr>
          </a:p>
          <a:p>
            <a:pPr eaLnBrk="1" hangingPunct="1">
              <a:lnSpc>
                <a:spcPct val="70000"/>
              </a:lnSpc>
            </a:pPr>
            <a:r>
              <a:rPr lang="nl-BE" sz="2100" dirty="0">
                <a:sym typeface="Wingdings" pitchFamily="2" charset="2"/>
              </a:rPr>
              <a:t>Situatiekenmerken: mate van “</a:t>
            </a:r>
            <a:r>
              <a:rPr lang="nl-BE" sz="2100" dirty="0" err="1">
                <a:sym typeface="Wingdings" pitchFamily="2" charset="2"/>
              </a:rPr>
              <a:t>readiness</a:t>
            </a:r>
            <a:r>
              <a:rPr lang="nl-BE" sz="2100" dirty="0">
                <a:sym typeface="Wingdings" pitchFamily="2" charset="2"/>
              </a:rPr>
              <a:t>” (= taakbereidheid) van de medewerkers bepaalt de gepaste stijl.</a:t>
            </a:r>
          </a:p>
          <a:p>
            <a:pPr lvl="1" eaLnBrk="1" hangingPunct="1">
              <a:lnSpc>
                <a:spcPct val="70000"/>
              </a:lnSpc>
              <a:buNone/>
            </a:pPr>
            <a:endParaRPr lang="nl-BE" sz="1700" dirty="0">
              <a:sym typeface="Wingdings" pitchFamily="2" charset="2"/>
            </a:endParaRPr>
          </a:p>
          <a:p>
            <a:pPr lvl="2" eaLnBrk="1" hangingPunct="1">
              <a:lnSpc>
                <a:spcPct val="70000"/>
              </a:lnSpc>
            </a:pPr>
            <a:r>
              <a:rPr lang="nl-BE" sz="1600" dirty="0">
                <a:sym typeface="Wingdings" pitchFamily="2" charset="2"/>
              </a:rPr>
              <a:t>Competenties</a:t>
            </a:r>
          </a:p>
          <a:p>
            <a:pPr lvl="2" eaLnBrk="1" hangingPunct="1">
              <a:lnSpc>
                <a:spcPct val="70000"/>
              </a:lnSpc>
            </a:pPr>
            <a:r>
              <a:rPr lang="nl-BE" sz="1600" dirty="0">
                <a:sym typeface="Wingdings" pitchFamily="2" charset="2"/>
              </a:rPr>
              <a:t>Motivatie om taken uit te voeren</a:t>
            </a:r>
          </a:p>
          <a:p>
            <a:pPr lvl="2" eaLnBrk="1" hangingPunct="1">
              <a:lnSpc>
                <a:spcPct val="70000"/>
              </a:lnSpc>
            </a:pPr>
            <a:endParaRPr lang="nl-BE" sz="1100" dirty="0"/>
          </a:p>
          <a:p>
            <a:pPr lvl="1" eaLnBrk="1" hangingPunct="1">
              <a:lnSpc>
                <a:spcPct val="70000"/>
              </a:lnSpc>
              <a:buFont typeface="Arial" charset="0"/>
              <a:buNone/>
            </a:pPr>
            <a:br>
              <a:rPr lang="nl-BE" sz="1200" dirty="0"/>
            </a:br>
            <a:endParaRPr lang="nl-BE" sz="1200" dirty="0"/>
          </a:p>
        </p:txBody>
      </p:sp>
      <p:sp>
        <p:nvSpPr>
          <p:cNvPr id="8" name="Titel 2"/>
          <p:cNvSpPr>
            <a:spLocks noGrp="1"/>
          </p:cNvSpPr>
          <p:nvPr>
            <p:ph type="title"/>
          </p:nvPr>
        </p:nvSpPr>
        <p:spPr/>
        <p:txBody>
          <a:bodyPr rtlCol="0"/>
          <a:lstStyle/>
          <a:p>
            <a:pPr eaLnBrk="1" fontAlgn="auto" hangingPunct="1">
              <a:spcAft>
                <a:spcPts val="0"/>
              </a:spcAft>
              <a:defRPr/>
            </a:pPr>
            <a:r>
              <a:rPr lang="nl-BE" dirty="0"/>
              <a:t>10.2.3 </a:t>
            </a:r>
            <a:r>
              <a:rPr lang="nl-BE" cap="none" dirty="0"/>
              <a:t>Situationele benadering</a:t>
            </a:r>
            <a:endParaRPr lang="nl-BE" dirty="0"/>
          </a:p>
        </p:txBody>
      </p:sp>
      <p:sp>
        <p:nvSpPr>
          <p:cNvPr id="3" name="Slide Number Placeholder 2"/>
          <p:cNvSpPr>
            <a:spLocks noGrp="1"/>
          </p:cNvSpPr>
          <p:nvPr>
            <p:ph type="sldNum" sz="quarter" idx="11"/>
          </p:nvPr>
        </p:nvSpPr>
        <p:spPr/>
        <p:txBody>
          <a:bodyPr/>
          <a:lstStyle/>
          <a:p>
            <a:fld id="{3B80295F-48CD-49FC-897A-CCEC919B8070}" type="slidenum">
              <a:rPr lang="nl-BE" smtClean="0"/>
              <a:pPr/>
              <a:t>21</a:t>
            </a:fld>
            <a:endParaRPr lang="nl-BE" dirty="0"/>
          </a:p>
        </p:txBody>
      </p:sp>
      <p:sp>
        <p:nvSpPr>
          <p:cNvPr id="2" name="Tijdelijke aanduiding voor voettekst 1">
            <a:extLst>
              <a:ext uri="{FF2B5EF4-FFF2-40B4-BE49-F238E27FC236}">
                <a16:creationId xmlns:a16="http://schemas.microsoft.com/office/drawing/2014/main" id="{611CD8C1-6F00-4040-92CA-FEBE8FB31443}"/>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4056857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p:cNvSpPr>
            <a:spLocks noGrp="1"/>
          </p:cNvSpPr>
          <p:nvPr>
            <p:ph type="title"/>
          </p:nvPr>
        </p:nvSpPr>
        <p:spPr/>
        <p:txBody>
          <a:bodyPr rtlCol="0"/>
          <a:lstStyle/>
          <a:p>
            <a:pPr eaLnBrk="1" fontAlgn="auto" hangingPunct="1">
              <a:spcAft>
                <a:spcPts val="0"/>
              </a:spcAft>
              <a:defRPr/>
            </a:pPr>
            <a:r>
              <a:rPr lang="nl-BE" dirty="0"/>
              <a:t>10.2.3 </a:t>
            </a:r>
            <a:r>
              <a:rPr lang="nl-BE" cap="none" dirty="0"/>
              <a:t>Situationele benadering</a:t>
            </a:r>
          </a:p>
        </p:txBody>
      </p:sp>
      <p:sp>
        <p:nvSpPr>
          <p:cNvPr id="3" name="Slide Number Placeholder 2"/>
          <p:cNvSpPr>
            <a:spLocks noGrp="1"/>
          </p:cNvSpPr>
          <p:nvPr>
            <p:ph type="sldNum" sz="quarter" idx="11"/>
          </p:nvPr>
        </p:nvSpPr>
        <p:spPr/>
        <p:txBody>
          <a:bodyPr/>
          <a:lstStyle/>
          <a:p>
            <a:fld id="{3B80295F-48CD-49FC-897A-CCEC919B8070}" type="slidenum">
              <a:rPr lang="nl-BE" smtClean="0"/>
              <a:pPr/>
              <a:t>22</a:t>
            </a:fld>
            <a:endParaRPr lang="nl-BE" dirty="0"/>
          </a:p>
        </p:txBody>
      </p:sp>
      <p:sp>
        <p:nvSpPr>
          <p:cNvPr id="2" name="Content Placeholder 1"/>
          <p:cNvSpPr>
            <a:spLocks noGrp="1"/>
          </p:cNvSpPr>
          <p:nvPr>
            <p:ph idx="1"/>
          </p:nvPr>
        </p:nvSpPr>
        <p:spPr>
          <a:xfrm>
            <a:off x="-324544" y="1268760"/>
            <a:ext cx="9144000" cy="4734000"/>
          </a:xfrm>
        </p:spPr>
        <p:txBody>
          <a:bodyPr>
            <a:normAutofit/>
          </a:bodyPr>
          <a:lstStyle/>
          <a:p>
            <a:pPr marL="0" indent="0">
              <a:buNone/>
            </a:pPr>
            <a:r>
              <a:rPr lang="nl-BE" sz="2800" dirty="0">
                <a:solidFill>
                  <a:srgbClr val="00B050"/>
                </a:solidFill>
              </a:rPr>
              <a:t>Situationeel</a:t>
            </a:r>
            <a:br>
              <a:rPr lang="nl-BE" sz="2800" dirty="0">
                <a:solidFill>
                  <a:srgbClr val="00B050"/>
                </a:solidFill>
              </a:rPr>
            </a:br>
            <a:r>
              <a:rPr lang="nl-BE" sz="2800" dirty="0">
                <a:solidFill>
                  <a:srgbClr val="00B050"/>
                </a:solidFill>
              </a:rPr>
              <a:t>Leiderschap</a:t>
            </a:r>
          </a:p>
        </p:txBody>
      </p:sp>
      <p:sp>
        <p:nvSpPr>
          <p:cNvPr id="4" name="Tijdelijke aanduiding voor voettekst 3">
            <a:extLst>
              <a:ext uri="{FF2B5EF4-FFF2-40B4-BE49-F238E27FC236}">
                <a16:creationId xmlns:a16="http://schemas.microsoft.com/office/drawing/2014/main" id="{FDA63CCA-DA37-47D8-B50B-75346310DBED}"/>
              </a:ext>
            </a:extLst>
          </p:cNvPr>
          <p:cNvSpPr>
            <a:spLocks noGrp="1"/>
          </p:cNvSpPr>
          <p:nvPr>
            <p:ph type="ftr" sz="quarter" idx="12"/>
          </p:nvPr>
        </p:nvSpPr>
        <p:spPr/>
        <p:txBody>
          <a:bodyPr/>
          <a:lstStyle/>
          <a:p>
            <a:r>
              <a:rPr lang="nl-BE"/>
              <a:t>Gedrag in organisaties.</a:t>
            </a:r>
            <a:endParaRPr lang="nl-BE" dirty="0"/>
          </a:p>
        </p:txBody>
      </p:sp>
      <p:pic>
        <p:nvPicPr>
          <p:cNvPr id="8" name="Afbeelding 7" descr="Afbeelding met tekst, schermopname, diagram, nummer&#10;&#10;Automatisch gegenereerde beschrijving">
            <a:extLst>
              <a:ext uri="{FF2B5EF4-FFF2-40B4-BE49-F238E27FC236}">
                <a16:creationId xmlns:a16="http://schemas.microsoft.com/office/drawing/2014/main" id="{736579C3-BD07-2CAC-2C54-22C1FAEF1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855240"/>
            <a:ext cx="5911057" cy="5987270"/>
          </a:xfrm>
          <a:prstGeom prst="rect">
            <a:avLst/>
          </a:prstGeom>
        </p:spPr>
      </p:pic>
    </p:spTree>
    <p:extLst>
      <p:ext uri="{BB962C8B-B14F-4D97-AF65-F5344CB8AC3E}">
        <p14:creationId xmlns:p14="http://schemas.microsoft.com/office/powerpoint/2010/main" val="3289131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inhoud 1"/>
          <p:cNvSpPr>
            <a:spLocks noGrp="1"/>
          </p:cNvSpPr>
          <p:nvPr>
            <p:ph idx="1"/>
          </p:nvPr>
        </p:nvSpPr>
        <p:spPr>
          <a:xfrm>
            <a:off x="0" y="1152525"/>
            <a:ext cx="9144000" cy="4733925"/>
          </a:xfrm>
        </p:spPr>
        <p:txBody>
          <a:bodyPr/>
          <a:lstStyle/>
          <a:p>
            <a:pPr eaLnBrk="1" hangingPunct="1">
              <a:buFont typeface="Verdana" pitchFamily="34" charset="0"/>
              <a:buNone/>
            </a:pPr>
            <a:r>
              <a:rPr lang="nl-BE" dirty="0">
                <a:solidFill>
                  <a:srgbClr val="00B050"/>
                </a:solidFill>
              </a:rPr>
              <a:t>3. Situationeel leiderschap: Evaluatie </a:t>
            </a:r>
          </a:p>
          <a:p>
            <a:pPr eaLnBrk="1" hangingPunct="1"/>
            <a:r>
              <a:rPr lang="nl-BE" dirty="0"/>
              <a:t>Theorie wordt vaak toegepast in trainingen</a:t>
            </a:r>
          </a:p>
          <a:p>
            <a:pPr eaLnBrk="1" hangingPunct="1"/>
            <a:r>
              <a:rPr lang="nl-BE" dirty="0"/>
              <a:t>Empirische basis is eerder beperkt</a:t>
            </a:r>
          </a:p>
          <a:p>
            <a:pPr eaLnBrk="1" hangingPunct="1"/>
            <a:r>
              <a:rPr lang="nl-BE" dirty="0"/>
              <a:t>Toont vooral aan dat er niet zoiets bestaat als de ideale stijl van leidinggeven, ongeacht de omstandigheden. </a:t>
            </a:r>
            <a:br>
              <a:rPr lang="nl-BE" dirty="0"/>
            </a:br>
            <a:endParaRPr lang="nl-BE" dirty="0"/>
          </a:p>
        </p:txBody>
      </p:sp>
      <p:sp>
        <p:nvSpPr>
          <p:cNvPr id="6" name="Titel 2"/>
          <p:cNvSpPr>
            <a:spLocks noGrp="1"/>
          </p:cNvSpPr>
          <p:nvPr>
            <p:ph type="title"/>
          </p:nvPr>
        </p:nvSpPr>
        <p:spPr/>
        <p:txBody>
          <a:bodyPr rtlCol="0"/>
          <a:lstStyle/>
          <a:p>
            <a:pPr eaLnBrk="1" fontAlgn="auto" hangingPunct="1">
              <a:spcAft>
                <a:spcPts val="0"/>
              </a:spcAft>
              <a:defRPr/>
            </a:pPr>
            <a:r>
              <a:rPr lang="nl-BE" dirty="0"/>
              <a:t>10.2.3 </a:t>
            </a:r>
            <a:r>
              <a:rPr lang="nl-BE" cap="none" dirty="0"/>
              <a:t>Situationele benadering</a:t>
            </a:r>
            <a:endParaRPr lang="nl-BE" dirty="0"/>
          </a:p>
        </p:txBody>
      </p:sp>
      <p:sp>
        <p:nvSpPr>
          <p:cNvPr id="3" name="Slide Number Placeholder 2"/>
          <p:cNvSpPr>
            <a:spLocks noGrp="1"/>
          </p:cNvSpPr>
          <p:nvPr>
            <p:ph type="sldNum" sz="quarter" idx="11"/>
          </p:nvPr>
        </p:nvSpPr>
        <p:spPr/>
        <p:txBody>
          <a:bodyPr/>
          <a:lstStyle/>
          <a:p>
            <a:fld id="{3B80295F-48CD-49FC-897A-CCEC919B8070}" type="slidenum">
              <a:rPr lang="nl-BE" smtClean="0"/>
              <a:pPr/>
              <a:t>23</a:t>
            </a:fld>
            <a:endParaRPr lang="nl-BE" dirty="0"/>
          </a:p>
        </p:txBody>
      </p:sp>
      <p:sp>
        <p:nvSpPr>
          <p:cNvPr id="2" name="Tijdelijke aanduiding voor voettekst 1">
            <a:extLst>
              <a:ext uri="{FF2B5EF4-FFF2-40B4-BE49-F238E27FC236}">
                <a16:creationId xmlns:a16="http://schemas.microsoft.com/office/drawing/2014/main" id="{847A79C4-791A-4D7E-A5E1-361A60E051EC}"/>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167363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rtlCol="0"/>
          <a:lstStyle/>
          <a:p>
            <a:pPr eaLnBrk="1" fontAlgn="auto" hangingPunct="1">
              <a:spcAft>
                <a:spcPts val="0"/>
              </a:spcAft>
              <a:defRPr/>
            </a:pPr>
            <a:r>
              <a:rPr lang="nl-BE" dirty="0"/>
              <a:t>10.3 Hedendaagse visie op leiderschap </a:t>
            </a:r>
          </a:p>
        </p:txBody>
      </p:sp>
      <p:pic>
        <p:nvPicPr>
          <p:cNvPr id="44036" name="Tijdelijke aanduiding voor inhoud 5" descr="C:\Users\Gebruiker\AppData\Local\Temp\Leiderschap-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979613" y="1196975"/>
            <a:ext cx="5300662" cy="4733925"/>
          </a:xfrm>
        </p:spPr>
      </p:pic>
      <p:sp>
        <p:nvSpPr>
          <p:cNvPr id="4" name="Slide Number Placeholder 3"/>
          <p:cNvSpPr>
            <a:spLocks noGrp="1"/>
          </p:cNvSpPr>
          <p:nvPr>
            <p:ph type="sldNum" sz="quarter" idx="11"/>
          </p:nvPr>
        </p:nvSpPr>
        <p:spPr/>
        <p:txBody>
          <a:bodyPr/>
          <a:lstStyle/>
          <a:p>
            <a:fld id="{3B80295F-48CD-49FC-897A-CCEC919B8070}" type="slidenum">
              <a:rPr lang="nl-BE" smtClean="0"/>
              <a:pPr/>
              <a:t>24</a:t>
            </a:fld>
            <a:endParaRPr lang="nl-BE" dirty="0"/>
          </a:p>
        </p:txBody>
      </p:sp>
      <p:sp>
        <p:nvSpPr>
          <p:cNvPr id="2" name="Tijdelijke aanduiding voor voettekst 1">
            <a:extLst>
              <a:ext uri="{FF2B5EF4-FFF2-40B4-BE49-F238E27FC236}">
                <a16:creationId xmlns:a16="http://schemas.microsoft.com/office/drawing/2014/main" id="{072AB766-0B90-4F89-B3AA-977057676398}"/>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3500296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inhoud 1"/>
          <p:cNvSpPr>
            <a:spLocks noGrp="1"/>
          </p:cNvSpPr>
          <p:nvPr>
            <p:ph idx="1"/>
          </p:nvPr>
        </p:nvSpPr>
        <p:spPr>
          <a:xfrm>
            <a:off x="0" y="1152525"/>
            <a:ext cx="9144000" cy="4733925"/>
          </a:xfrm>
        </p:spPr>
        <p:txBody>
          <a:bodyPr/>
          <a:lstStyle/>
          <a:p>
            <a:pPr eaLnBrk="1" hangingPunct="1"/>
            <a:r>
              <a:rPr lang="nl-BE" sz="2800" dirty="0"/>
              <a:t>Transformationeel leiderschap bouwt verder op transactioneel leiderschap </a:t>
            </a:r>
            <a:br>
              <a:rPr lang="nl-BE" sz="2800" dirty="0"/>
            </a:br>
            <a:endParaRPr lang="nl-BE" sz="2800" dirty="0"/>
          </a:p>
          <a:p>
            <a:pPr eaLnBrk="1" hangingPunct="1"/>
            <a:r>
              <a:rPr lang="nl-BE" sz="2800" dirty="0"/>
              <a:t>Gedrag van transformationele leiders: </a:t>
            </a:r>
          </a:p>
          <a:p>
            <a:pPr lvl="1" eaLnBrk="1" hangingPunct="1"/>
            <a:r>
              <a:rPr lang="nl-BE" sz="2300" dirty="0"/>
              <a:t>Ze formuleren een toekomstvisie</a:t>
            </a:r>
          </a:p>
          <a:p>
            <a:pPr lvl="1" eaLnBrk="1" hangingPunct="1"/>
            <a:r>
              <a:rPr lang="nl-BE" sz="2300" dirty="0"/>
              <a:t>Ze creëren hoge verwachtingen bij de volgelingen en tonen vertrouwen</a:t>
            </a:r>
          </a:p>
          <a:p>
            <a:pPr lvl="1" eaLnBrk="1" hangingPunct="1"/>
            <a:r>
              <a:rPr lang="nl-BE" sz="2300" dirty="0"/>
              <a:t>Ze beïnvloeden waarden, overtuigingen en percepties van de volgelingen. </a:t>
            </a:r>
          </a:p>
          <a:p>
            <a:pPr eaLnBrk="1" hangingPunct="1">
              <a:buFont typeface="Verdana" pitchFamily="34" charset="0"/>
              <a:buNone/>
            </a:pPr>
            <a:endParaRPr lang="nl-BE" dirty="0"/>
          </a:p>
        </p:txBody>
      </p:sp>
      <p:sp>
        <p:nvSpPr>
          <p:cNvPr id="3" name="Titel 2"/>
          <p:cNvSpPr>
            <a:spLocks noGrp="1"/>
          </p:cNvSpPr>
          <p:nvPr>
            <p:ph type="title"/>
          </p:nvPr>
        </p:nvSpPr>
        <p:spPr/>
        <p:txBody>
          <a:bodyPr rtlCol="0"/>
          <a:lstStyle/>
          <a:p>
            <a:pPr eaLnBrk="1" fontAlgn="auto" hangingPunct="1">
              <a:spcAft>
                <a:spcPts val="0"/>
              </a:spcAft>
              <a:defRPr/>
            </a:pPr>
            <a:r>
              <a:rPr lang="nl-BE" dirty="0"/>
              <a:t>10.3 </a:t>
            </a:r>
            <a:r>
              <a:rPr lang="nl-BE" sz="3200" cap="none" dirty="0"/>
              <a:t>Transformationeel leiderschap</a:t>
            </a:r>
          </a:p>
        </p:txBody>
      </p:sp>
      <p:pic>
        <p:nvPicPr>
          <p:cNvPr id="40966" name="Picture 2" descr="C:\Documents and Settings\Hoofdgebruiker\Local Settings\Temporary Internet Files\Content.IE5\6NC786KS\MPj04308270000[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5373216"/>
            <a:ext cx="16049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1"/>
          </p:nvPr>
        </p:nvSpPr>
        <p:spPr/>
        <p:txBody>
          <a:bodyPr/>
          <a:lstStyle/>
          <a:p>
            <a:fld id="{3B80295F-48CD-49FC-897A-CCEC919B8070}" type="slidenum">
              <a:rPr lang="nl-BE" smtClean="0"/>
              <a:pPr/>
              <a:t>25</a:t>
            </a:fld>
            <a:endParaRPr lang="nl-BE" dirty="0"/>
          </a:p>
        </p:txBody>
      </p:sp>
      <p:sp>
        <p:nvSpPr>
          <p:cNvPr id="7" name="TextBox 6"/>
          <p:cNvSpPr txBox="1"/>
          <p:nvPr/>
        </p:nvSpPr>
        <p:spPr>
          <a:xfrm>
            <a:off x="6876256" y="4941168"/>
            <a:ext cx="1435971" cy="369332"/>
          </a:xfrm>
          <a:prstGeom prst="rect">
            <a:avLst/>
          </a:prstGeom>
          <a:noFill/>
        </p:spPr>
        <p:txBody>
          <a:bodyPr wrap="none" rtlCol="0">
            <a:spAutoFit/>
          </a:bodyPr>
          <a:lstStyle/>
          <a:p>
            <a:r>
              <a:rPr lang="nl-BE" dirty="0"/>
              <a:t>B. Obama:</a:t>
            </a:r>
          </a:p>
        </p:txBody>
      </p:sp>
      <p:sp>
        <p:nvSpPr>
          <p:cNvPr id="2" name="Tijdelijke aanduiding voor voettekst 1">
            <a:extLst>
              <a:ext uri="{FF2B5EF4-FFF2-40B4-BE49-F238E27FC236}">
                <a16:creationId xmlns:a16="http://schemas.microsoft.com/office/drawing/2014/main" id="{6DF27489-89CE-42F7-9745-20AD49635F71}"/>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2110699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4EC2FA1-A245-C407-6D2D-7EB13FCF27C8}"/>
              </a:ext>
            </a:extLst>
          </p:cNvPr>
          <p:cNvSpPr>
            <a:spLocks noGrp="1"/>
          </p:cNvSpPr>
          <p:nvPr>
            <p:ph type="title"/>
          </p:nvPr>
        </p:nvSpPr>
        <p:spPr/>
        <p:txBody>
          <a:bodyPr/>
          <a:lstStyle/>
          <a:p>
            <a:r>
              <a:rPr lang="nl-NL" dirty="0"/>
              <a:t>10.3 Transformationeel leiderschap</a:t>
            </a:r>
            <a:endParaRPr lang="nl-BE" dirty="0"/>
          </a:p>
        </p:txBody>
      </p:sp>
      <p:sp>
        <p:nvSpPr>
          <p:cNvPr id="4" name="Tijdelijke aanduiding voor dianummer 3">
            <a:extLst>
              <a:ext uri="{FF2B5EF4-FFF2-40B4-BE49-F238E27FC236}">
                <a16:creationId xmlns:a16="http://schemas.microsoft.com/office/drawing/2014/main" id="{016A0B1D-B463-8254-3F4E-528BFD28E61C}"/>
              </a:ext>
            </a:extLst>
          </p:cNvPr>
          <p:cNvSpPr>
            <a:spLocks noGrp="1"/>
          </p:cNvSpPr>
          <p:nvPr>
            <p:ph type="sldNum" sz="quarter" idx="11"/>
          </p:nvPr>
        </p:nvSpPr>
        <p:spPr/>
        <p:txBody>
          <a:bodyPr/>
          <a:lstStyle/>
          <a:p>
            <a:fld id="{3B80295F-48CD-49FC-897A-CCEC919B8070}" type="slidenum">
              <a:rPr lang="nl-BE" smtClean="0"/>
              <a:pPr/>
              <a:t>26</a:t>
            </a:fld>
            <a:endParaRPr lang="nl-BE" dirty="0"/>
          </a:p>
        </p:txBody>
      </p:sp>
      <p:sp>
        <p:nvSpPr>
          <p:cNvPr id="5" name="Tijdelijke aanduiding voor voettekst 4">
            <a:extLst>
              <a:ext uri="{FF2B5EF4-FFF2-40B4-BE49-F238E27FC236}">
                <a16:creationId xmlns:a16="http://schemas.microsoft.com/office/drawing/2014/main" id="{339CE24C-409A-99C0-9336-118CB62E7999}"/>
              </a:ext>
            </a:extLst>
          </p:cNvPr>
          <p:cNvSpPr>
            <a:spLocks noGrp="1"/>
          </p:cNvSpPr>
          <p:nvPr>
            <p:ph type="ftr" sz="quarter" idx="12"/>
          </p:nvPr>
        </p:nvSpPr>
        <p:spPr/>
        <p:txBody>
          <a:bodyPr/>
          <a:lstStyle/>
          <a:p>
            <a:r>
              <a:rPr lang="nl-BE"/>
              <a:t>Gedrag in organisaties.</a:t>
            </a:r>
            <a:endParaRPr lang="nl-BE" dirty="0"/>
          </a:p>
        </p:txBody>
      </p:sp>
      <p:pic>
        <p:nvPicPr>
          <p:cNvPr id="1026" name="Picture 2">
            <a:extLst>
              <a:ext uri="{FF2B5EF4-FFF2-40B4-BE49-F238E27FC236}">
                <a16:creationId xmlns:a16="http://schemas.microsoft.com/office/drawing/2014/main" id="{695E4CB3-CD60-DC20-C654-8B68B6893EC8}"/>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80267" y="1265411"/>
            <a:ext cx="2827637" cy="4530551"/>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79F44810-CE73-0378-2E9A-486A3F5F9713}"/>
              </a:ext>
            </a:extLst>
          </p:cNvPr>
          <p:cNvSpPr txBox="1"/>
          <p:nvPr/>
        </p:nvSpPr>
        <p:spPr>
          <a:xfrm>
            <a:off x="5220072" y="2348880"/>
            <a:ext cx="3043661" cy="3108543"/>
          </a:xfrm>
          <a:prstGeom prst="rect">
            <a:avLst/>
          </a:prstGeom>
          <a:noFill/>
        </p:spPr>
        <p:txBody>
          <a:bodyPr wrap="square" rtlCol="0">
            <a:spAutoFit/>
          </a:bodyPr>
          <a:lstStyle/>
          <a:p>
            <a:r>
              <a:rPr lang="nl-NL" sz="2800" dirty="0"/>
              <a:t>Johan Thijs, CEO van KBC</a:t>
            </a:r>
          </a:p>
          <a:p>
            <a:r>
              <a:rPr lang="nl-BE" sz="2800" dirty="0">
                <a:hlinkClick r:id="rId3"/>
              </a:rPr>
              <a:t>https://businessam.be/143957johan-thijs-harvard/</a:t>
            </a:r>
            <a:endParaRPr lang="nl-BE" sz="2800" dirty="0"/>
          </a:p>
          <a:p>
            <a:endParaRPr lang="nl-BE" sz="2800" dirty="0"/>
          </a:p>
        </p:txBody>
      </p:sp>
    </p:spTree>
    <p:extLst>
      <p:ext uri="{BB962C8B-B14F-4D97-AF65-F5344CB8AC3E}">
        <p14:creationId xmlns:p14="http://schemas.microsoft.com/office/powerpoint/2010/main" val="2679499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0" y="1152525"/>
            <a:ext cx="9144000" cy="4733925"/>
          </a:xfrm>
        </p:spPr>
        <p:txBody>
          <a:bodyPr/>
          <a:lstStyle/>
          <a:p>
            <a:pPr eaLnBrk="1" hangingPunct="1"/>
            <a:r>
              <a:rPr lang="nl-BE" dirty="0"/>
              <a:t>Kenmerken van transformationele leiders (Bass en Avolio)</a:t>
            </a:r>
          </a:p>
          <a:p>
            <a:pPr lvl="1" eaLnBrk="1" hangingPunct="1"/>
            <a:r>
              <a:rPr lang="nl-BE" dirty="0"/>
              <a:t>intellectuele stimulatie</a:t>
            </a:r>
          </a:p>
          <a:p>
            <a:pPr lvl="1" eaLnBrk="1" hangingPunct="1"/>
            <a:r>
              <a:rPr lang="nl-BE" dirty="0"/>
              <a:t>idealiserende beïnvloeding</a:t>
            </a:r>
          </a:p>
          <a:p>
            <a:pPr lvl="1" eaLnBrk="1" hangingPunct="1"/>
            <a:r>
              <a:rPr lang="nl-BE" dirty="0"/>
              <a:t>individuele consideratie</a:t>
            </a:r>
          </a:p>
          <a:p>
            <a:pPr lvl="1" eaLnBrk="1" hangingPunct="1"/>
            <a:r>
              <a:rPr lang="nl-BE" dirty="0"/>
              <a:t>inspirerende motivatie</a:t>
            </a:r>
            <a:br>
              <a:rPr lang="nl-BE" dirty="0"/>
            </a:br>
            <a:endParaRPr lang="nl-BE" dirty="0"/>
          </a:p>
          <a:p>
            <a:pPr eaLnBrk="1" hangingPunct="1"/>
            <a:r>
              <a:rPr lang="nl-BE" sz="1800" b="1" dirty="0">
                <a:solidFill>
                  <a:srgbClr val="FF0000"/>
                </a:solidFill>
              </a:rPr>
              <a:t>Charisma</a:t>
            </a:r>
            <a:r>
              <a:rPr lang="nl-BE" sz="1400" b="1" dirty="0"/>
              <a:t>.</a:t>
            </a:r>
            <a:r>
              <a:rPr lang="nl-BE" sz="1400" dirty="0"/>
              <a:t> </a:t>
            </a:r>
            <a:r>
              <a:rPr lang="nl-BE" sz="1400" i="1" dirty="0"/>
              <a:t>Barack Obama heeft een uitstraling die in de VS niet meer gezien werd sinds John F. Kennedy en Martin Luther King. "Hij is een inspirerend figuur. Zelfs Republikeinen die hem zien speechen zeggen dat ze onder de indruk zijn, net als in de zakenelite van Wall Street“. "Hij heeft niet de interne woede van veel Afro-Amerikanen die sinds de slavernij van generatie op generatie werd overgedragen, maar slaat door zijn achtergrond bruggen met iedereen.“ (De Morgen, 5/06/2008)</a:t>
            </a:r>
          </a:p>
          <a:p>
            <a:pPr eaLnBrk="1" hangingPunct="1"/>
            <a:endParaRPr lang="en-US" dirty="0"/>
          </a:p>
        </p:txBody>
      </p:sp>
      <p:sp>
        <p:nvSpPr>
          <p:cNvPr id="41987" name="Title 2"/>
          <p:cNvSpPr>
            <a:spLocks noGrp="1"/>
          </p:cNvSpPr>
          <p:nvPr>
            <p:ph type="title"/>
          </p:nvPr>
        </p:nvSpPr>
        <p:spPr bwMode="auto"/>
        <p:txBody>
          <a:bodyPr/>
          <a:lstStyle/>
          <a:p>
            <a:pPr eaLnBrk="1" hangingPunct="1"/>
            <a:r>
              <a:rPr lang="nl-BE" cap="none" dirty="0"/>
              <a:t>10.3 Transformationeel leiderschap</a:t>
            </a:r>
            <a:endParaRPr lang="en-US" cap="none" dirty="0"/>
          </a:p>
        </p:txBody>
      </p:sp>
      <p:sp>
        <p:nvSpPr>
          <p:cNvPr id="3" name="Slide Number Placeholder 2"/>
          <p:cNvSpPr>
            <a:spLocks noGrp="1"/>
          </p:cNvSpPr>
          <p:nvPr>
            <p:ph type="sldNum" sz="quarter" idx="11"/>
          </p:nvPr>
        </p:nvSpPr>
        <p:spPr/>
        <p:txBody>
          <a:bodyPr/>
          <a:lstStyle/>
          <a:p>
            <a:fld id="{3B80295F-48CD-49FC-897A-CCEC919B8070}" type="slidenum">
              <a:rPr lang="nl-BE" smtClean="0"/>
              <a:pPr/>
              <a:t>27</a:t>
            </a:fld>
            <a:endParaRPr lang="nl-BE" dirty="0"/>
          </a:p>
        </p:txBody>
      </p:sp>
      <p:sp>
        <p:nvSpPr>
          <p:cNvPr id="2" name="Tijdelijke aanduiding voor voettekst 1">
            <a:extLst>
              <a:ext uri="{FF2B5EF4-FFF2-40B4-BE49-F238E27FC236}">
                <a16:creationId xmlns:a16="http://schemas.microsoft.com/office/drawing/2014/main" id="{20DA3993-E11C-4962-843F-1B6FF7A0A90B}"/>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132539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850" y="1268413"/>
            <a:ext cx="8064500" cy="1368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3011" name="Tijdelijke aanduiding voor inhoud 1"/>
          <p:cNvSpPr>
            <a:spLocks noGrp="1"/>
          </p:cNvSpPr>
          <p:nvPr>
            <p:ph idx="1"/>
          </p:nvPr>
        </p:nvSpPr>
        <p:spPr>
          <a:xfrm>
            <a:off x="0" y="1152525"/>
            <a:ext cx="9144000" cy="4733925"/>
          </a:xfrm>
        </p:spPr>
        <p:txBody>
          <a:bodyPr/>
          <a:lstStyle/>
          <a:p>
            <a:pPr eaLnBrk="1" hangingPunct="1">
              <a:buFont typeface="Verdana" pitchFamily="34" charset="0"/>
              <a:buNone/>
            </a:pPr>
            <a:r>
              <a:rPr lang="nl-BE" sz="2400" dirty="0"/>
              <a:t>Algemeen: transformationeel leiderschap heeft een positieve invloed op individuele en groepsprestaties, verhoogt motivatie en tevredenheid. </a:t>
            </a:r>
          </a:p>
          <a:p>
            <a:pPr eaLnBrk="1" hangingPunct="1">
              <a:buFont typeface="Verdana" pitchFamily="34" charset="0"/>
              <a:buNone/>
            </a:pPr>
            <a:endParaRPr lang="nl-BE" dirty="0"/>
          </a:p>
        </p:txBody>
      </p:sp>
      <p:sp>
        <p:nvSpPr>
          <p:cNvPr id="3" name="Titel 2"/>
          <p:cNvSpPr>
            <a:spLocks noGrp="1"/>
          </p:cNvSpPr>
          <p:nvPr>
            <p:ph type="title"/>
          </p:nvPr>
        </p:nvSpPr>
        <p:spPr/>
        <p:txBody>
          <a:bodyPr rtlCol="0"/>
          <a:lstStyle/>
          <a:p>
            <a:pPr eaLnBrk="1" fontAlgn="auto" hangingPunct="1">
              <a:spcAft>
                <a:spcPts val="0"/>
              </a:spcAft>
              <a:defRPr/>
            </a:pPr>
            <a:r>
              <a:rPr lang="nl-BE" dirty="0"/>
              <a:t>10.3  </a:t>
            </a:r>
            <a:r>
              <a:rPr lang="nl-BE" cap="none" dirty="0"/>
              <a:t>Transformationeel leiderschap</a:t>
            </a:r>
          </a:p>
        </p:txBody>
      </p:sp>
      <p:sp>
        <p:nvSpPr>
          <p:cNvPr id="4" name="Slide Number Placeholder 3"/>
          <p:cNvSpPr>
            <a:spLocks noGrp="1"/>
          </p:cNvSpPr>
          <p:nvPr>
            <p:ph type="sldNum" sz="quarter" idx="11"/>
          </p:nvPr>
        </p:nvSpPr>
        <p:spPr/>
        <p:txBody>
          <a:bodyPr/>
          <a:lstStyle/>
          <a:p>
            <a:fld id="{3B80295F-48CD-49FC-897A-CCEC919B8070}" type="slidenum">
              <a:rPr lang="nl-BE" smtClean="0"/>
              <a:pPr/>
              <a:t>28</a:t>
            </a:fld>
            <a:endParaRPr lang="nl-BE" dirty="0"/>
          </a:p>
        </p:txBody>
      </p:sp>
      <p:pic>
        <p:nvPicPr>
          <p:cNvPr id="2" name="Picture 1"/>
          <p:cNvPicPr>
            <a:picLocks noChangeAspect="1"/>
          </p:cNvPicPr>
          <p:nvPr/>
        </p:nvPicPr>
        <p:blipFill>
          <a:blip r:embed="rId3" cstate="print"/>
          <a:stretch>
            <a:fillRect/>
          </a:stretch>
        </p:blipFill>
        <p:spPr>
          <a:xfrm>
            <a:off x="3347416" y="2564904"/>
            <a:ext cx="5771512" cy="3744142"/>
          </a:xfrm>
          <a:prstGeom prst="rect">
            <a:avLst/>
          </a:prstGeom>
        </p:spPr>
      </p:pic>
      <p:sp>
        <p:nvSpPr>
          <p:cNvPr id="5" name="TextBox 4"/>
          <p:cNvSpPr txBox="1"/>
          <p:nvPr/>
        </p:nvSpPr>
        <p:spPr>
          <a:xfrm>
            <a:off x="1331640" y="3510328"/>
            <a:ext cx="2015776" cy="369332"/>
          </a:xfrm>
          <a:prstGeom prst="rect">
            <a:avLst/>
          </a:prstGeom>
          <a:noFill/>
        </p:spPr>
        <p:txBody>
          <a:bodyPr wrap="square" rtlCol="0">
            <a:spAutoFit/>
          </a:bodyPr>
          <a:lstStyle/>
          <a:p>
            <a:r>
              <a:rPr lang="nl-BE" dirty="0"/>
              <a:t>Ter info:</a:t>
            </a:r>
          </a:p>
        </p:txBody>
      </p:sp>
      <p:sp>
        <p:nvSpPr>
          <p:cNvPr id="7" name="Tijdelijke aanduiding voor voettekst 6">
            <a:extLst>
              <a:ext uri="{FF2B5EF4-FFF2-40B4-BE49-F238E27FC236}">
                <a16:creationId xmlns:a16="http://schemas.microsoft.com/office/drawing/2014/main" id="{BEDA0361-22D2-4771-84D6-D5251CE0213E}"/>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1757723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nl-BE" sz="3900" dirty="0"/>
              <a:t>Is een vorm van transformationeel leiderschap</a:t>
            </a:r>
            <a:br>
              <a:rPr lang="nl-BE" sz="3900" dirty="0"/>
            </a:br>
            <a:r>
              <a:rPr lang="nl-BE" sz="3900" dirty="0"/>
              <a:t>Klemtoon op ontwikkelen van medewerkers. </a:t>
            </a:r>
            <a:br>
              <a:rPr lang="nl-BE" sz="3900" dirty="0"/>
            </a:br>
            <a:r>
              <a:rPr lang="nl-BE" sz="3900" dirty="0"/>
              <a:t>Leiders schenken aandacht aan competentie gevoel van medewerkers, verbondenheid en autonomie. </a:t>
            </a:r>
            <a:br>
              <a:rPr lang="nl-BE" sz="3900" dirty="0"/>
            </a:br>
            <a:br>
              <a:rPr lang="nl-BE" sz="3900" dirty="0"/>
            </a:br>
            <a:r>
              <a:rPr lang="nl-BE" sz="3900" dirty="0"/>
              <a:t>Onderzoek wijst uit positieve relatie met welzijn van medewerkers, zelfvertrouwen, teamgevoel, teamprestaties, ….</a:t>
            </a:r>
          </a:p>
          <a:p>
            <a:pPr marL="0" indent="0">
              <a:buNone/>
            </a:pPr>
            <a:endParaRPr lang="nl-BE" dirty="0"/>
          </a:p>
          <a:p>
            <a:pPr marL="0" indent="0">
              <a:buNone/>
            </a:pPr>
            <a:endParaRPr lang="nl-BE" dirty="0"/>
          </a:p>
          <a:p>
            <a:pPr>
              <a:buNone/>
            </a:pPr>
            <a:br>
              <a:rPr lang="nl-BE" dirty="0"/>
            </a:br>
            <a:endParaRPr lang="nl-BE" dirty="0"/>
          </a:p>
        </p:txBody>
      </p:sp>
      <p:sp>
        <p:nvSpPr>
          <p:cNvPr id="3" name="Title 2"/>
          <p:cNvSpPr>
            <a:spLocks noGrp="1"/>
          </p:cNvSpPr>
          <p:nvPr>
            <p:ph type="title"/>
          </p:nvPr>
        </p:nvSpPr>
        <p:spPr/>
        <p:txBody>
          <a:bodyPr/>
          <a:lstStyle/>
          <a:p>
            <a:r>
              <a:rPr lang="nl-BE" dirty="0"/>
              <a:t>10.3 D</a:t>
            </a:r>
            <a:r>
              <a:rPr lang="nl-BE" cap="none" dirty="0"/>
              <a:t>ienend leiderschap </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29</a:t>
            </a:fld>
            <a:endParaRPr lang="nl-BE" dirty="0"/>
          </a:p>
        </p:txBody>
      </p:sp>
      <p:sp>
        <p:nvSpPr>
          <p:cNvPr id="5" name="Tijdelijke aanduiding voor voettekst 4">
            <a:extLst>
              <a:ext uri="{FF2B5EF4-FFF2-40B4-BE49-F238E27FC236}">
                <a16:creationId xmlns:a16="http://schemas.microsoft.com/office/drawing/2014/main" id="{34104B4A-B5BF-46B1-A179-3491D38362FD}"/>
              </a:ext>
            </a:extLst>
          </p:cNvPr>
          <p:cNvSpPr>
            <a:spLocks noGrp="1"/>
          </p:cNvSpPr>
          <p:nvPr>
            <p:ph type="ftr" sz="quarter" idx="12"/>
          </p:nvPr>
        </p:nvSpPr>
        <p:spPr/>
        <p:txBody>
          <a:bodyPr/>
          <a:lstStyle/>
          <a:p>
            <a:r>
              <a:rPr lang="nl-BE"/>
              <a:t>Gedrag in organisaties.</a:t>
            </a:r>
            <a:endParaRPr lang="nl-B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52525"/>
            <a:ext cx="9144000" cy="4733925"/>
          </a:xfrm>
        </p:spPr>
        <p:txBody>
          <a:bodyPr>
            <a:normAutofit/>
          </a:bodyPr>
          <a:lstStyle/>
          <a:p>
            <a:pPr eaLnBrk="1" hangingPunct="1">
              <a:lnSpc>
                <a:spcPct val="80000"/>
              </a:lnSpc>
              <a:buFont typeface="Verdana" pitchFamily="34" charset="0"/>
              <a:buNone/>
              <a:defRPr/>
            </a:pPr>
            <a:r>
              <a:rPr lang="nl-BE" sz="2800" dirty="0"/>
              <a:t>Leiderschap = het </a:t>
            </a:r>
            <a:r>
              <a:rPr lang="nl-BE" sz="2800" dirty="0">
                <a:solidFill>
                  <a:srgbClr val="FF0000"/>
                </a:solidFill>
              </a:rPr>
              <a:t>vermogen om het gedrag van een groep te sturen</a:t>
            </a:r>
            <a:r>
              <a:rPr lang="nl-BE" sz="2800" dirty="0"/>
              <a:t> in de richting van één of meerdere </a:t>
            </a:r>
            <a:r>
              <a:rPr lang="nl-BE" sz="2800" dirty="0">
                <a:solidFill>
                  <a:srgbClr val="FF0000"/>
                </a:solidFill>
              </a:rPr>
              <a:t>doelstellingen</a:t>
            </a:r>
            <a:r>
              <a:rPr lang="nl-BE" sz="2800" dirty="0"/>
              <a:t>. </a:t>
            </a:r>
          </a:p>
          <a:p>
            <a:pPr lvl="1" eaLnBrk="1" hangingPunct="1">
              <a:lnSpc>
                <a:spcPct val="80000"/>
              </a:lnSpc>
              <a:buFont typeface="Arial" pitchFamily="34" charset="0"/>
              <a:buChar char="−"/>
              <a:defRPr/>
            </a:pPr>
            <a:r>
              <a:rPr lang="nl-BE" sz="2300" dirty="0"/>
              <a:t>formeel leiderschap</a:t>
            </a:r>
          </a:p>
          <a:p>
            <a:pPr lvl="1" eaLnBrk="1" hangingPunct="1">
              <a:lnSpc>
                <a:spcPct val="80000"/>
              </a:lnSpc>
              <a:buFont typeface="Arial" pitchFamily="34" charset="0"/>
              <a:buChar char="−"/>
              <a:defRPr/>
            </a:pPr>
            <a:r>
              <a:rPr lang="nl-BE" sz="2300" dirty="0"/>
              <a:t>informeel leiderschap</a:t>
            </a:r>
          </a:p>
          <a:p>
            <a:pPr eaLnBrk="1" hangingPunct="1">
              <a:lnSpc>
                <a:spcPct val="80000"/>
              </a:lnSpc>
              <a:buFont typeface="Verdana" pitchFamily="34" charset="0"/>
              <a:buNone/>
              <a:defRPr/>
            </a:pPr>
            <a:r>
              <a:rPr lang="nl-BE" sz="2800" dirty="0"/>
              <a:t>Taken van management (</a:t>
            </a:r>
            <a:r>
              <a:rPr lang="nl-BE" sz="2800" dirty="0" err="1">
                <a:solidFill>
                  <a:schemeClr val="accent6">
                    <a:lumMod val="10000"/>
                  </a:schemeClr>
                </a:solidFill>
              </a:rPr>
              <a:t>Fayol</a:t>
            </a:r>
            <a:r>
              <a:rPr lang="nl-BE" sz="2800" dirty="0"/>
              <a:t>, 1917)</a:t>
            </a:r>
          </a:p>
          <a:p>
            <a:pPr lvl="1" eaLnBrk="1" hangingPunct="1">
              <a:lnSpc>
                <a:spcPct val="80000"/>
              </a:lnSpc>
              <a:buFont typeface="Arial" pitchFamily="34" charset="0"/>
              <a:buChar char="−"/>
              <a:defRPr/>
            </a:pPr>
            <a:r>
              <a:rPr lang="nl-BE" sz="2300" dirty="0"/>
              <a:t>Plannen</a:t>
            </a:r>
          </a:p>
          <a:p>
            <a:pPr lvl="1" eaLnBrk="1" hangingPunct="1">
              <a:lnSpc>
                <a:spcPct val="80000"/>
              </a:lnSpc>
              <a:buFont typeface="Arial" pitchFamily="34" charset="0"/>
              <a:buChar char="−"/>
              <a:defRPr/>
            </a:pPr>
            <a:r>
              <a:rPr lang="nl-BE" sz="2300" dirty="0"/>
              <a:t>Organiseren: vb. machines, materiaal</a:t>
            </a:r>
          </a:p>
          <a:p>
            <a:pPr lvl="1" eaLnBrk="1" hangingPunct="1">
              <a:lnSpc>
                <a:spcPct val="80000"/>
              </a:lnSpc>
              <a:buFont typeface="Arial" pitchFamily="34" charset="0"/>
              <a:buChar char="−"/>
              <a:defRPr/>
            </a:pPr>
            <a:r>
              <a:rPr lang="nl-BE" sz="2300" dirty="0"/>
              <a:t>Bevelen geven</a:t>
            </a:r>
          </a:p>
          <a:p>
            <a:pPr lvl="1" eaLnBrk="1" hangingPunct="1">
              <a:lnSpc>
                <a:spcPct val="80000"/>
              </a:lnSpc>
              <a:buFont typeface="Arial" pitchFamily="34" charset="0"/>
              <a:buChar char="−"/>
              <a:defRPr/>
            </a:pPr>
            <a:r>
              <a:rPr lang="nl-BE" sz="2300" dirty="0"/>
              <a:t>Coördineren</a:t>
            </a:r>
          </a:p>
          <a:p>
            <a:pPr lvl="1" eaLnBrk="1" hangingPunct="1">
              <a:lnSpc>
                <a:spcPct val="80000"/>
              </a:lnSpc>
              <a:buFont typeface="Arial" pitchFamily="34" charset="0"/>
              <a:buChar char="−"/>
              <a:defRPr/>
            </a:pPr>
            <a:r>
              <a:rPr lang="nl-BE" sz="2300" dirty="0"/>
              <a:t>Controleren</a:t>
            </a:r>
          </a:p>
          <a:p>
            <a:pPr lvl="1" eaLnBrk="1" hangingPunct="1">
              <a:lnSpc>
                <a:spcPct val="80000"/>
              </a:lnSpc>
              <a:buFont typeface="Arial" pitchFamily="34" charset="0"/>
              <a:buNone/>
              <a:defRPr/>
            </a:pPr>
            <a:endParaRPr lang="nl-BE" sz="2300" dirty="0"/>
          </a:p>
        </p:txBody>
      </p:sp>
      <p:sp>
        <p:nvSpPr>
          <p:cNvPr id="3" name="Title 2"/>
          <p:cNvSpPr>
            <a:spLocks noGrp="1"/>
          </p:cNvSpPr>
          <p:nvPr>
            <p:ph type="title"/>
          </p:nvPr>
        </p:nvSpPr>
        <p:spPr/>
        <p:txBody>
          <a:bodyPr rtlCol="0"/>
          <a:lstStyle/>
          <a:p>
            <a:pPr eaLnBrk="1" fontAlgn="auto" hangingPunct="1">
              <a:spcAft>
                <a:spcPts val="0"/>
              </a:spcAft>
              <a:defRPr/>
            </a:pPr>
            <a:r>
              <a:rPr lang="nl-BE" sz="3200" dirty="0"/>
              <a:t>10.1 </a:t>
            </a:r>
            <a:r>
              <a:rPr lang="nl-BE" sz="3200" cap="none" dirty="0"/>
              <a:t>Zijn leiderschap en management hetzelfde? </a:t>
            </a:r>
            <a:endParaRPr lang="nl-BE" sz="3200" dirty="0"/>
          </a:p>
        </p:txBody>
      </p:sp>
      <p:pic>
        <p:nvPicPr>
          <p:cNvPr id="14342" name="Afbeelding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888" y="3640138"/>
            <a:ext cx="3059112"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1"/>
          </p:nvPr>
        </p:nvSpPr>
        <p:spPr/>
        <p:txBody>
          <a:bodyPr/>
          <a:lstStyle/>
          <a:p>
            <a:fld id="{3B80295F-48CD-49FC-897A-CCEC919B8070}" type="slidenum">
              <a:rPr lang="nl-BE" smtClean="0"/>
              <a:pPr/>
              <a:t>3</a:t>
            </a:fld>
            <a:endParaRPr lang="nl-BE" dirty="0"/>
          </a:p>
        </p:txBody>
      </p:sp>
      <p:sp>
        <p:nvSpPr>
          <p:cNvPr id="4" name="Tijdelijke aanduiding voor voettekst 3">
            <a:extLst>
              <a:ext uri="{FF2B5EF4-FFF2-40B4-BE49-F238E27FC236}">
                <a16:creationId xmlns:a16="http://schemas.microsoft.com/office/drawing/2014/main" id="{4908D84D-21F0-4C3C-9A5C-9989C8816326}"/>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913585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9F22A47-9FF2-48BC-9CF0-9C13FFEB83E0}"/>
              </a:ext>
            </a:extLst>
          </p:cNvPr>
          <p:cNvSpPr>
            <a:spLocks noGrp="1"/>
          </p:cNvSpPr>
          <p:nvPr>
            <p:ph idx="1"/>
          </p:nvPr>
        </p:nvSpPr>
        <p:spPr>
          <a:xfrm>
            <a:off x="3857620" y="1152000"/>
            <a:ext cx="5072098" cy="4734000"/>
          </a:xfrm>
        </p:spPr>
        <p:txBody>
          <a:bodyPr>
            <a:normAutofit fontScale="92500"/>
          </a:bodyPr>
          <a:lstStyle/>
          <a:p>
            <a:r>
              <a:rPr lang="nl-BE" dirty="0"/>
              <a:t>Durf fouten te maken; </a:t>
            </a:r>
          </a:p>
          <a:p>
            <a:r>
              <a:rPr lang="nl-BE" dirty="0"/>
              <a:t>Geef vertrouwen en verantwoordelijkheid; </a:t>
            </a:r>
          </a:p>
          <a:p>
            <a:r>
              <a:rPr lang="nl-BE" dirty="0"/>
              <a:t>Ondersteun medewerkers;</a:t>
            </a:r>
          </a:p>
          <a:p>
            <a:r>
              <a:rPr lang="nl-BE" dirty="0"/>
              <a:t>Probeer de toekomst niet te voorspellen. </a:t>
            </a:r>
            <a:br>
              <a:rPr lang="nl-BE" dirty="0"/>
            </a:br>
            <a:endParaRPr lang="nl-BE" dirty="0"/>
          </a:p>
          <a:p>
            <a:pPr marL="0" indent="0">
              <a:buNone/>
            </a:pPr>
            <a:r>
              <a:rPr lang="nl-BE" dirty="0"/>
              <a:t>Vormt een antwoord op de snel veranderende wereld. Typisch voor wendbare organisaties</a:t>
            </a:r>
          </a:p>
        </p:txBody>
      </p:sp>
      <p:sp>
        <p:nvSpPr>
          <p:cNvPr id="3" name="Titel 2">
            <a:extLst>
              <a:ext uri="{FF2B5EF4-FFF2-40B4-BE49-F238E27FC236}">
                <a16:creationId xmlns:a16="http://schemas.microsoft.com/office/drawing/2014/main" id="{CFFE2487-D352-4958-B812-E494FFB81451}"/>
              </a:ext>
            </a:extLst>
          </p:cNvPr>
          <p:cNvSpPr>
            <a:spLocks noGrp="1"/>
          </p:cNvSpPr>
          <p:nvPr>
            <p:ph type="title"/>
          </p:nvPr>
        </p:nvSpPr>
        <p:spPr>
          <a:xfrm>
            <a:off x="0" y="0"/>
            <a:ext cx="9144000" cy="1142984"/>
          </a:xfrm>
        </p:spPr>
        <p:txBody>
          <a:bodyPr anchor="ctr">
            <a:normAutofit/>
          </a:bodyPr>
          <a:lstStyle/>
          <a:p>
            <a:r>
              <a:rPr lang="nl-BE" dirty="0"/>
              <a:t>10.4 Agile leiderschap</a:t>
            </a:r>
          </a:p>
        </p:txBody>
      </p:sp>
      <p:pic>
        <p:nvPicPr>
          <p:cNvPr id="7" name="Afbeelding 6" descr="Afbeelding met buiten, water, persoon, sport&#10;&#10;Automatisch gegenereerde beschrijving">
            <a:extLst>
              <a:ext uri="{FF2B5EF4-FFF2-40B4-BE49-F238E27FC236}">
                <a16:creationId xmlns:a16="http://schemas.microsoft.com/office/drawing/2014/main" id="{99C2EFAB-F75C-44F7-B169-C8D885E47D49}"/>
              </a:ext>
            </a:extLst>
          </p:cNvPr>
          <p:cNvPicPr>
            <a:picLocks noChangeAspect="1"/>
          </p:cNvPicPr>
          <p:nvPr/>
        </p:nvPicPr>
        <p:blipFill rotWithShape="1">
          <a:blip r:embed="rId2">
            <a:extLst>
              <a:ext uri="{28A0092B-C50C-407E-A947-70E740481C1C}">
                <a14:useLocalDpi xmlns:a14="http://schemas.microsoft.com/office/drawing/2010/main" val="0"/>
              </a:ext>
            </a:extLst>
          </a:blip>
          <a:srcRect l="22898" r="28751" b="-2"/>
          <a:stretch/>
        </p:blipFill>
        <p:spPr>
          <a:xfrm>
            <a:off x="180000" y="1152000"/>
            <a:ext cx="3428992" cy="4734000"/>
          </a:xfrm>
          <a:prstGeom prst="rect">
            <a:avLst/>
          </a:prstGeom>
          <a:noFill/>
        </p:spPr>
      </p:pic>
      <p:sp>
        <p:nvSpPr>
          <p:cNvPr id="4" name="Tijdelijke aanduiding voor dianummer 3">
            <a:extLst>
              <a:ext uri="{FF2B5EF4-FFF2-40B4-BE49-F238E27FC236}">
                <a16:creationId xmlns:a16="http://schemas.microsoft.com/office/drawing/2014/main" id="{B5F71891-5B1D-4C1F-9D87-28EE0787CEA8}"/>
              </a:ext>
            </a:extLst>
          </p:cNvPr>
          <p:cNvSpPr>
            <a:spLocks noGrp="1"/>
          </p:cNvSpPr>
          <p:nvPr>
            <p:ph type="sldNum" sz="quarter" idx="12"/>
          </p:nvPr>
        </p:nvSpPr>
        <p:spPr>
          <a:xfrm>
            <a:off x="360000" y="6084000"/>
            <a:ext cx="360000" cy="667148"/>
          </a:xfrm>
        </p:spPr>
        <p:txBody>
          <a:bodyPr wrap="none" anchor="ctr">
            <a:normAutofit/>
          </a:bodyPr>
          <a:lstStyle/>
          <a:p>
            <a:pPr>
              <a:spcAft>
                <a:spcPts val="600"/>
              </a:spcAft>
            </a:pPr>
            <a:fld id="{3B80295F-48CD-49FC-897A-CCEC919B8070}" type="slidenum">
              <a:rPr lang="nl-BE" smtClean="0"/>
              <a:pPr>
                <a:spcAft>
                  <a:spcPts val="600"/>
                </a:spcAft>
              </a:pPr>
              <a:t>30</a:t>
            </a:fld>
            <a:endParaRPr lang="nl-BE"/>
          </a:p>
        </p:txBody>
      </p:sp>
      <p:sp>
        <p:nvSpPr>
          <p:cNvPr id="5" name="Tijdelijke aanduiding voor voettekst 4">
            <a:extLst>
              <a:ext uri="{FF2B5EF4-FFF2-40B4-BE49-F238E27FC236}">
                <a16:creationId xmlns:a16="http://schemas.microsoft.com/office/drawing/2014/main" id="{5D3A8556-E572-4603-8C3F-16A14295E3DE}"/>
              </a:ext>
            </a:extLst>
          </p:cNvPr>
          <p:cNvSpPr>
            <a:spLocks noGrp="1"/>
          </p:cNvSpPr>
          <p:nvPr>
            <p:ph type="ftr" sz="quarter" idx="13"/>
          </p:nvPr>
        </p:nvSpPr>
        <p:spPr>
          <a:xfrm>
            <a:off x="755576" y="6084000"/>
            <a:ext cx="4032424" cy="432000"/>
          </a:xfrm>
        </p:spPr>
        <p:txBody>
          <a:bodyPr wrap="square" anchor="ctr">
            <a:normAutofit/>
          </a:bodyPr>
          <a:lstStyle/>
          <a:p>
            <a:pPr>
              <a:spcAft>
                <a:spcPts val="600"/>
              </a:spcAft>
            </a:pPr>
            <a:r>
              <a:rPr lang="nl-BE"/>
              <a:t>Gedrag in organisaties.</a:t>
            </a:r>
          </a:p>
        </p:txBody>
      </p:sp>
    </p:spTree>
    <p:extLst>
      <p:ext uri="{BB962C8B-B14F-4D97-AF65-F5344CB8AC3E}">
        <p14:creationId xmlns:p14="http://schemas.microsoft.com/office/powerpoint/2010/main" val="114868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Kunnen de leiders zonder de volgers? </a:t>
            </a:r>
            <a:br>
              <a:rPr lang="nl-BE" dirty="0"/>
            </a:br>
            <a:r>
              <a:rPr lang="nl-BE" dirty="0"/>
              <a:t>Volgers maken de leiders? </a:t>
            </a:r>
          </a:p>
          <a:p>
            <a:pPr>
              <a:buNone/>
            </a:pPr>
            <a:br>
              <a:rPr lang="nl-BE" dirty="0"/>
            </a:br>
            <a:r>
              <a:rPr lang="nl-BE" dirty="0">
                <a:hlinkClick r:id="rId2"/>
              </a:rPr>
              <a:t>https://www.youtube.com/watch?v=hO8MwBZl-Vc</a:t>
            </a:r>
            <a:endParaRPr lang="nl-BE" dirty="0"/>
          </a:p>
          <a:p>
            <a:endParaRPr lang="nl-BE" dirty="0"/>
          </a:p>
        </p:txBody>
      </p:sp>
      <p:sp>
        <p:nvSpPr>
          <p:cNvPr id="3" name="Title 2"/>
          <p:cNvSpPr>
            <a:spLocks noGrp="1"/>
          </p:cNvSpPr>
          <p:nvPr>
            <p:ph type="title"/>
          </p:nvPr>
        </p:nvSpPr>
        <p:spPr/>
        <p:txBody>
          <a:bodyPr/>
          <a:lstStyle/>
          <a:p>
            <a:r>
              <a:rPr lang="nl-BE" dirty="0"/>
              <a:t>10.4 Enkele kritische bedenkingen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31</a:t>
            </a:fld>
            <a:endParaRPr lang="nl-BE" dirty="0"/>
          </a:p>
        </p:txBody>
      </p:sp>
      <p:sp>
        <p:nvSpPr>
          <p:cNvPr id="5" name="Tijdelijke aanduiding voor voettekst 4">
            <a:extLst>
              <a:ext uri="{FF2B5EF4-FFF2-40B4-BE49-F238E27FC236}">
                <a16:creationId xmlns:a16="http://schemas.microsoft.com/office/drawing/2014/main" id="{1A4FA20E-ADD3-4314-BDA5-5B977870C67C}"/>
              </a:ext>
            </a:extLst>
          </p:cNvPr>
          <p:cNvSpPr>
            <a:spLocks noGrp="1"/>
          </p:cNvSpPr>
          <p:nvPr>
            <p:ph type="ftr" sz="quarter" idx="12"/>
          </p:nvPr>
        </p:nvSpPr>
        <p:spPr/>
        <p:txBody>
          <a:bodyPr/>
          <a:lstStyle/>
          <a:p>
            <a:r>
              <a:rPr lang="nl-BE"/>
              <a:t>Gedrag in organisaties.</a:t>
            </a:r>
            <a:endParaRPr lang="nl-B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a:xfrm>
            <a:off x="0" y="1152525"/>
            <a:ext cx="9144000" cy="4733925"/>
          </a:xfrm>
        </p:spPr>
        <p:txBody>
          <a:bodyPr/>
          <a:lstStyle/>
          <a:p>
            <a:pPr eaLnBrk="1" hangingPunct="1"/>
            <a:r>
              <a:rPr lang="en-US" dirty="0" err="1"/>
              <a:t>Leiderschap</a:t>
            </a:r>
            <a:r>
              <a:rPr lang="en-US" dirty="0"/>
              <a:t> is </a:t>
            </a:r>
            <a:r>
              <a:rPr lang="en-US" dirty="0" err="1"/>
              <a:t>niet</a:t>
            </a:r>
            <a:r>
              <a:rPr lang="en-US" dirty="0"/>
              <a:t> </a:t>
            </a:r>
            <a:r>
              <a:rPr lang="en-US" dirty="0" err="1"/>
              <a:t>meer</a:t>
            </a:r>
            <a:r>
              <a:rPr lang="en-US" dirty="0"/>
              <a:t> </a:t>
            </a:r>
            <a:r>
              <a:rPr lang="en-US" dirty="0" err="1"/>
              <a:t>dan</a:t>
            </a:r>
            <a:r>
              <a:rPr lang="en-US" dirty="0"/>
              <a:t> </a:t>
            </a:r>
            <a:r>
              <a:rPr lang="en-US" dirty="0" err="1"/>
              <a:t>een</a:t>
            </a:r>
            <a:r>
              <a:rPr lang="en-US" dirty="0"/>
              <a:t> </a:t>
            </a:r>
            <a:r>
              <a:rPr lang="en-US" dirty="0" err="1"/>
              <a:t>kenmerk</a:t>
            </a:r>
            <a:r>
              <a:rPr lang="en-US" dirty="0"/>
              <a:t> </a:t>
            </a:r>
            <a:r>
              <a:rPr lang="en-US" dirty="0" err="1"/>
              <a:t>dat</a:t>
            </a:r>
            <a:r>
              <a:rPr lang="en-US" dirty="0"/>
              <a:t> </a:t>
            </a:r>
            <a:r>
              <a:rPr lang="en-US" dirty="0" err="1"/>
              <a:t>mensen</a:t>
            </a:r>
            <a:r>
              <a:rPr lang="en-US" dirty="0"/>
              <a:t> </a:t>
            </a:r>
            <a:r>
              <a:rPr lang="en-US" dirty="0" err="1"/>
              <a:t>aan</a:t>
            </a:r>
            <a:r>
              <a:rPr lang="en-US" dirty="0"/>
              <a:t> </a:t>
            </a:r>
            <a:r>
              <a:rPr lang="en-US" dirty="0" err="1"/>
              <a:t>anderen</a:t>
            </a:r>
            <a:r>
              <a:rPr lang="en-US" dirty="0"/>
              <a:t> </a:t>
            </a:r>
            <a:r>
              <a:rPr lang="en-US" dirty="0" err="1"/>
              <a:t>toeschrijven</a:t>
            </a:r>
            <a:r>
              <a:rPr lang="en-US" dirty="0"/>
              <a:t>.</a:t>
            </a:r>
          </a:p>
          <a:p>
            <a:pPr eaLnBrk="1" hangingPunct="1"/>
            <a:r>
              <a:rPr lang="en-US" dirty="0" err="1"/>
              <a:t>Als</a:t>
            </a:r>
            <a:r>
              <a:rPr lang="en-US" dirty="0"/>
              <a:t> </a:t>
            </a:r>
            <a:r>
              <a:rPr lang="en-US" dirty="0" err="1"/>
              <a:t>leider</a:t>
            </a:r>
            <a:r>
              <a:rPr lang="en-US" dirty="0"/>
              <a:t> </a:t>
            </a:r>
            <a:r>
              <a:rPr lang="en-US" dirty="0" err="1"/>
              <a:t>moet</a:t>
            </a:r>
            <a:r>
              <a:rPr lang="en-US" dirty="0"/>
              <a:t> je </a:t>
            </a:r>
            <a:r>
              <a:rPr lang="en-US" dirty="0" err="1"/>
              <a:t>vooral</a:t>
            </a:r>
            <a:r>
              <a:rPr lang="en-US" dirty="0"/>
              <a:t> de </a:t>
            </a:r>
            <a:r>
              <a:rPr lang="en-US" dirty="0" err="1"/>
              <a:t>schijn</a:t>
            </a:r>
            <a:r>
              <a:rPr lang="en-US" dirty="0"/>
              <a:t> </a:t>
            </a:r>
            <a:r>
              <a:rPr lang="en-US" dirty="0" err="1"/>
              <a:t>ophouden</a:t>
            </a:r>
            <a:r>
              <a:rPr lang="en-US" dirty="0"/>
              <a:t> </a:t>
            </a:r>
            <a:r>
              <a:rPr lang="en-US" dirty="0" err="1"/>
              <a:t>een</a:t>
            </a:r>
            <a:r>
              <a:rPr lang="en-US" dirty="0"/>
              <a:t> </a:t>
            </a:r>
            <a:r>
              <a:rPr lang="en-US" dirty="0" err="1"/>
              <a:t>goed</a:t>
            </a:r>
            <a:r>
              <a:rPr lang="en-US" dirty="0"/>
              <a:t> </a:t>
            </a:r>
            <a:r>
              <a:rPr lang="en-US" dirty="0" err="1"/>
              <a:t>leider</a:t>
            </a:r>
            <a:r>
              <a:rPr lang="en-US" dirty="0"/>
              <a:t> </a:t>
            </a:r>
            <a:r>
              <a:rPr lang="en-US" dirty="0" err="1"/>
              <a:t>te</a:t>
            </a:r>
            <a:r>
              <a:rPr lang="en-US" dirty="0"/>
              <a:t> </a:t>
            </a:r>
            <a:r>
              <a:rPr lang="en-US" dirty="0" err="1"/>
              <a:t>zijn</a:t>
            </a:r>
            <a:r>
              <a:rPr lang="en-US" dirty="0"/>
              <a:t>.</a:t>
            </a:r>
          </a:p>
          <a:p>
            <a:pPr eaLnBrk="1" hangingPunct="1"/>
            <a:r>
              <a:rPr lang="nl-BE" dirty="0"/>
              <a:t>Je moet de indruk wekken ondernemend, consistent, verbaal vaardig enz. te zijn, feitelijke prestaties zijn van geen tel. </a:t>
            </a:r>
            <a:endParaRPr lang="en-US" dirty="0"/>
          </a:p>
          <a:p>
            <a:pPr eaLnBrk="1" hangingPunct="1"/>
            <a:endParaRPr lang="en-US" dirty="0"/>
          </a:p>
        </p:txBody>
      </p:sp>
      <p:sp>
        <p:nvSpPr>
          <p:cNvPr id="46083" name="Title 2"/>
          <p:cNvSpPr>
            <a:spLocks noGrp="1"/>
          </p:cNvSpPr>
          <p:nvPr>
            <p:ph type="title"/>
          </p:nvPr>
        </p:nvSpPr>
        <p:spPr bwMode="auto"/>
        <p:txBody>
          <a:bodyPr/>
          <a:lstStyle/>
          <a:p>
            <a:pPr eaLnBrk="1" hangingPunct="1"/>
            <a:r>
              <a:rPr lang="nl-BE" cap="none" dirty="0"/>
              <a:t>10.4 Is leiderschap een attributie? </a:t>
            </a:r>
            <a:endParaRPr lang="en-US" cap="none" dirty="0"/>
          </a:p>
        </p:txBody>
      </p:sp>
      <p:pic>
        <p:nvPicPr>
          <p:cNvPr id="46086" name="Picture 6" descr="C:\Documents and Settings\Hoofdgebruiker\Local Settings\Temporary Internet Files\Content.IE5\OPG3I08P\MMj02835570000[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1863" y="4581525"/>
            <a:ext cx="27559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fld id="{3B80295F-48CD-49FC-897A-CCEC919B8070}" type="slidenum">
              <a:rPr lang="nl-BE" smtClean="0"/>
              <a:pPr/>
              <a:t>32</a:t>
            </a:fld>
            <a:endParaRPr lang="nl-BE" dirty="0"/>
          </a:p>
        </p:txBody>
      </p:sp>
      <p:sp>
        <p:nvSpPr>
          <p:cNvPr id="2" name="Tijdelijke aanduiding voor voettekst 1">
            <a:extLst>
              <a:ext uri="{FF2B5EF4-FFF2-40B4-BE49-F238E27FC236}">
                <a16:creationId xmlns:a16="http://schemas.microsoft.com/office/drawing/2014/main" id="{8CF3EC7A-E60F-4821-8308-33F2492DD4FD}"/>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801700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a:xfrm>
            <a:off x="0" y="1152525"/>
            <a:ext cx="9144000" cy="4733925"/>
          </a:xfrm>
        </p:spPr>
        <p:txBody>
          <a:bodyPr/>
          <a:lstStyle/>
          <a:p>
            <a:pPr eaLnBrk="1" hangingPunct="1"/>
            <a:r>
              <a:rPr lang="nl-BE" dirty="0"/>
              <a:t>Substituerende factoren</a:t>
            </a:r>
          </a:p>
          <a:p>
            <a:pPr lvl="1" eaLnBrk="1" hangingPunct="1"/>
            <a:r>
              <a:rPr lang="nl-BE" dirty="0"/>
              <a:t>Optreden van de leider wordt overbodig</a:t>
            </a:r>
          </a:p>
          <a:p>
            <a:pPr lvl="2" eaLnBrk="1" hangingPunct="1"/>
            <a:r>
              <a:rPr lang="nl-BE" dirty="0"/>
              <a:t>Bvb. ervaren medewerker maakt taakgericht LS overbodig</a:t>
            </a:r>
          </a:p>
          <a:p>
            <a:pPr lvl="2" eaLnBrk="1" hangingPunct="1"/>
            <a:r>
              <a:rPr lang="nl-BE" dirty="0"/>
              <a:t>Bvb. taken goed omschreven, maakt taakgericht LS overbodig</a:t>
            </a:r>
          </a:p>
          <a:p>
            <a:pPr eaLnBrk="1" hangingPunct="1"/>
            <a:r>
              <a:rPr lang="nl-BE" dirty="0"/>
              <a:t>Neutraliserende factoren</a:t>
            </a:r>
          </a:p>
          <a:p>
            <a:pPr lvl="1" eaLnBrk="1" hangingPunct="1"/>
            <a:r>
              <a:rPr lang="nl-BE" dirty="0"/>
              <a:t>Invloed van LS ontkrachten</a:t>
            </a:r>
          </a:p>
          <a:p>
            <a:pPr lvl="2" eaLnBrk="1" hangingPunct="1"/>
            <a:r>
              <a:rPr lang="nl-BE" dirty="0"/>
              <a:t>Bvb. medewerkers onverschillig t.o.v. beloningen, LS wordt geneutraliseerd</a:t>
            </a:r>
            <a:endParaRPr lang="en-US" dirty="0"/>
          </a:p>
        </p:txBody>
      </p:sp>
      <p:sp>
        <p:nvSpPr>
          <p:cNvPr id="47107" name="Title 2"/>
          <p:cNvSpPr>
            <a:spLocks noGrp="1"/>
          </p:cNvSpPr>
          <p:nvPr>
            <p:ph type="title"/>
          </p:nvPr>
        </p:nvSpPr>
        <p:spPr bwMode="auto"/>
        <p:txBody>
          <a:bodyPr/>
          <a:lstStyle/>
          <a:p>
            <a:pPr eaLnBrk="1" hangingPunct="1"/>
            <a:r>
              <a:rPr lang="nl-BE" cap="none" dirty="0"/>
              <a:t>10.4 Leiderschap overbodig? </a:t>
            </a:r>
            <a:endParaRPr lang="en-US" cap="none" dirty="0"/>
          </a:p>
        </p:txBody>
      </p:sp>
      <p:sp>
        <p:nvSpPr>
          <p:cNvPr id="3" name="Slide Number Placeholder 2"/>
          <p:cNvSpPr>
            <a:spLocks noGrp="1"/>
          </p:cNvSpPr>
          <p:nvPr>
            <p:ph type="sldNum" sz="quarter" idx="11"/>
          </p:nvPr>
        </p:nvSpPr>
        <p:spPr/>
        <p:txBody>
          <a:bodyPr/>
          <a:lstStyle/>
          <a:p>
            <a:fld id="{3B80295F-48CD-49FC-897A-CCEC919B8070}" type="slidenum">
              <a:rPr lang="nl-BE" smtClean="0"/>
              <a:pPr/>
              <a:t>33</a:t>
            </a:fld>
            <a:endParaRPr lang="nl-BE" dirty="0"/>
          </a:p>
        </p:txBody>
      </p:sp>
      <p:sp>
        <p:nvSpPr>
          <p:cNvPr id="2" name="Tijdelijke aanduiding voor voettekst 1">
            <a:extLst>
              <a:ext uri="{FF2B5EF4-FFF2-40B4-BE49-F238E27FC236}">
                <a16:creationId xmlns:a16="http://schemas.microsoft.com/office/drawing/2014/main" id="{1092D4F9-C0F8-41C4-AFC1-FFA0B15C36DE}"/>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3330436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inhoud 1"/>
          <p:cNvSpPr>
            <a:spLocks noGrp="1"/>
          </p:cNvSpPr>
          <p:nvPr>
            <p:ph idx="1"/>
          </p:nvPr>
        </p:nvSpPr>
        <p:spPr>
          <a:xfrm>
            <a:off x="0" y="1152525"/>
            <a:ext cx="9144000" cy="4733925"/>
          </a:xfrm>
        </p:spPr>
        <p:txBody>
          <a:bodyPr>
            <a:normAutofit fontScale="92500" lnSpcReduction="10000"/>
          </a:bodyPr>
          <a:lstStyle/>
          <a:p>
            <a:pPr marL="0" indent="0" eaLnBrk="1" hangingPunct="1">
              <a:buNone/>
            </a:pPr>
            <a:r>
              <a:rPr lang="nl-BE" dirty="0">
                <a:solidFill>
                  <a:srgbClr val="FF0000"/>
                </a:solidFill>
              </a:rPr>
              <a:t>Tendensen</a:t>
            </a:r>
            <a:r>
              <a:rPr lang="nl-BE" dirty="0"/>
              <a:t>:</a:t>
            </a:r>
          </a:p>
          <a:p>
            <a:pPr eaLnBrk="1" hangingPunct="1"/>
            <a:r>
              <a:rPr lang="nl-BE" dirty="0"/>
              <a:t>Vrouwen</a:t>
            </a:r>
          </a:p>
          <a:p>
            <a:pPr lvl="1" eaLnBrk="1" hangingPunct="1"/>
            <a:r>
              <a:rPr lang="nl-BE" dirty="0"/>
              <a:t>Mensgericht</a:t>
            </a:r>
          </a:p>
          <a:p>
            <a:pPr lvl="1" eaLnBrk="1" hangingPunct="1"/>
            <a:r>
              <a:rPr lang="nl-BE" dirty="0"/>
              <a:t>Participatief LS</a:t>
            </a:r>
          </a:p>
          <a:p>
            <a:pPr marL="355600" lvl="1" indent="0" eaLnBrk="1" hangingPunct="1">
              <a:buNone/>
            </a:pPr>
            <a:endParaRPr lang="nl-BE" dirty="0"/>
          </a:p>
          <a:p>
            <a:pPr marL="355600" lvl="1" indent="0" eaLnBrk="1" hangingPunct="1">
              <a:buNone/>
            </a:pPr>
            <a:endParaRPr lang="nl-BE" dirty="0"/>
          </a:p>
          <a:p>
            <a:pPr eaLnBrk="1" hangingPunct="1"/>
            <a:r>
              <a:rPr lang="nl-BE" dirty="0"/>
              <a:t>Mannen</a:t>
            </a:r>
          </a:p>
          <a:p>
            <a:pPr lvl="1" eaLnBrk="1" hangingPunct="1"/>
            <a:r>
              <a:rPr lang="nl-BE" dirty="0"/>
              <a:t>Taakgericht</a:t>
            </a:r>
          </a:p>
          <a:p>
            <a:pPr lvl="1" eaLnBrk="1" hangingPunct="1"/>
            <a:r>
              <a:rPr lang="nl-BE" dirty="0"/>
              <a:t>Autocratisch</a:t>
            </a:r>
          </a:p>
          <a:p>
            <a:pPr marL="355600" lvl="1" indent="0" eaLnBrk="1" hangingPunct="1">
              <a:buNone/>
            </a:pPr>
            <a:br>
              <a:rPr lang="nl-BE" dirty="0"/>
            </a:br>
            <a:endParaRPr lang="nl-BE" dirty="0"/>
          </a:p>
        </p:txBody>
      </p:sp>
      <p:sp>
        <p:nvSpPr>
          <p:cNvPr id="3" name="Titel 2"/>
          <p:cNvSpPr>
            <a:spLocks noGrp="1"/>
          </p:cNvSpPr>
          <p:nvPr>
            <p:ph type="title"/>
          </p:nvPr>
        </p:nvSpPr>
        <p:spPr/>
        <p:txBody>
          <a:bodyPr rtlCol="0"/>
          <a:lstStyle/>
          <a:p>
            <a:pPr eaLnBrk="1" fontAlgn="auto" hangingPunct="1">
              <a:spcAft>
                <a:spcPts val="0"/>
              </a:spcAft>
              <a:defRPr/>
            </a:pPr>
            <a:r>
              <a:rPr lang="nl-BE" dirty="0"/>
              <a:t>10.4 </a:t>
            </a:r>
            <a:r>
              <a:rPr lang="nl-BE" cap="none" dirty="0"/>
              <a:t>Verschillen mannen en vrouwen? </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34</a:t>
            </a:fld>
            <a:endParaRPr lang="nl-BE" dirty="0"/>
          </a:p>
        </p:txBody>
      </p:sp>
      <p:sp>
        <p:nvSpPr>
          <p:cNvPr id="10" name="Tijdelijke aanduiding voor inhoud 1">
            <a:extLst>
              <a:ext uri="{FF2B5EF4-FFF2-40B4-BE49-F238E27FC236}">
                <a16:creationId xmlns:a16="http://schemas.microsoft.com/office/drawing/2014/main" id="{105D272D-5B36-4B77-B566-A55D8FBC0192}"/>
              </a:ext>
            </a:extLst>
          </p:cNvPr>
          <p:cNvSpPr txBox="1">
            <a:spLocks/>
          </p:cNvSpPr>
          <p:nvPr/>
        </p:nvSpPr>
        <p:spPr>
          <a:xfrm>
            <a:off x="4355976" y="4104502"/>
            <a:ext cx="2952328" cy="1638141"/>
          </a:xfrm>
          <a:prstGeom prst="rect">
            <a:avLst/>
          </a:prstGeom>
        </p:spPr>
        <p:txBody>
          <a:bodyPr vert="horz" lIns="432000" tIns="252000" rIns="432000" bIns="144000" rtlCol="0">
            <a:normAutofit fontScale="25000" lnSpcReduction="20000"/>
          </a:bodyPr>
          <a:lstStyle>
            <a:lvl1pPr marL="323850" indent="-323850" algn="l" defTabSz="914400" rtl="0" eaLnBrk="1" latinLnBrk="0" hangingPunct="1">
              <a:lnSpc>
                <a:spcPct val="90000"/>
              </a:lnSpc>
              <a:spcBef>
                <a:spcPts val="400"/>
              </a:spcBef>
              <a:spcAft>
                <a:spcPts val="400"/>
              </a:spcAft>
              <a:buClrTx/>
              <a:buSzPct val="90000"/>
              <a:buFont typeface="Verdana" pitchFamily="34" charset="0"/>
              <a:buChar char="•"/>
              <a:defRPr sz="3000" kern="1200">
                <a:solidFill>
                  <a:srgbClr val="000000"/>
                </a:solidFill>
                <a:latin typeface="Trebuchet MS" pitchFamily="34" charset="0"/>
                <a:ea typeface="+mn-ea"/>
                <a:cs typeface="+mn-cs"/>
              </a:defRPr>
            </a:lvl1pPr>
            <a:lvl2pPr marL="723900" indent="-368300" algn="l" defTabSz="914400" rtl="0" eaLnBrk="1" latinLnBrk="0" hangingPunct="1">
              <a:lnSpc>
                <a:spcPct val="90000"/>
              </a:lnSpc>
              <a:spcBef>
                <a:spcPts val="400"/>
              </a:spcBef>
              <a:spcAft>
                <a:spcPts val="400"/>
              </a:spcAft>
              <a:buClrTx/>
              <a:buFont typeface="Arial" pitchFamily="34" charset="0"/>
              <a:buChar char="−"/>
              <a:defRPr sz="2500" kern="1200">
                <a:solidFill>
                  <a:srgbClr val="000000"/>
                </a:solidFill>
                <a:latin typeface="Trebuchet MS" pitchFamily="34" charset="0"/>
                <a:ea typeface="+mn-ea"/>
                <a:cs typeface="+mn-cs"/>
              </a:defRPr>
            </a:lvl2pPr>
            <a:lvl3pPr marL="982663" indent="-258763" algn="l" defTabSz="914400" rtl="0" eaLnBrk="1" latinLnBrk="0" hangingPunct="1">
              <a:lnSpc>
                <a:spcPct val="90000"/>
              </a:lnSpc>
              <a:spcBef>
                <a:spcPts val="400"/>
              </a:spcBef>
              <a:spcAft>
                <a:spcPts val="400"/>
              </a:spcAft>
              <a:buClrTx/>
              <a:buFont typeface="Arial" pitchFamily="34" charset="0"/>
              <a:buChar char="•"/>
              <a:defRPr sz="2300" kern="1200">
                <a:solidFill>
                  <a:srgbClr val="000000"/>
                </a:solidFill>
                <a:latin typeface="Trebuchet MS" pitchFamily="34" charset="0"/>
                <a:ea typeface="+mn-ea"/>
                <a:cs typeface="+mn-cs"/>
              </a:defRPr>
            </a:lvl3pPr>
            <a:lvl4pPr marL="1255713" indent="-273050" algn="l" defTabSz="914400" rtl="0" eaLnBrk="1" latinLnBrk="0" hangingPunct="1">
              <a:lnSpc>
                <a:spcPct val="90000"/>
              </a:lnSpc>
              <a:spcBef>
                <a:spcPts val="400"/>
              </a:spcBef>
              <a:spcAft>
                <a:spcPts val="400"/>
              </a:spcAft>
              <a:buClrTx/>
              <a:buFont typeface="Arial" pitchFamily="34" charset="0"/>
              <a:buChar char="»"/>
              <a:defRPr sz="2000" kern="1200">
                <a:solidFill>
                  <a:srgbClr val="000000"/>
                </a:solidFill>
                <a:latin typeface="Trebuchet MS" pitchFamily="34" charset="0"/>
                <a:ea typeface="+mn-ea"/>
                <a:cs typeface="+mn-cs"/>
              </a:defRPr>
            </a:lvl4pPr>
            <a:lvl5pPr marL="1609725" indent="-258763" algn="l" defTabSz="914400" rtl="0" eaLnBrk="1" latinLnBrk="0" hangingPunct="1">
              <a:lnSpc>
                <a:spcPct val="90000"/>
              </a:lnSpc>
              <a:spcBef>
                <a:spcPts val="600"/>
              </a:spcBef>
              <a:spcAft>
                <a:spcPts val="600"/>
              </a:spcAft>
              <a:buClr>
                <a:schemeClr val="tx1"/>
              </a:buClr>
              <a:buFont typeface="Arial" pitchFamily="34" charset="0"/>
              <a:buNone/>
              <a:defRPr sz="17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Verdana" pitchFamily="34" charset="0"/>
              <a:buNone/>
            </a:pPr>
            <a:r>
              <a:rPr lang="nl-BE">
                <a:solidFill>
                  <a:srgbClr val="FF0000"/>
                </a:solidFill>
              </a:rPr>
              <a:t>Tendensen</a:t>
            </a:r>
            <a:r>
              <a:rPr lang="nl-BE"/>
              <a:t>:</a:t>
            </a:r>
          </a:p>
          <a:p>
            <a:r>
              <a:rPr lang="nl-BE"/>
              <a:t>Vrouwen</a:t>
            </a:r>
          </a:p>
          <a:p>
            <a:pPr lvl="1"/>
            <a:r>
              <a:rPr lang="nl-BE"/>
              <a:t>Mensgericht</a:t>
            </a:r>
          </a:p>
          <a:p>
            <a:pPr lvl="1"/>
            <a:r>
              <a:rPr lang="nl-BE"/>
              <a:t>Participatief LS</a:t>
            </a:r>
          </a:p>
          <a:p>
            <a:pPr marL="355600" lvl="1" indent="0">
              <a:buFont typeface="Arial" pitchFamily="34" charset="0"/>
              <a:buNone/>
            </a:pPr>
            <a:endParaRPr lang="nl-BE"/>
          </a:p>
          <a:p>
            <a:pPr marL="355600" lvl="1" indent="0">
              <a:buFont typeface="Arial" pitchFamily="34" charset="0"/>
              <a:buNone/>
            </a:pPr>
            <a:endParaRPr lang="nl-BE"/>
          </a:p>
          <a:p>
            <a:r>
              <a:rPr lang="nl-BE"/>
              <a:t>Mannen</a:t>
            </a:r>
          </a:p>
          <a:p>
            <a:pPr lvl="1"/>
            <a:r>
              <a:rPr lang="nl-BE"/>
              <a:t>Taakgericht</a:t>
            </a:r>
          </a:p>
          <a:p>
            <a:pPr lvl="1"/>
            <a:r>
              <a:rPr lang="nl-BE"/>
              <a:t>Autocratisch</a:t>
            </a:r>
          </a:p>
          <a:p>
            <a:pPr marL="355600" lvl="1" indent="0">
              <a:buFont typeface="Arial" pitchFamily="34" charset="0"/>
              <a:buNone/>
            </a:pPr>
            <a:br>
              <a:rPr lang="nl-BE"/>
            </a:br>
            <a:endParaRPr lang="nl-BE" dirty="0"/>
          </a:p>
        </p:txBody>
      </p:sp>
      <p:pic>
        <p:nvPicPr>
          <p:cNvPr id="11" name="Picture 6" descr="Afbeeldingsresultaat voor TIM COOK">
            <a:extLst>
              <a:ext uri="{FF2B5EF4-FFF2-40B4-BE49-F238E27FC236}">
                <a16:creationId xmlns:a16="http://schemas.microsoft.com/office/drawing/2014/main" id="{D5A0D380-56B8-467A-9D39-C5F103865E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4077072"/>
            <a:ext cx="3250570" cy="1779871"/>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voettekst 1">
            <a:extLst>
              <a:ext uri="{FF2B5EF4-FFF2-40B4-BE49-F238E27FC236}">
                <a16:creationId xmlns:a16="http://schemas.microsoft.com/office/drawing/2014/main" id="{C4F4317F-9F2B-4AB3-A5D6-B73481594F90}"/>
              </a:ext>
            </a:extLst>
          </p:cNvPr>
          <p:cNvSpPr>
            <a:spLocks noGrp="1"/>
          </p:cNvSpPr>
          <p:nvPr>
            <p:ph type="ftr" sz="quarter" idx="12"/>
          </p:nvPr>
        </p:nvSpPr>
        <p:spPr/>
        <p:txBody>
          <a:bodyPr/>
          <a:lstStyle/>
          <a:p>
            <a:r>
              <a:rPr lang="nl-BE"/>
              <a:t>Gedrag in organisaties.</a:t>
            </a:r>
            <a:endParaRPr lang="nl-BE" dirty="0"/>
          </a:p>
        </p:txBody>
      </p:sp>
      <p:pic>
        <p:nvPicPr>
          <p:cNvPr id="6" name="Picture 4" descr="Cefic President - Ilham Kadri">
            <a:extLst>
              <a:ext uri="{FF2B5EF4-FFF2-40B4-BE49-F238E27FC236}">
                <a16:creationId xmlns:a16="http://schemas.microsoft.com/office/drawing/2014/main" id="{79430926-C170-D89B-8AEC-E570FA77B6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1187360"/>
            <a:ext cx="4217757" cy="245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474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Hofstede toonde aan dat de dimensie machtsafstand verschillen aan het licht brengt tussen diverse culturen. Crossculturele verschillen inzake leiderschap moeten we in het verlengde hiervan zien.</a:t>
            </a:r>
            <a:br>
              <a:rPr lang="nl-BE" dirty="0"/>
            </a:br>
            <a:r>
              <a:rPr lang="nl-BE" dirty="0"/>
              <a:t>Nederland: geringe machtsafstand</a:t>
            </a:r>
            <a:br>
              <a:rPr lang="nl-BE" dirty="0"/>
            </a:br>
            <a:r>
              <a:rPr lang="nl-BE" dirty="0"/>
              <a:t>België: grote machtsafstand. </a:t>
            </a:r>
            <a:br>
              <a:rPr lang="nl-BE" dirty="0"/>
            </a:br>
            <a:r>
              <a:rPr lang="nl-BE" dirty="0"/>
              <a:t>Gevolgen voor leiderschap? </a:t>
            </a:r>
          </a:p>
          <a:p>
            <a:pPr>
              <a:buNone/>
            </a:pPr>
            <a:endParaRPr lang="nl-BE" dirty="0"/>
          </a:p>
        </p:txBody>
      </p:sp>
      <p:sp>
        <p:nvSpPr>
          <p:cNvPr id="3" name="Title 2"/>
          <p:cNvSpPr>
            <a:spLocks noGrp="1"/>
          </p:cNvSpPr>
          <p:nvPr>
            <p:ph type="title"/>
          </p:nvPr>
        </p:nvSpPr>
        <p:spPr/>
        <p:txBody>
          <a:bodyPr/>
          <a:lstStyle/>
          <a:p>
            <a:pPr>
              <a:defRPr/>
            </a:pPr>
            <a:r>
              <a:rPr lang="nl-BE" dirty="0"/>
              <a:t>10.4 C</a:t>
            </a:r>
            <a:r>
              <a:rPr lang="nl-BE" cap="none" dirty="0"/>
              <a:t>rossculturele verschillen? </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35</a:t>
            </a:fld>
            <a:endParaRPr lang="nl-BE" dirty="0"/>
          </a:p>
        </p:txBody>
      </p:sp>
      <p:sp>
        <p:nvSpPr>
          <p:cNvPr id="5" name="Tijdelijke aanduiding voor voettekst 4">
            <a:extLst>
              <a:ext uri="{FF2B5EF4-FFF2-40B4-BE49-F238E27FC236}">
                <a16:creationId xmlns:a16="http://schemas.microsoft.com/office/drawing/2014/main" id="{B3719410-8C42-403C-B4D9-45BE02B8E1DB}"/>
              </a:ext>
            </a:extLst>
          </p:cNvPr>
          <p:cNvSpPr>
            <a:spLocks noGrp="1"/>
          </p:cNvSpPr>
          <p:nvPr>
            <p:ph type="ftr" sz="quarter" idx="12"/>
          </p:nvPr>
        </p:nvSpPr>
        <p:spPr/>
        <p:txBody>
          <a:bodyPr/>
          <a:lstStyle/>
          <a:p>
            <a:r>
              <a:rPr lang="nl-BE"/>
              <a:t>Gedrag in organisaties.</a:t>
            </a:r>
            <a:endParaRPr lang="nl-B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9B373-2DB4-ED3A-BE51-950DDDF24EEF}"/>
            </a:ext>
          </a:extLst>
        </p:cNvPr>
        <p:cNvGrpSpPr/>
        <p:nvPr/>
      </p:nvGrpSpPr>
      <p:grpSpPr>
        <a:xfrm>
          <a:off x="0" y="0"/>
          <a:ext cx="0" cy="0"/>
          <a:chOff x="0" y="0"/>
          <a:chExt cx="0" cy="0"/>
        </a:xfrm>
      </p:grpSpPr>
      <p:sp>
        <p:nvSpPr>
          <p:cNvPr id="49154" name="Content Placeholder 1">
            <a:extLst>
              <a:ext uri="{FF2B5EF4-FFF2-40B4-BE49-F238E27FC236}">
                <a16:creationId xmlns:a16="http://schemas.microsoft.com/office/drawing/2014/main" id="{6F85832D-6370-3216-F64F-E5FAED6985C6}"/>
              </a:ext>
            </a:extLst>
          </p:cNvPr>
          <p:cNvSpPr>
            <a:spLocks noGrp="1"/>
          </p:cNvSpPr>
          <p:nvPr>
            <p:ph idx="1"/>
          </p:nvPr>
        </p:nvSpPr>
        <p:spPr>
          <a:xfrm>
            <a:off x="3857620" y="1152000"/>
            <a:ext cx="5072098" cy="4734000"/>
          </a:xfrm>
        </p:spPr>
        <p:txBody>
          <a:bodyPr>
            <a:normAutofit/>
          </a:bodyPr>
          <a:lstStyle/>
          <a:p>
            <a:pPr eaLnBrk="1" hangingPunct="1">
              <a:buFont typeface="Verdana" pitchFamily="34" charset="0"/>
              <a:buNone/>
            </a:pPr>
            <a:r>
              <a:rPr lang="nl-BE" sz="1900"/>
              <a:t>Na de studie van dit hoofdstuk ben je </a:t>
            </a:r>
            <a:br>
              <a:rPr lang="nl-BE" sz="1900"/>
            </a:br>
            <a:r>
              <a:rPr lang="nl-BE" sz="1900"/>
              <a:t>in staat: </a:t>
            </a:r>
          </a:p>
          <a:p>
            <a:pPr lvl="1" eaLnBrk="1" hangingPunct="1"/>
            <a:r>
              <a:rPr lang="nl-BE" sz="1900"/>
              <a:t>een omschrijving te geven van de </a:t>
            </a:r>
            <a:br>
              <a:rPr lang="nl-BE" sz="1900"/>
            </a:br>
            <a:r>
              <a:rPr lang="nl-BE" sz="1900"/>
              <a:t>begrippen leiderschap en management</a:t>
            </a:r>
          </a:p>
          <a:p>
            <a:pPr lvl="1" eaLnBrk="1" hangingPunct="1"/>
            <a:r>
              <a:rPr lang="nl-BE" sz="1900"/>
              <a:t>een beschrijving te geven van de taken van het management van </a:t>
            </a:r>
            <a:r>
              <a:rPr lang="nl-BE" sz="1900" err="1"/>
              <a:t>Drucker</a:t>
            </a:r>
            <a:endParaRPr lang="nl-BE" sz="1900"/>
          </a:p>
          <a:p>
            <a:pPr lvl="1" eaLnBrk="1" hangingPunct="1"/>
            <a:r>
              <a:rPr lang="nl-BE" sz="1900"/>
              <a:t>de resultaten van de karaktereigenschappen visie over leiderschap te bespreken; </a:t>
            </a:r>
          </a:p>
          <a:p>
            <a:pPr lvl="1"/>
            <a:r>
              <a:rPr lang="nl-BE" sz="1900"/>
              <a:t>de resultaten van de gedrags-</a:t>
            </a:r>
            <a:br>
              <a:rPr lang="nl-BE" sz="1900"/>
            </a:br>
            <a:r>
              <a:rPr lang="nl-BE" sz="1900"/>
              <a:t>benadering van leiderschap te bespreken</a:t>
            </a:r>
          </a:p>
          <a:p>
            <a:pPr lvl="1" eaLnBrk="1" hangingPunct="1">
              <a:buNone/>
            </a:pPr>
            <a:endParaRPr lang="nl-BE" sz="1900"/>
          </a:p>
        </p:txBody>
      </p:sp>
      <p:sp>
        <p:nvSpPr>
          <p:cNvPr id="3" name="Title 2">
            <a:extLst>
              <a:ext uri="{FF2B5EF4-FFF2-40B4-BE49-F238E27FC236}">
                <a16:creationId xmlns:a16="http://schemas.microsoft.com/office/drawing/2014/main" id="{37BBFDD4-CCA1-AE46-A307-F227E8491F6F}"/>
              </a:ext>
            </a:extLst>
          </p:cNvPr>
          <p:cNvSpPr>
            <a:spLocks noGrp="1"/>
          </p:cNvSpPr>
          <p:nvPr>
            <p:ph type="title"/>
          </p:nvPr>
        </p:nvSpPr>
        <p:spPr>
          <a:xfrm>
            <a:off x="0" y="0"/>
            <a:ext cx="9144000" cy="1142984"/>
          </a:xfrm>
        </p:spPr>
        <p:txBody>
          <a:bodyPr rtlCol="0" anchor="ctr">
            <a:normAutofit/>
          </a:bodyPr>
          <a:lstStyle/>
          <a:p>
            <a:pPr eaLnBrk="1" fontAlgn="auto" hangingPunct="1">
              <a:spcAft>
                <a:spcPts val="0"/>
              </a:spcAft>
              <a:defRPr/>
            </a:pPr>
            <a:r>
              <a:rPr lang="nl-BE" cap="none" dirty="0"/>
              <a:t>Doelstellingen </a:t>
            </a:r>
          </a:p>
        </p:txBody>
      </p:sp>
      <p:pic>
        <p:nvPicPr>
          <p:cNvPr id="7" name="Afbeelding 6">
            <a:extLst>
              <a:ext uri="{FF2B5EF4-FFF2-40B4-BE49-F238E27FC236}">
                <a16:creationId xmlns:a16="http://schemas.microsoft.com/office/drawing/2014/main" id="{87B1DEAF-05DF-BB51-DCF7-690779F276DC}"/>
              </a:ext>
            </a:extLst>
          </p:cNvPr>
          <p:cNvPicPr>
            <a:picLocks noChangeAspect="1"/>
          </p:cNvPicPr>
          <p:nvPr/>
        </p:nvPicPr>
        <p:blipFill>
          <a:blip r:embed="rId2"/>
          <a:stretch>
            <a:fillRect/>
          </a:stretch>
        </p:blipFill>
        <p:spPr>
          <a:xfrm>
            <a:off x="180000" y="1277829"/>
            <a:ext cx="3428992" cy="4482342"/>
          </a:xfrm>
          <a:prstGeom prst="rect">
            <a:avLst/>
          </a:prstGeom>
          <a:noFill/>
        </p:spPr>
      </p:pic>
      <p:sp>
        <p:nvSpPr>
          <p:cNvPr id="4" name="Slide Number Placeholder 3">
            <a:extLst>
              <a:ext uri="{FF2B5EF4-FFF2-40B4-BE49-F238E27FC236}">
                <a16:creationId xmlns:a16="http://schemas.microsoft.com/office/drawing/2014/main" id="{902D0521-AEE3-2841-2A31-56B52A778C05}"/>
              </a:ext>
            </a:extLst>
          </p:cNvPr>
          <p:cNvSpPr>
            <a:spLocks noGrp="1"/>
          </p:cNvSpPr>
          <p:nvPr>
            <p:ph type="sldNum" sz="quarter" idx="12"/>
          </p:nvPr>
        </p:nvSpPr>
        <p:spPr>
          <a:xfrm>
            <a:off x="360000" y="6084000"/>
            <a:ext cx="360000" cy="667148"/>
          </a:xfrm>
        </p:spPr>
        <p:txBody>
          <a:bodyPr wrap="none" anchor="ctr">
            <a:normAutofit/>
          </a:bodyPr>
          <a:lstStyle/>
          <a:p>
            <a:pPr>
              <a:spcAft>
                <a:spcPts val="600"/>
              </a:spcAft>
            </a:pPr>
            <a:fld id="{3B80295F-48CD-49FC-897A-CCEC919B8070}" type="slidenum">
              <a:rPr lang="nl-BE" smtClean="0"/>
              <a:pPr>
                <a:spcAft>
                  <a:spcPts val="600"/>
                </a:spcAft>
              </a:pPr>
              <a:t>36</a:t>
            </a:fld>
            <a:endParaRPr lang="nl-BE"/>
          </a:p>
        </p:txBody>
      </p:sp>
      <p:sp>
        <p:nvSpPr>
          <p:cNvPr id="2" name="Tijdelijke aanduiding voor voettekst 1">
            <a:extLst>
              <a:ext uri="{FF2B5EF4-FFF2-40B4-BE49-F238E27FC236}">
                <a16:creationId xmlns:a16="http://schemas.microsoft.com/office/drawing/2014/main" id="{4799C684-2C2C-3541-A6BB-16C4C6F02BAE}"/>
              </a:ext>
            </a:extLst>
          </p:cNvPr>
          <p:cNvSpPr>
            <a:spLocks noGrp="1"/>
          </p:cNvSpPr>
          <p:nvPr>
            <p:ph type="ftr" sz="quarter" idx="13"/>
          </p:nvPr>
        </p:nvSpPr>
        <p:spPr>
          <a:xfrm>
            <a:off x="755576" y="6084000"/>
            <a:ext cx="4032424" cy="432000"/>
          </a:xfrm>
        </p:spPr>
        <p:txBody>
          <a:bodyPr wrap="square" anchor="ctr">
            <a:normAutofit/>
          </a:bodyPr>
          <a:lstStyle/>
          <a:p>
            <a:pPr>
              <a:spcAft>
                <a:spcPts val="600"/>
              </a:spcAft>
            </a:pPr>
            <a:r>
              <a:rPr lang="nl-BE"/>
              <a:t>Gedrag in organisaties.</a:t>
            </a:r>
          </a:p>
        </p:txBody>
      </p:sp>
    </p:spTree>
    <p:extLst>
      <p:ext uri="{BB962C8B-B14F-4D97-AF65-F5344CB8AC3E}">
        <p14:creationId xmlns:p14="http://schemas.microsoft.com/office/powerpoint/2010/main" val="2015527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0A4E5-A41F-F00F-6489-858CD8E14A0F}"/>
            </a:ext>
          </a:extLst>
        </p:cNvPr>
        <p:cNvGrpSpPr/>
        <p:nvPr/>
      </p:nvGrpSpPr>
      <p:grpSpPr>
        <a:xfrm>
          <a:off x="0" y="0"/>
          <a:ext cx="0" cy="0"/>
          <a:chOff x="0" y="0"/>
          <a:chExt cx="0" cy="0"/>
        </a:xfrm>
      </p:grpSpPr>
      <p:sp>
        <p:nvSpPr>
          <p:cNvPr id="50178" name="Content Placeholder 1">
            <a:extLst>
              <a:ext uri="{FF2B5EF4-FFF2-40B4-BE49-F238E27FC236}">
                <a16:creationId xmlns:a16="http://schemas.microsoft.com/office/drawing/2014/main" id="{E547397D-BFCC-2E75-9EA1-A0648B8D2344}"/>
              </a:ext>
            </a:extLst>
          </p:cNvPr>
          <p:cNvSpPr>
            <a:spLocks noGrp="1"/>
          </p:cNvSpPr>
          <p:nvPr>
            <p:ph idx="1"/>
          </p:nvPr>
        </p:nvSpPr>
        <p:spPr>
          <a:xfrm>
            <a:off x="3857620" y="1152000"/>
            <a:ext cx="5072098" cy="4734000"/>
          </a:xfrm>
        </p:spPr>
        <p:txBody>
          <a:bodyPr>
            <a:normAutofit/>
          </a:bodyPr>
          <a:lstStyle/>
          <a:p>
            <a:pPr eaLnBrk="1" hangingPunct="1">
              <a:buFont typeface="Verdana" pitchFamily="34" charset="0"/>
              <a:buNone/>
            </a:pPr>
            <a:r>
              <a:rPr lang="nl-BE" sz="1900"/>
              <a:t>Na de studie van dit hoofdstuk ben je </a:t>
            </a:r>
            <a:br>
              <a:rPr lang="nl-BE" sz="1900"/>
            </a:br>
            <a:r>
              <a:rPr lang="nl-BE" sz="1900"/>
              <a:t>in staat: </a:t>
            </a:r>
          </a:p>
          <a:p>
            <a:pPr lvl="1" eaLnBrk="1" hangingPunct="1"/>
            <a:r>
              <a:rPr lang="nl-BE" sz="1900"/>
              <a:t>de contingentie theorie van Fiedler te </a:t>
            </a:r>
            <a:br>
              <a:rPr lang="nl-BE" sz="1900"/>
            </a:br>
            <a:r>
              <a:rPr lang="nl-BE" sz="1900"/>
              <a:t>bespreken</a:t>
            </a:r>
          </a:p>
          <a:p>
            <a:pPr lvl="1" eaLnBrk="1" hangingPunct="1"/>
            <a:r>
              <a:rPr lang="nl-BE" sz="1900"/>
              <a:t>de pad-doel theorie uit te leggen</a:t>
            </a:r>
          </a:p>
          <a:p>
            <a:pPr lvl="1" eaLnBrk="1" hangingPunct="1"/>
            <a:r>
              <a:rPr lang="nl-BE" sz="1900"/>
              <a:t>situationeel leiderschap van Hersey en Blanchard toe te lichten</a:t>
            </a:r>
          </a:p>
          <a:p>
            <a:pPr lvl="1"/>
            <a:r>
              <a:rPr lang="nl-BE" sz="1900"/>
              <a:t>een bespreking te geven van de waarde van transformationeel leiderschap voor de organisatie</a:t>
            </a:r>
          </a:p>
          <a:p>
            <a:pPr lvl="1"/>
            <a:r>
              <a:rPr lang="nl-BE" sz="1900"/>
              <a:t>Aan te geven of er verschillen bestaan tussen mannen en vrouwen</a:t>
            </a:r>
          </a:p>
          <a:p>
            <a:pPr lvl="1"/>
            <a:r>
              <a:rPr lang="nl-BE" sz="1900"/>
              <a:t>Aan te geven of er crossculturele verschillen bestaan inzake leiderschap</a:t>
            </a:r>
          </a:p>
          <a:p>
            <a:pPr lvl="1" eaLnBrk="1" hangingPunct="1">
              <a:buNone/>
            </a:pPr>
            <a:endParaRPr lang="nl-BE" sz="1900"/>
          </a:p>
        </p:txBody>
      </p:sp>
      <p:sp>
        <p:nvSpPr>
          <p:cNvPr id="3" name="Title 2">
            <a:extLst>
              <a:ext uri="{FF2B5EF4-FFF2-40B4-BE49-F238E27FC236}">
                <a16:creationId xmlns:a16="http://schemas.microsoft.com/office/drawing/2014/main" id="{F611187D-D82A-5840-37EE-DB8946B805F5}"/>
              </a:ext>
            </a:extLst>
          </p:cNvPr>
          <p:cNvSpPr>
            <a:spLocks noGrp="1"/>
          </p:cNvSpPr>
          <p:nvPr>
            <p:ph type="title"/>
          </p:nvPr>
        </p:nvSpPr>
        <p:spPr>
          <a:xfrm>
            <a:off x="0" y="0"/>
            <a:ext cx="9144000" cy="1142984"/>
          </a:xfrm>
        </p:spPr>
        <p:txBody>
          <a:bodyPr rtlCol="0" anchor="ctr">
            <a:normAutofit/>
          </a:bodyPr>
          <a:lstStyle/>
          <a:p>
            <a:pPr eaLnBrk="1" fontAlgn="auto" hangingPunct="1">
              <a:spcAft>
                <a:spcPts val="0"/>
              </a:spcAft>
              <a:defRPr/>
            </a:pPr>
            <a:r>
              <a:rPr lang="nl-BE" cap="none" dirty="0"/>
              <a:t>Doelstellingen </a:t>
            </a:r>
          </a:p>
        </p:txBody>
      </p:sp>
      <p:pic>
        <p:nvPicPr>
          <p:cNvPr id="7" name="Afbeelding 6">
            <a:extLst>
              <a:ext uri="{FF2B5EF4-FFF2-40B4-BE49-F238E27FC236}">
                <a16:creationId xmlns:a16="http://schemas.microsoft.com/office/drawing/2014/main" id="{3A888435-0DDC-D60B-F6C1-8046551FB5CD}"/>
              </a:ext>
            </a:extLst>
          </p:cNvPr>
          <p:cNvPicPr>
            <a:picLocks noChangeAspect="1"/>
          </p:cNvPicPr>
          <p:nvPr/>
        </p:nvPicPr>
        <p:blipFill>
          <a:blip r:embed="rId2"/>
          <a:stretch>
            <a:fillRect/>
          </a:stretch>
        </p:blipFill>
        <p:spPr>
          <a:xfrm>
            <a:off x="180000" y="1277829"/>
            <a:ext cx="3428992" cy="4482342"/>
          </a:xfrm>
          <a:prstGeom prst="rect">
            <a:avLst/>
          </a:prstGeom>
          <a:noFill/>
        </p:spPr>
      </p:pic>
      <p:sp>
        <p:nvSpPr>
          <p:cNvPr id="4" name="Slide Number Placeholder 3">
            <a:extLst>
              <a:ext uri="{FF2B5EF4-FFF2-40B4-BE49-F238E27FC236}">
                <a16:creationId xmlns:a16="http://schemas.microsoft.com/office/drawing/2014/main" id="{99926888-D36D-018E-AC10-6FAC78B14D16}"/>
              </a:ext>
            </a:extLst>
          </p:cNvPr>
          <p:cNvSpPr>
            <a:spLocks noGrp="1"/>
          </p:cNvSpPr>
          <p:nvPr>
            <p:ph type="sldNum" sz="quarter" idx="12"/>
          </p:nvPr>
        </p:nvSpPr>
        <p:spPr>
          <a:xfrm>
            <a:off x="360000" y="6084000"/>
            <a:ext cx="360000" cy="667148"/>
          </a:xfrm>
        </p:spPr>
        <p:txBody>
          <a:bodyPr wrap="none" anchor="ctr">
            <a:normAutofit/>
          </a:bodyPr>
          <a:lstStyle/>
          <a:p>
            <a:pPr>
              <a:spcAft>
                <a:spcPts val="600"/>
              </a:spcAft>
            </a:pPr>
            <a:fld id="{3B80295F-48CD-49FC-897A-CCEC919B8070}" type="slidenum">
              <a:rPr lang="nl-BE" smtClean="0"/>
              <a:pPr>
                <a:spcAft>
                  <a:spcPts val="600"/>
                </a:spcAft>
              </a:pPr>
              <a:t>37</a:t>
            </a:fld>
            <a:endParaRPr lang="nl-BE"/>
          </a:p>
        </p:txBody>
      </p:sp>
      <p:sp>
        <p:nvSpPr>
          <p:cNvPr id="2" name="Tijdelijke aanduiding voor voettekst 1">
            <a:extLst>
              <a:ext uri="{FF2B5EF4-FFF2-40B4-BE49-F238E27FC236}">
                <a16:creationId xmlns:a16="http://schemas.microsoft.com/office/drawing/2014/main" id="{E7971467-2795-A748-5F58-700081C18610}"/>
              </a:ext>
            </a:extLst>
          </p:cNvPr>
          <p:cNvSpPr>
            <a:spLocks noGrp="1"/>
          </p:cNvSpPr>
          <p:nvPr>
            <p:ph type="ftr" sz="quarter" idx="13"/>
          </p:nvPr>
        </p:nvSpPr>
        <p:spPr>
          <a:xfrm>
            <a:off x="755576" y="6084000"/>
            <a:ext cx="4032424" cy="432000"/>
          </a:xfrm>
        </p:spPr>
        <p:txBody>
          <a:bodyPr wrap="square" anchor="ctr">
            <a:normAutofit/>
          </a:bodyPr>
          <a:lstStyle/>
          <a:p>
            <a:pPr>
              <a:spcAft>
                <a:spcPts val="600"/>
              </a:spcAft>
            </a:pPr>
            <a:r>
              <a:rPr lang="nl-BE"/>
              <a:t>Gedrag in organisaties.</a:t>
            </a:r>
          </a:p>
        </p:txBody>
      </p:sp>
    </p:spTree>
    <p:extLst>
      <p:ext uri="{BB962C8B-B14F-4D97-AF65-F5344CB8AC3E}">
        <p14:creationId xmlns:p14="http://schemas.microsoft.com/office/powerpoint/2010/main" val="1633485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2928938"/>
            <a:ext cx="9144000" cy="2643187"/>
          </a:xfrm>
        </p:spPr>
        <p:txBody>
          <a:bodyPr rtlCol="0"/>
          <a:lstStyle/>
          <a:p>
            <a:pPr eaLnBrk="1" fontAlgn="auto" hangingPunct="1">
              <a:defRPr/>
            </a:pPr>
            <a:endParaRPr lang="nl-BE" dirty="0"/>
          </a:p>
        </p:txBody>
      </p:sp>
      <p:sp>
        <p:nvSpPr>
          <p:cNvPr id="3" name="Title 2"/>
          <p:cNvSpPr>
            <a:spLocks noGrp="1"/>
          </p:cNvSpPr>
          <p:nvPr>
            <p:ph type="title"/>
          </p:nvPr>
        </p:nvSpPr>
        <p:spPr>
          <a:xfrm>
            <a:off x="0" y="0"/>
            <a:ext cx="9144000" cy="2928938"/>
          </a:xfrm>
        </p:spPr>
        <p:txBody>
          <a:bodyPr rtlCol="0"/>
          <a:lstStyle/>
          <a:p>
            <a:pPr eaLnBrk="1" fontAlgn="auto" hangingPunct="1">
              <a:spcAft>
                <a:spcPts val="0"/>
              </a:spcAft>
              <a:defRPr/>
            </a:pPr>
            <a:r>
              <a:rPr lang="nl-BE" dirty="0"/>
              <a:t>Hoofdstuk X</a:t>
            </a:r>
            <a:br>
              <a:rPr lang="nl-BE" dirty="0"/>
            </a:br>
            <a:r>
              <a:rPr lang="nl-BE" dirty="0"/>
              <a:t>Leiderschap in organisaties</a:t>
            </a:r>
          </a:p>
        </p:txBody>
      </p:sp>
      <p:sp>
        <p:nvSpPr>
          <p:cNvPr id="4" name="Slide Number Placeholder 3"/>
          <p:cNvSpPr>
            <a:spLocks noGrp="1"/>
          </p:cNvSpPr>
          <p:nvPr>
            <p:ph type="sldNum" sz="quarter" idx="11"/>
          </p:nvPr>
        </p:nvSpPr>
        <p:spPr/>
        <p:txBody>
          <a:bodyPr/>
          <a:lstStyle/>
          <a:p>
            <a:fld id="{3B80295F-48CD-49FC-897A-CCEC919B8070}" type="slidenum">
              <a:rPr lang="nl-BE" smtClean="0"/>
              <a:pPr/>
              <a:t>38</a:t>
            </a:fld>
            <a:endParaRPr lang="nl-BE" dirty="0"/>
          </a:p>
        </p:txBody>
      </p:sp>
      <p:sp>
        <p:nvSpPr>
          <p:cNvPr id="5" name="Tijdelijke aanduiding voor voettekst 4">
            <a:extLst>
              <a:ext uri="{FF2B5EF4-FFF2-40B4-BE49-F238E27FC236}">
                <a16:creationId xmlns:a16="http://schemas.microsoft.com/office/drawing/2014/main" id="{91978829-8EF3-49BC-81A9-D593F92BDB50}"/>
              </a:ext>
            </a:extLst>
          </p:cNvPr>
          <p:cNvSpPr>
            <a:spLocks noGrp="1"/>
          </p:cNvSpPr>
          <p:nvPr>
            <p:ph type="ftr" sz="quarter" idx="12"/>
          </p:nvPr>
        </p:nvSpPr>
        <p:spPr/>
        <p:txBody>
          <a:bodyPr/>
          <a:lstStyle/>
          <a:p>
            <a:r>
              <a:rPr lang="nl-BE"/>
              <a:t>Gedrag in organisaties.</a:t>
            </a:r>
            <a:endParaRPr lang="nl-BE" dirty="0"/>
          </a:p>
        </p:txBody>
      </p:sp>
      <p:pic>
        <p:nvPicPr>
          <p:cNvPr id="9" name="Picture 2" descr="Gedrag in organisaties">
            <a:extLst>
              <a:ext uri="{FF2B5EF4-FFF2-40B4-BE49-F238E27FC236}">
                <a16:creationId xmlns:a16="http://schemas.microsoft.com/office/drawing/2014/main" id="{39D5583C-B0FF-4FA9-B9D3-019956AA58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3929063"/>
            <a:ext cx="2123728" cy="300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22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0" y="1152525"/>
            <a:ext cx="9144000" cy="4733925"/>
          </a:xfrm>
        </p:spPr>
        <p:txBody>
          <a:bodyPr/>
          <a:lstStyle/>
          <a:p>
            <a:pPr eaLnBrk="1" hangingPunct="1">
              <a:buFont typeface="Verdana" pitchFamily="34" charset="0"/>
              <a:buNone/>
            </a:pPr>
            <a:r>
              <a:rPr lang="nl-BE" sz="2400" dirty="0"/>
              <a:t>Management volgens </a:t>
            </a:r>
            <a:r>
              <a:rPr lang="nl-BE" sz="2400" dirty="0" err="1"/>
              <a:t>Drucker</a:t>
            </a:r>
            <a:r>
              <a:rPr lang="nl-BE" sz="2400" dirty="0"/>
              <a:t>: </a:t>
            </a:r>
          </a:p>
          <a:p>
            <a:pPr lvl="1" eaLnBrk="1" hangingPunct="1"/>
            <a:r>
              <a:rPr lang="nl-BE" sz="2000" dirty="0"/>
              <a:t>Doelstellingen formuleren</a:t>
            </a:r>
          </a:p>
          <a:p>
            <a:pPr lvl="1" eaLnBrk="1" hangingPunct="1"/>
            <a:r>
              <a:rPr lang="nl-BE" sz="2000" dirty="0"/>
              <a:t>Organiseren</a:t>
            </a:r>
          </a:p>
          <a:p>
            <a:pPr lvl="1" eaLnBrk="1" hangingPunct="1"/>
            <a:r>
              <a:rPr lang="nl-BE" sz="2000" dirty="0"/>
              <a:t>Motiveren</a:t>
            </a:r>
          </a:p>
          <a:p>
            <a:pPr lvl="1" eaLnBrk="1" hangingPunct="1"/>
            <a:r>
              <a:rPr lang="nl-BE" sz="2000" dirty="0"/>
              <a:t>Meten</a:t>
            </a:r>
          </a:p>
          <a:p>
            <a:pPr lvl="1" eaLnBrk="1" hangingPunct="1"/>
            <a:r>
              <a:rPr lang="nl-BE" sz="2000" dirty="0"/>
              <a:t>Ontwikkelen				Tim Cook, CEO Apple</a:t>
            </a:r>
          </a:p>
          <a:p>
            <a:pPr lvl="1" eaLnBrk="1" hangingPunct="1">
              <a:buNone/>
            </a:pPr>
            <a:endParaRPr lang="nl-BE" sz="2000" dirty="0"/>
          </a:p>
          <a:p>
            <a:pPr eaLnBrk="1" hangingPunct="1">
              <a:buFont typeface="Verdana" pitchFamily="34" charset="0"/>
              <a:buNone/>
            </a:pPr>
            <a:r>
              <a:rPr lang="nl-BE" sz="2400" dirty="0">
                <a:sym typeface="Wingdings" panose="05000000000000000000" pitchFamily="2" charset="2"/>
              </a:rPr>
              <a:t> </a:t>
            </a:r>
            <a:r>
              <a:rPr lang="nl-BE" sz="2400" dirty="0">
                <a:solidFill>
                  <a:srgbClr val="FF0000"/>
                </a:solidFill>
              </a:rPr>
              <a:t>Leidinggeven is een onderdeel van het management</a:t>
            </a:r>
            <a:r>
              <a:rPr lang="nl-BE" sz="2400" dirty="0"/>
              <a:t>.</a:t>
            </a:r>
          </a:p>
          <a:p>
            <a:pPr eaLnBrk="1" hangingPunct="1">
              <a:buFont typeface="Verdana" pitchFamily="34" charset="0"/>
              <a:buNone/>
            </a:pPr>
            <a:endParaRPr lang="nl-BE" sz="2400" dirty="0"/>
          </a:p>
          <a:p>
            <a:pPr eaLnBrk="1" hangingPunct="1">
              <a:buFont typeface="Verdana" pitchFamily="34" charset="0"/>
              <a:buNone/>
            </a:pPr>
            <a:r>
              <a:rPr lang="nl-BE" sz="2400" dirty="0"/>
              <a:t>Effectief leiderschap? Leider zorgt via gedragssturing dat doelstellingen bereikt worden. </a:t>
            </a:r>
          </a:p>
        </p:txBody>
      </p:sp>
      <p:sp>
        <p:nvSpPr>
          <p:cNvPr id="3" name="Title 2"/>
          <p:cNvSpPr>
            <a:spLocks noGrp="1"/>
          </p:cNvSpPr>
          <p:nvPr>
            <p:ph type="title"/>
          </p:nvPr>
        </p:nvSpPr>
        <p:spPr/>
        <p:txBody>
          <a:bodyPr rtlCol="0"/>
          <a:lstStyle/>
          <a:p>
            <a:pPr eaLnBrk="1" fontAlgn="auto" hangingPunct="1">
              <a:spcAft>
                <a:spcPts val="0"/>
              </a:spcAft>
              <a:defRPr/>
            </a:pPr>
            <a:r>
              <a:rPr lang="nl-BE" dirty="0"/>
              <a:t>10.1 </a:t>
            </a:r>
            <a:r>
              <a:rPr lang="nl-BE" cap="none" dirty="0"/>
              <a:t>Zijn leiderschap en management hetzelfde? </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4</a:t>
            </a:fld>
            <a:endParaRPr lang="nl-BE" dirty="0"/>
          </a:p>
        </p:txBody>
      </p:sp>
      <p:pic>
        <p:nvPicPr>
          <p:cNvPr id="59394" name="Picture 2" descr="http://images.apple.com/pr/bios/images/cook_hero.png"/>
          <p:cNvPicPr>
            <a:picLocks noChangeAspect="1" noChangeArrowheads="1"/>
          </p:cNvPicPr>
          <p:nvPr/>
        </p:nvPicPr>
        <p:blipFill>
          <a:blip r:embed="rId3" cstate="print"/>
          <a:srcRect/>
          <a:stretch>
            <a:fillRect/>
          </a:stretch>
        </p:blipFill>
        <p:spPr bwMode="auto">
          <a:xfrm>
            <a:off x="6012160" y="1412776"/>
            <a:ext cx="1575518" cy="1800200"/>
          </a:xfrm>
          <a:prstGeom prst="rect">
            <a:avLst/>
          </a:prstGeom>
          <a:noFill/>
        </p:spPr>
      </p:pic>
      <p:sp>
        <p:nvSpPr>
          <p:cNvPr id="2" name="Tijdelijke aanduiding voor voettekst 1">
            <a:extLst>
              <a:ext uri="{FF2B5EF4-FFF2-40B4-BE49-F238E27FC236}">
                <a16:creationId xmlns:a16="http://schemas.microsoft.com/office/drawing/2014/main" id="{9FCFBC76-84C0-4D7C-B699-D86505EE0073}"/>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2068255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inhoud 1"/>
          <p:cNvSpPr>
            <a:spLocks noGrp="1"/>
          </p:cNvSpPr>
          <p:nvPr>
            <p:ph idx="1"/>
          </p:nvPr>
        </p:nvSpPr>
        <p:spPr>
          <a:xfrm>
            <a:off x="0" y="1152525"/>
            <a:ext cx="9144000" cy="4733925"/>
          </a:xfrm>
        </p:spPr>
        <p:txBody>
          <a:bodyPr/>
          <a:lstStyle/>
          <a:p>
            <a:pPr eaLnBrk="1" hangingPunct="1"/>
            <a:r>
              <a:rPr lang="nl-BE" dirty="0"/>
              <a:t>De trekkenbenadering</a:t>
            </a:r>
          </a:p>
          <a:p>
            <a:pPr lvl="1" eaLnBrk="1" hangingPunct="1"/>
            <a:r>
              <a:rPr lang="nl-BE" dirty="0"/>
              <a:t>‘leaders are born, </a:t>
            </a:r>
            <a:r>
              <a:rPr lang="nl-BE" dirty="0" err="1"/>
              <a:t>not</a:t>
            </a:r>
            <a:r>
              <a:rPr lang="nl-BE" dirty="0"/>
              <a:t> made’</a:t>
            </a:r>
            <a:br>
              <a:rPr lang="nl-BE" dirty="0"/>
            </a:br>
            <a:r>
              <a:rPr lang="nl-BE" dirty="0"/>
              <a:t> </a:t>
            </a:r>
            <a:r>
              <a:rPr lang="nl-BE" dirty="0">
                <a:sym typeface="Wingdings" pitchFamily="2" charset="2"/>
              </a:rPr>
              <a:t> </a:t>
            </a:r>
            <a:r>
              <a:rPr lang="nl-BE" dirty="0"/>
              <a:t>Welke zijn deze </a:t>
            </a:r>
            <a:r>
              <a:rPr lang="nl-BE" dirty="0">
                <a:solidFill>
                  <a:srgbClr val="FF0000"/>
                </a:solidFill>
              </a:rPr>
              <a:t>karaktertrekken</a:t>
            </a:r>
            <a:r>
              <a:rPr lang="nl-BE" dirty="0"/>
              <a:t> die voor effectief leiderschap zorgen?</a:t>
            </a:r>
          </a:p>
          <a:p>
            <a:pPr eaLnBrk="1" hangingPunct="1"/>
            <a:r>
              <a:rPr lang="nl-BE" dirty="0"/>
              <a:t>De gedragsbenadering</a:t>
            </a:r>
          </a:p>
          <a:p>
            <a:pPr lvl="1" eaLnBrk="1" hangingPunct="1"/>
            <a:r>
              <a:rPr lang="nl-BE" dirty="0"/>
              <a:t>Kunnen we </a:t>
            </a:r>
            <a:r>
              <a:rPr lang="nl-BE" dirty="0">
                <a:solidFill>
                  <a:srgbClr val="FF0000"/>
                </a:solidFill>
              </a:rPr>
              <a:t>op grond van gedrag </a:t>
            </a:r>
            <a:r>
              <a:rPr lang="nl-BE" dirty="0"/>
              <a:t>onderscheid maken tussen effectieve en niet effectieve leiders?</a:t>
            </a:r>
          </a:p>
          <a:p>
            <a:pPr eaLnBrk="1" hangingPunct="1"/>
            <a:r>
              <a:rPr lang="nl-BE" dirty="0"/>
              <a:t>De contingentietheorieën </a:t>
            </a:r>
          </a:p>
          <a:p>
            <a:pPr lvl="1" eaLnBrk="1" hangingPunct="1"/>
            <a:r>
              <a:rPr lang="nl-BE" dirty="0"/>
              <a:t>Effectief leiderschap hangt af van de </a:t>
            </a:r>
            <a:r>
              <a:rPr lang="nl-BE" dirty="0">
                <a:solidFill>
                  <a:srgbClr val="FF0000"/>
                </a:solidFill>
              </a:rPr>
              <a:t>situatie</a:t>
            </a:r>
          </a:p>
        </p:txBody>
      </p:sp>
      <p:sp>
        <p:nvSpPr>
          <p:cNvPr id="3" name="Titel 2"/>
          <p:cNvSpPr>
            <a:spLocks noGrp="1"/>
          </p:cNvSpPr>
          <p:nvPr>
            <p:ph type="title"/>
          </p:nvPr>
        </p:nvSpPr>
        <p:spPr/>
        <p:txBody>
          <a:bodyPr rtlCol="0"/>
          <a:lstStyle/>
          <a:p>
            <a:pPr eaLnBrk="1" fontAlgn="auto" hangingPunct="1">
              <a:spcAft>
                <a:spcPts val="0"/>
              </a:spcAft>
              <a:defRPr/>
            </a:pPr>
            <a:r>
              <a:rPr lang="nl-BE" dirty="0"/>
              <a:t>10.2 </a:t>
            </a:r>
            <a:r>
              <a:rPr lang="nl-BE" cap="none" dirty="0"/>
              <a:t>Diverse benaderingen van effectief leiderschap</a:t>
            </a:r>
          </a:p>
        </p:txBody>
      </p:sp>
      <p:sp>
        <p:nvSpPr>
          <p:cNvPr id="4" name="Slide Number Placeholder 3"/>
          <p:cNvSpPr>
            <a:spLocks noGrp="1"/>
          </p:cNvSpPr>
          <p:nvPr>
            <p:ph type="sldNum" sz="quarter" idx="11"/>
          </p:nvPr>
        </p:nvSpPr>
        <p:spPr/>
        <p:txBody>
          <a:bodyPr/>
          <a:lstStyle/>
          <a:p>
            <a:fld id="{3B80295F-48CD-49FC-897A-CCEC919B8070}" type="slidenum">
              <a:rPr lang="nl-BE" smtClean="0"/>
              <a:pPr/>
              <a:t>5</a:t>
            </a:fld>
            <a:endParaRPr lang="nl-BE" dirty="0"/>
          </a:p>
        </p:txBody>
      </p:sp>
      <p:sp>
        <p:nvSpPr>
          <p:cNvPr id="2" name="Tijdelijke aanduiding voor voettekst 1">
            <a:extLst>
              <a:ext uri="{FF2B5EF4-FFF2-40B4-BE49-F238E27FC236}">
                <a16:creationId xmlns:a16="http://schemas.microsoft.com/office/drawing/2014/main" id="{A06DBD25-C803-4558-8EC8-08D5365602D5}"/>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4284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inhoud 1"/>
          <p:cNvSpPr>
            <a:spLocks noGrp="1"/>
          </p:cNvSpPr>
          <p:nvPr>
            <p:ph idx="1"/>
          </p:nvPr>
        </p:nvSpPr>
        <p:spPr>
          <a:xfrm>
            <a:off x="0" y="1152525"/>
            <a:ext cx="9144000" cy="4733925"/>
          </a:xfrm>
        </p:spPr>
        <p:txBody>
          <a:bodyPr/>
          <a:lstStyle/>
          <a:p>
            <a:pPr eaLnBrk="1" hangingPunct="1"/>
            <a:r>
              <a:rPr lang="nl-BE" dirty="0"/>
              <a:t>Observatie van politieke leiders</a:t>
            </a:r>
          </a:p>
          <a:p>
            <a:pPr eaLnBrk="1" hangingPunct="1">
              <a:buFont typeface="Verdana" pitchFamily="34" charset="0"/>
              <a:buNone/>
            </a:pPr>
            <a:r>
              <a:rPr lang="nl-BE" dirty="0"/>
              <a:t>	</a:t>
            </a:r>
            <a:r>
              <a:rPr lang="nl-BE" dirty="0">
                <a:latin typeface="Calibri" pitchFamily="34" charset="0"/>
              </a:rPr>
              <a:t>→ </a:t>
            </a:r>
            <a:r>
              <a:rPr lang="nl-BE" dirty="0"/>
              <a:t>‘The </a:t>
            </a:r>
            <a:r>
              <a:rPr lang="nl-BE" dirty="0" err="1"/>
              <a:t>Great</a:t>
            </a:r>
            <a:r>
              <a:rPr lang="nl-BE" dirty="0"/>
              <a:t> man </a:t>
            </a:r>
            <a:r>
              <a:rPr lang="nl-BE" dirty="0" err="1"/>
              <a:t>theory</a:t>
            </a:r>
            <a:r>
              <a:rPr lang="nl-BE" dirty="0"/>
              <a:t>’</a:t>
            </a:r>
          </a:p>
          <a:p>
            <a:pPr lvl="2" eaLnBrk="1" hangingPunct="1"/>
            <a:r>
              <a:rPr lang="nl-BE" dirty="0"/>
              <a:t>Men wordt geboren als leider, aangeboren persoonlijke kwaliteiten</a:t>
            </a:r>
          </a:p>
          <a:p>
            <a:pPr marL="723900" lvl="2" indent="0" eaLnBrk="1" hangingPunct="1">
              <a:buNone/>
            </a:pPr>
            <a:r>
              <a:rPr lang="nl-BE" dirty="0">
                <a:sym typeface="Wingdings" panose="05000000000000000000" pitchFamily="2" charset="2"/>
              </a:rPr>
              <a:t> Training nodig ?</a:t>
            </a:r>
            <a:endParaRPr lang="nl-BE" dirty="0"/>
          </a:p>
        </p:txBody>
      </p:sp>
      <p:sp>
        <p:nvSpPr>
          <p:cNvPr id="3" name="Titel 2"/>
          <p:cNvSpPr>
            <a:spLocks noGrp="1"/>
          </p:cNvSpPr>
          <p:nvPr>
            <p:ph type="title"/>
          </p:nvPr>
        </p:nvSpPr>
        <p:spPr/>
        <p:txBody>
          <a:bodyPr rtlCol="0"/>
          <a:lstStyle/>
          <a:p>
            <a:pPr eaLnBrk="1" fontAlgn="auto" hangingPunct="1">
              <a:spcAft>
                <a:spcPts val="0"/>
              </a:spcAft>
              <a:defRPr/>
            </a:pPr>
            <a:r>
              <a:rPr lang="nl-BE" dirty="0"/>
              <a:t>10.2.1  </a:t>
            </a:r>
            <a:r>
              <a:rPr lang="nl-BE" cap="none" dirty="0"/>
              <a:t>De trekkenbenadering</a:t>
            </a:r>
          </a:p>
        </p:txBody>
      </p:sp>
      <p:pic>
        <p:nvPicPr>
          <p:cNvPr id="20485" name="Afbeelding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3645024"/>
            <a:ext cx="1202900" cy="112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Afbeelding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573016"/>
            <a:ext cx="1368152" cy="110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1"/>
          </p:nvPr>
        </p:nvSpPr>
        <p:spPr/>
        <p:txBody>
          <a:bodyPr/>
          <a:lstStyle/>
          <a:p>
            <a:fld id="{3B80295F-48CD-49FC-897A-CCEC919B8070}" type="slidenum">
              <a:rPr lang="nl-BE" smtClean="0"/>
              <a:pPr/>
              <a:t>6</a:t>
            </a:fld>
            <a:endParaRPr lang="nl-BE" dirty="0"/>
          </a:p>
        </p:txBody>
      </p:sp>
      <p:pic>
        <p:nvPicPr>
          <p:cNvPr id="5" name="Picture 4"/>
          <p:cNvPicPr>
            <a:picLocks noChangeAspect="1"/>
          </p:cNvPicPr>
          <p:nvPr/>
        </p:nvPicPr>
        <p:blipFill>
          <a:blip r:embed="rId5" cstate="print"/>
          <a:stretch>
            <a:fillRect/>
          </a:stretch>
        </p:blipFill>
        <p:spPr>
          <a:xfrm>
            <a:off x="4860032" y="3140968"/>
            <a:ext cx="1965003" cy="1965003"/>
          </a:xfrm>
          <a:prstGeom prst="rect">
            <a:avLst/>
          </a:prstGeom>
        </p:spPr>
      </p:pic>
      <p:sp>
        <p:nvSpPr>
          <p:cNvPr id="10" name="Rectangle 9"/>
          <p:cNvSpPr/>
          <p:nvPr/>
        </p:nvSpPr>
        <p:spPr>
          <a:xfrm>
            <a:off x="0" y="4869160"/>
            <a:ext cx="4572000" cy="923330"/>
          </a:xfrm>
          <a:prstGeom prst="rect">
            <a:avLst/>
          </a:prstGeom>
        </p:spPr>
        <p:txBody>
          <a:bodyPr>
            <a:spAutoFit/>
          </a:bodyPr>
          <a:lstStyle/>
          <a:p>
            <a:r>
              <a:rPr lang="nl-BE" dirty="0">
                <a:hlinkClick r:id="rId6"/>
              </a:rPr>
              <a:t>https://www.youtube.com/watch?v=3vDWWy4CMhE</a:t>
            </a:r>
            <a:endParaRPr lang="nl-BE" dirty="0"/>
          </a:p>
          <a:p>
            <a:endParaRPr lang="nl-BE" dirty="0"/>
          </a:p>
        </p:txBody>
      </p:sp>
      <p:sp>
        <p:nvSpPr>
          <p:cNvPr id="6" name="Tijdelijke aanduiding voor voettekst 5">
            <a:extLst>
              <a:ext uri="{FF2B5EF4-FFF2-40B4-BE49-F238E27FC236}">
                <a16:creationId xmlns:a16="http://schemas.microsoft.com/office/drawing/2014/main" id="{4CA46509-1A82-4C7F-AB6D-7706D8C84443}"/>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3803235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inhoud 1"/>
          <p:cNvSpPr>
            <a:spLocks noGrp="1"/>
          </p:cNvSpPr>
          <p:nvPr>
            <p:ph idx="1"/>
          </p:nvPr>
        </p:nvSpPr>
        <p:spPr>
          <a:xfrm>
            <a:off x="0" y="1152525"/>
            <a:ext cx="9144000" cy="4733925"/>
          </a:xfrm>
        </p:spPr>
        <p:txBody>
          <a:bodyPr/>
          <a:lstStyle/>
          <a:p>
            <a:pPr eaLnBrk="1" hangingPunct="1">
              <a:buFont typeface="Verdana" pitchFamily="34" charset="0"/>
              <a:buNone/>
            </a:pPr>
            <a:r>
              <a:rPr lang="nl-BE" dirty="0"/>
              <a:t>Metastudies van </a:t>
            </a:r>
            <a:r>
              <a:rPr lang="nl-BE" dirty="0" err="1"/>
              <a:t>Stogdill</a:t>
            </a:r>
            <a:r>
              <a:rPr lang="nl-BE" dirty="0"/>
              <a:t> (1948 en 1974): </a:t>
            </a:r>
          </a:p>
          <a:p>
            <a:pPr lvl="1" eaLnBrk="1" hangingPunct="1"/>
            <a:r>
              <a:rPr lang="nl-BE" dirty="0"/>
              <a:t>Een zeer groot aantal karaktertrekken werden in verband gebracht met effectief leiderschap</a:t>
            </a:r>
          </a:p>
          <a:p>
            <a:pPr lvl="2" eaLnBrk="1" hangingPunct="1"/>
            <a:r>
              <a:rPr lang="nl-BE" dirty="0"/>
              <a:t>sterke drang om doelen te bereiken</a:t>
            </a:r>
          </a:p>
          <a:p>
            <a:pPr lvl="2" eaLnBrk="1" hangingPunct="1"/>
            <a:r>
              <a:rPr lang="nl-BE" dirty="0"/>
              <a:t>sterk gevoel van zelfvertrouwen</a:t>
            </a:r>
          </a:p>
          <a:p>
            <a:pPr lvl="2" eaLnBrk="1" hangingPunct="1"/>
            <a:r>
              <a:rPr lang="nl-BE" dirty="0"/>
              <a:t>capaciteit om anderen te beïnvloeden</a:t>
            </a:r>
          </a:p>
          <a:p>
            <a:pPr lvl="2" eaLnBrk="1" hangingPunct="1"/>
            <a:r>
              <a:rPr lang="nl-BE" dirty="0"/>
              <a:t> </a:t>
            </a:r>
            <a:r>
              <a:rPr lang="nl-BE" dirty="0">
                <a:solidFill>
                  <a:srgbClr val="FF0000"/>
                </a:solidFill>
              </a:rPr>
              <a:t>…</a:t>
            </a:r>
          </a:p>
          <a:p>
            <a:pPr lvl="1" eaLnBrk="1" hangingPunct="1"/>
            <a:r>
              <a:rPr lang="nl-BE" dirty="0">
                <a:sym typeface="Wingdings" pitchFamily="2" charset="2"/>
              </a:rPr>
              <a:t>tegenstrijdige resultaten</a:t>
            </a:r>
          </a:p>
        </p:txBody>
      </p:sp>
      <p:sp>
        <p:nvSpPr>
          <p:cNvPr id="3" name="Titel 2"/>
          <p:cNvSpPr>
            <a:spLocks noGrp="1"/>
          </p:cNvSpPr>
          <p:nvPr>
            <p:ph type="title"/>
          </p:nvPr>
        </p:nvSpPr>
        <p:spPr/>
        <p:txBody>
          <a:bodyPr rtlCol="0"/>
          <a:lstStyle/>
          <a:p>
            <a:pPr eaLnBrk="1" fontAlgn="auto" hangingPunct="1">
              <a:spcAft>
                <a:spcPts val="0"/>
              </a:spcAft>
              <a:defRPr/>
            </a:pPr>
            <a:r>
              <a:rPr lang="nl-BE" dirty="0"/>
              <a:t>10.2.1 </a:t>
            </a:r>
            <a:r>
              <a:rPr lang="nl-BE" cap="none" dirty="0"/>
              <a:t>De trekkenbenadering</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7</a:t>
            </a:fld>
            <a:endParaRPr lang="nl-BE" dirty="0"/>
          </a:p>
        </p:txBody>
      </p:sp>
      <p:sp>
        <p:nvSpPr>
          <p:cNvPr id="2" name="Tijdelijke aanduiding voor voettekst 1">
            <a:extLst>
              <a:ext uri="{FF2B5EF4-FFF2-40B4-BE49-F238E27FC236}">
                <a16:creationId xmlns:a16="http://schemas.microsoft.com/office/drawing/2014/main" id="{3171A312-8E2B-4B97-92A6-5D061C116331}"/>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767101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inhoud 1"/>
          <p:cNvSpPr>
            <a:spLocks noGrp="1"/>
          </p:cNvSpPr>
          <p:nvPr>
            <p:ph idx="1"/>
          </p:nvPr>
        </p:nvSpPr>
        <p:spPr>
          <a:xfrm>
            <a:off x="0" y="1152525"/>
            <a:ext cx="9144000" cy="4733925"/>
          </a:xfrm>
        </p:spPr>
        <p:txBody>
          <a:bodyPr>
            <a:normAutofit lnSpcReduction="10000"/>
          </a:bodyPr>
          <a:lstStyle/>
          <a:p>
            <a:pPr eaLnBrk="1" hangingPunct="1">
              <a:buFont typeface="Verdana" pitchFamily="34" charset="0"/>
              <a:buNone/>
            </a:pPr>
            <a:r>
              <a:rPr lang="nl-BE" sz="2400" dirty="0"/>
              <a:t>Big </a:t>
            </a:r>
            <a:r>
              <a:rPr lang="nl-BE" sz="2400" dirty="0" err="1"/>
              <a:t>Five</a:t>
            </a:r>
            <a:r>
              <a:rPr lang="nl-BE" sz="2400" dirty="0"/>
              <a:t>: </a:t>
            </a:r>
          </a:p>
          <a:p>
            <a:pPr lvl="2" eaLnBrk="1" hangingPunct="1"/>
            <a:r>
              <a:rPr lang="nl-BE" sz="1800" dirty="0"/>
              <a:t>Matige samenhang (in </a:t>
            </a:r>
            <a:r>
              <a:rPr lang="nl-BE" sz="1800" dirty="0">
                <a:solidFill>
                  <a:srgbClr val="FF0000"/>
                </a:solidFill>
              </a:rPr>
              <a:t>labosituaties</a:t>
            </a:r>
            <a:r>
              <a:rPr lang="nl-BE" sz="1800" dirty="0"/>
              <a:t>!)</a:t>
            </a:r>
          </a:p>
          <a:p>
            <a:pPr lvl="2" eaLnBrk="1" hangingPunct="1"/>
            <a:r>
              <a:rPr lang="nl-BE" sz="1800" dirty="0" err="1"/>
              <a:t>Emergence</a:t>
            </a:r>
            <a:r>
              <a:rPr lang="nl-BE" sz="1800" dirty="0"/>
              <a:t> of </a:t>
            </a:r>
            <a:r>
              <a:rPr lang="nl-BE" sz="1800" dirty="0" err="1"/>
              <a:t>leadership</a:t>
            </a:r>
            <a:r>
              <a:rPr lang="nl-BE" sz="1800" dirty="0"/>
              <a:t> ≠ effectief leiderschap</a:t>
            </a:r>
          </a:p>
          <a:p>
            <a:pPr eaLnBrk="1" hangingPunct="1">
              <a:buFont typeface="Verdana" pitchFamily="34" charset="0"/>
              <a:buNone/>
            </a:pPr>
            <a:endParaRPr lang="nl-BE" sz="2400" dirty="0"/>
          </a:p>
          <a:p>
            <a:pPr eaLnBrk="1" hangingPunct="1">
              <a:buFont typeface="Verdana" pitchFamily="34" charset="0"/>
              <a:buNone/>
            </a:pPr>
            <a:endParaRPr lang="nl-BE" sz="2400" dirty="0"/>
          </a:p>
          <a:p>
            <a:pPr eaLnBrk="1" hangingPunct="1">
              <a:buFont typeface="Verdana" pitchFamily="34" charset="0"/>
              <a:buNone/>
            </a:pPr>
            <a:endParaRPr lang="nl-BE" sz="2400" dirty="0"/>
          </a:p>
          <a:p>
            <a:pPr eaLnBrk="1" hangingPunct="1">
              <a:buFont typeface="Verdana" pitchFamily="34" charset="0"/>
              <a:buNone/>
            </a:pPr>
            <a:endParaRPr lang="nl-BE" sz="2400" dirty="0"/>
          </a:p>
          <a:p>
            <a:pPr eaLnBrk="1" hangingPunct="1">
              <a:buFont typeface="Verdana" pitchFamily="34" charset="0"/>
              <a:buNone/>
            </a:pPr>
            <a:r>
              <a:rPr lang="nl-BE" sz="2400" dirty="0"/>
              <a:t>Emotionele Intelligentie? </a:t>
            </a:r>
          </a:p>
          <a:p>
            <a:pPr lvl="1" eaLnBrk="1" hangingPunct="1"/>
            <a:r>
              <a:rPr lang="nl-BE" sz="2000" dirty="0"/>
              <a:t>D. </a:t>
            </a:r>
            <a:r>
              <a:rPr lang="nl-BE" sz="2000" dirty="0" err="1"/>
              <a:t>Goleman</a:t>
            </a:r>
            <a:r>
              <a:rPr lang="nl-BE" sz="2000" dirty="0"/>
              <a:t>: zonder kan niet</a:t>
            </a:r>
          </a:p>
          <a:p>
            <a:pPr lvl="1" eaLnBrk="1" hangingPunct="1"/>
            <a:r>
              <a:rPr lang="nl-BE" sz="2000" dirty="0" err="1"/>
              <a:t>Antonakis</a:t>
            </a:r>
            <a:r>
              <a:rPr lang="nl-BE" sz="2000" dirty="0"/>
              <a:t>: </a:t>
            </a:r>
          </a:p>
          <a:p>
            <a:pPr lvl="2" eaLnBrk="1" hangingPunct="1"/>
            <a:r>
              <a:rPr lang="nl-BE" sz="1800" dirty="0"/>
              <a:t>geen ruimte voor emotionele intelligentie na de </a:t>
            </a:r>
            <a:r>
              <a:rPr lang="nl-BE" sz="1800" dirty="0" err="1"/>
              <a:t>g-factor</a:t>
            </a:r>
            <a:r>
              <a:rPr lang="nl-BE" sz="1800" dirty="0"/>
              <a:t> en Big </a:t>
            </a:r>
            <a:r>
              <a:rPr lang="nl-BE" sz="1800" dirty="0" err="1"/>
              <a:t>Five</a:t>
            </a:r>
            <a:endParaRPr lang="nl-BE" sz="1800" dirty="0"/>
          </a:p>
          <a:p>
            <a:pPr lvl="2" eaLnBrk="1" hangingPunct="1"/>
            <a:r>
              <a:rPr lang="nl-BE" sz="1800" dirty="0" err="1"/>
              <a:t>g-factor</a:t>
            </a:r>
            <a:r>
              <a:rPr lang="nl-BE" sz="1800" dirty="0"/>
              <a:t> en Big 5 belangrijkste voorspeller</a:t>
            </a:r>
          </a:p>
        </p:txBody>
      </p:sp>
      <p:sp>
        <p:nvSpPr>
          <p:cNvPr id="6" name="Titel 2"/>
          <p:cNvSpPr>
            <a:spLocks noGrp="1"/>
          </p:cNvSpPr>
          <p:nvPr>
            <p:ph type="title"/>
          </p:nvPr>
        </p:nvSpPr>
        <p:spPr/>
        <p:txBody>
          <a:bodyPr rtlCol="0"/>
          <a:lstStyle/>
          <a:p>
            <a:pPr eaLnBrk="1" fontAlgn="auto" hangingPunct="1">
              <a:spcAft>
                <a:spcPts val="0"/>
              </a:spcAft>
              <a:defRPr/>
            </a:pPr>
            <a:r>
              <a:rPr lang="nl-BE" dirty="0"/>
              <a:t>10.2.1 </a:t>
            </a:r>
            <a:r>
              <a:rPr lang="nl-BE" cap="none" dirty="0"/>
              <a:t>De trekkenbenadering</a:t>
            </a:r>
            <a:endParaRPr lang="nl-BE" dirty="0"/>
          </a:p>
        </p:txBody>
      </p:sp>
      <p:sp>
        <p:nvSpPr>
          <p:cNvPr id="3" name="Slide Number Placeholder 2"/>
          <p:cNvSpPr>
            <a:spLocks noGrp="1"/>
          </p:cNvSpPr>
          <p:nvPr>
            <p:ph type="sldNum" sz="quarter" idx="11"/>
          </p:nvPr>
        </p:nvSpPr>
        <p:spPr/>
        <p:txBody>
          <a:bodyPr/>
          <a:lstStyle/>
          <a:p>
            <a:fld id="{3B80295F-48CD-49FC-897A-CCEC919B8070}" type="slidenum">
              <a:rPr lang="nl-BE" smtClean="0"/>
              <a:pPr/>
              <a:t>8</a:t>
            </a:fld>
            <a:endParaRPr lang="nl-BE" dirty="0"/>
          </a:p>
        </p:txBody>
      </p:sp>
      <p:pic>
        <p:nvPicPr>
          <p:cNvPr id="1027" name="Picture 3"/>
          <p:cNvPicPr>
            <a:picLocks noChangeAspect="1" noChangeArrowheads="1"/>
          </p:cNvPicPr>
          <p:nvPr/>
        </p:nvPicPr>
        <p:blipFill>
          <a:blip r:embed="rId3" cstate="print"/>
          <a:srcRect/>
          <a:stretch>
            <a:fillRect/>
          </a:stretch>
        </p:blipFill>
        <p:spPr bwMode="auto">
          <a:xfrm>
            <a:off x="1259632" y="2460873"/>
            <a:ext cx="6143625" cy="1400175"/>
          </a:xfrm>
          <a:prstGeom prst="rect">
            <a:avLst/>
          </a:prstGeom>
          <a:noFill/>
          <a:ln w="9525">
            <a:noFill/>
            <a:miter lim="800000"/>
            <a:headEnd/>
            <a:tailEnd/>
          </a:ln>
        </p:spPr>
      </p:pic>
      <p:sp>
        <p:nvSpPr>
          <p:cNvPr id="2" name="Tijdelijke aanduiding voor voettekst 1">
            <a:extLst>
              <a:ext uri="{FF2B5EF4-FFF2-40B4-BE49-F238E27FC236}">
                <a16:creationId xmlns:a16="http://schemas.microsoft.com/office/drawing/2014/main" id="{DE98D202-675A-4B6F-A8F8-A1D55E4EEC61}"/>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689321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inhoud 1"/>
          <p:cNvSpPr>
            <a:spLocks noGrp="1"/>
          </p:cNvSpPr>
          <p:nvPr>
            <p:ph idx="1"/>
          </p:nvPr>
        </p:nvSpPr>
        <p:spPr>
          <a:xfrm>
            <a:off x="0" y="1152525"/>
            <a:ext cx="9144000" cy="4733925"/>
          </a:xfrm>
        </p:spPr>
        <p:txBody>
          <a:bodyPr>
            <a:normAutofit fontScale="92500" lnSpcReduction="20000"/>
          </a:bodyPr>
          <a:lstStyle/>
          <a:p>
            <a:pPr eaLnBrk="1" hangingPunct="1">
              <a:buFont typeface="Verdana" pitchFamily="34" charset="0"/>
              <a:buNone/>
            </a:pPr>
            <a:r>
              <a:rPr lang="nl-BE" sz="2800" dirty="0"/>
              <a:t>Gedragsverschillen </a:t>
            </a:r>
          </a:p>
          <a:p>
            <a:pPr lvl="1" eaLnBrk="1" hangingPunct="1"/>
            <a:r>
              <a:rPr lang="nl-BE" sz="2400" b="1" dirty="0"/>
              <a:t>onderzoek van de universiteit van </a:t>
            </a:r>
            <a:r>
              <a:rPr lang="nl-BE" sz="2400" b="1" dirty="0" err="1"/>
              <a:t>Michigan</a:t>
            </a:r>
            <a:br>
              <a:rPr lang="nl-BE" sz="2400" dirty="0"/>
            </a:br>
            <a:r>
              <a:rPr lang="nl-BE" sz="2400" dirty="0">
                <a:sym typeface="Wingdings" pitchFamily="2" charset="2"/>
              </a:rPr>
              <a:t> </a:t>
            </a:r>
            <a:r>
              <a:rPr lang="nl-BE" sz="2400" dirty="0">
                <a:solidFill>
                  <a:srgbClr val="FF0000"/>
                </a:solidFill>
              </a:rPr>
              <a:t>drie</a:t>
            </a:r>
            <a:r>
              <a:rPr lang="nl-BE" sz="2400" dirty="0"/>
              <a:t> basisdimensies:</a:t>
            </a:r>
          </a:p>
          <a:p>
            <a:pPr lvl="2" eaLnBrk="1" hangingPunct="1"/>
            <a:r>
              <a:rPr lang="nl-BE" sz="2000" dirty="0"/>
              <a:t>Roldifferentiatie</a:t>
            </a:r>
          </a:p>
          <a:p>
            <a:pPr lvl="2" eaLnBrk="1" hangingPunct="1"/>
            <a:r>
              <a:rPr lang="nl-BE" sz="2000" dirty="0"/>
              <a:t>Werknemersgerichtheid </a:t>
            </a:r>
            <a:r>
              <a:rPr lang="nl-BE" sz="2000" dirty="0">
                <a:sym typeface="Wingdings" pitchFamily="2" charset="2"/>
              </a:rPr>
              <a:t> hogere tevredenheid en productiviteit</a:t>
            </a:r>
            <a:endParaRPr lang="nl-BE" sz="2000" dirty="0"/>
          </a:p>
          <a:p>
            <a:pPr lvl="2" eaLnBrk="1" hangingPunct="1"/>
            <a:r>
              <a:rPr lang="nl-BE" sz="2000" dirty="0"/>
              <a:t>Productiegerichtheid</a:t>
            </a:r>
          </a:p>
          <a:p>
            <a:pPr lvl="2" eaLnBrk="1" hangingPunct="1">
              <a:buNone/>
            </a:pPr>
            <a:endParaRPr lang="nl-BE" sz="2000" dirty="0"/>
          </a:p>
          <a:p>
            <a:pPr lvl="1" eaLnBrk="1" hangingPunct="1"/>
            <a:r>
              <a:rPr lang="nl-BE" sz="2400" b="1" dirty="0"/>
              <a:t>Onderzoek van </a:t>
            </a:r>
            <a:r>
              <a:rPr lang="nl-BE" sz="2400" b="1" dirty="0" err="1"/>
              <a:t>Ohio</a:t>
            </a:r>
            <a:r>
              <a:rPr lang="nl-BE" sz="2400" b="1" dirty="0"/>
              <a:t> State universiteit</a:t>
            </a:r>
            <a:endParaRPr lang="nl-BE" sz="2400" dirty="0"/>
          </a:p>
          <a:p>
            <a:pPr lvl="2" eaLnBrk="1" hangingPunct="1">
              <a:buFont typeface="Wingdings" pitchFamily="2" charset="2"/>
              <a:buChar char="Ä"/>
            </a:pPr>
            <a:r>
              <a:rPr lang="nl-BE" sz="2000" dirty="0">
                <a:solidFill>
                  <a:srgbClr val="FF0000"/>
                </a:solidFill>
              </a:rPr>
              <a:t>twee</a:t>
            </a:r>
            <a:r>
              <a:rPr lang="nl-BE" sz="2000" dirty="0"/>
              <a:t> basisdimensies:</a:t>
            </a:r>
          </a:p>
          <a:p>
            <a:pPr lvl="2" eaLnBrk="1" hangingPunct="1"/>
            <a:r>
              <a:rPr lang="nl-BE" sz="2000" dirty="0"/>
              <a:t>Consideratie</a:t>
            </a:r>
          </a:p>
          <a:p>
            <a:pPr lvl="2" eaLnBrk="1" hangingPunct="1"/>
            <a:r>
              <a:rPr lang="nl-BE" sz="2000" dirty="0"/>
              <a:t>Structuurinitiatie</a:t>
            </a:r>
          </a:p>
          <a:p>
            <a:pPr lvl="2" eaLnBrk="1" hangingPunct="1">
              <a:buFont typeface="Wingdings" pitchFamily="2" charset="2"/>
              <a:buChar char="Ä"/>
            </a:pPr>
            <a:r>
              <a:rPr lang="nl-BE" sz="2000" dirty="0">
                <a:sym typeface="Wingdings" pitchFamily="2" charset="2"/>
              </a:rPr>
              <a:t>Geen continuüm maar onafhankelijk van elkaar</a:t>
            </a:r>
            <a:endParaRPr lang="nl-BE" dirty="0"/>
          </a:p>
          <a:p>
            <a:pPr lvl="2" eaLnBrk="1" hangingPunct="1">
              <a:buFont typeface="Arial" charset="0"/>
              <a:buNone/>
            </a:pPr>
            <a:br>
              <a:rPr lang="nl-BE" dirty="0"/>
            </a:br>
            <a:endParaRPr lang="nl-BE" dirty="0"/>
          </a:p>
        </p:txBody>
      </p:sp>
      <p:sp>
        <p:nvSpPr>
          <p:cNvPr id="3" name="Titel 2"/>
          <p:cNvSpPr>
            <a:spLocks noGrp="1"/>
          </p:cNvSpPr>
          <p:nvPr>
            <p:ph type="title"/>
          </p:nvPr>
        </p:nvSpPr>
        <p:spPr/>
        <p:txBody>
          <a:bodyPr rtlCol="0"/>
          <a:lstStyle/>
          <a:p>
            <a:pPr eaLnBrk="1" fontAlgn="auto" hangingPunct="1">
              <a:spcAft>
                <a:spcPts val="0"/>
              </a:spcAft>
              <a:defRPr/>
            </a:pPr>
            <a:r>
              <a:rPr lang="nl-BE" sz="2800" dirty="0"/>
              <a:t>10.2.2 </a:t>
            </a:r>
            <a:r>
              <a:rPr lang="nl-BE" sz="2800" cap="none" dirty="0"/>
              <a:t>Gedragsverschillen leiders – niet-leiders</a:t>
            </a:r>
          </a:p>
        </p:txBody>
      </p:sp>
      <p:sp>
        <p:nvSpPr>
          <p:cNvPr id="4" name="Slide Number Placeholder 3"/>
          <p:cNvSpPr>
            <a:spLocks noGrp="1"/>
          </p:cNvSpPr>
          <p:nvPr>
            <p:ph type="sldNum" sz="quarter" idx="11"/>
          </p:nvPr>
        </p:nvSpPr>
        <p:spPr/>
        <p:txBody>
          <a:bodyPr/>
          <a:lstStyle/>
          <a:p>
            <a:fld id="{3B80295F-48CD-49FC-897A-CCEC919B8070}" type="slidenum">
              <a:rPr lang="nl-BE" smtClean="0"/>
              <a:pPr/>
              <a:t>9</a:t>
            </a:fld>
            <a:endParaRPr lang="nl-BE" dirty="0"/>
          </a:p>
        </p:txBody>
      </p:sp>
      <p:sp>
        <p:nvSpPr>
          <p:cNvPr id="2" name="Tijdelijke aanduiding voor voettekst 1">
            <a:extLst>
              <a:ext uri="{FF2B5EF4-FFF2-40B4-BE49-F238E27FC236}">
                <a16:creationId xmlns:a16="http://schemas.microsoft.com/office/drawing/2014/main" id="{C1F26B69-4B11-4D6B-ABDF-6F83B1312BD6}"/>
              </a:ext>
            </a:extLst>
          </p:cNvPr>
          <p:cNvSpPr>
            <a:spLocks noGrp="1"/>
          </p:cNvSpPr>
          <p:nvPr>
            <p:ph type="ftr" sz="quarter" idx="12"/>
          </p:nvPr>
        </p:nvSpPr>
        <p:spPr/>
        <p:txBody>
          <a:bodyPr/>
          <a:lstStyle/>
          <a:p>
            <a:r>
              <a:rPr lang="nl-BE"/>
              <a:t>Gedrag in organisaties.</a:t>
            </a:r>
            <a:endParaRPr lang="nl-BE" dirty="0"/>
          </a:p>
        </p:txBody>
      </p:sp>
    </p:spTree>
    <p:extLst>
      <p:ext uri="{BB962C8B-B14F-4D97-AF65-F5344CB8AC3E}">
        <p14:creationId xmlns:p14="http://schemas.microsoft.com/office/powerpoint/2010/main" val="99212674"/>
      </p:ext>
    </p:extLst>
  </p:cSld>
  <p:clrMapOvr>
    <a:masterClrMapping/>
  </p:clrMapOvr>
</p:sld>
</file>

<file path=ppt/theme/theme1.xml><?xml version="1.0" encoding="utf-8"?>
<a:theme xmlns:a="http://schemas.openxmlformats.org/drawingml/2006/main" name="TM ">
  <a:themeElements>
    <a:clrScheme name="Lessius">
      <a:dk1>
        <a:srgbClr val="003C72"/>
      </a:dk1>
      <a:lt1>
        <a:srgbClr val="FFFFFF"/>
      </a:lt1>
      <a:dk2>
        <a:srgbClr val="003C72"/>
      </a:dk2>
      <a:lt2>
        <a:srgbClr val="FFFFFF"/>
      </a:lt2>
      <a:accent1>
        <a:srgbClr val="00A9E5"/>
      </a:accent1>
      <a:accent2>
        <a:srgbClr val="67CBEF"/>
      </a:accent2>
      <a:accent3>
        <a:srgbClr val="CCEEFA"/>
      </a:accent3>
      <a:accent4>
        <a:srgbClr val="406D96"/>
      </a:accent4>
      <a:accent5>
        <a:srgbClr val="7F9DB9"/>
      </a:accent5>
      <a:accent6>
        <a:srgbClr val="BECEDD"/>
      </a:accent6>
      <a:hlink>
        <a:srgbClr val="118EFF"/>
      </a:hlink>
      <a:folHlink>
        <a:srgbClr val="7030A0"/>
      </a:folHlink>
    </a:clrScheme>
    <a:fontScheme name="Lessi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B1D282592597429CC47CBBA8998A3B" ma:contentTypeVersion="0" ma:contentTypeDescription="Een nieuw document maken." ma:contentTypeScope="" ma:versionID="22884f088634bcd3263b078f5ddc6bea">
  <xsd:schema xmlns:xsd="http://www.w3.org/2001/XMLSchema" xmlns:xs="http://www.w3.org/2001/XMLSchema" xmlns:p="http://schemas.microsoft.com/office/2006/metadata/properties" targetNamespace="http://schemas.microsoft.com/office/2006/metadata/properties" ma:root="true" ma:fieldsID="a17e5968c79d9fe2fc9f8835eee23f5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91B595-3122-4AB8-8145-C6BF0EFFB0E7}">
  <ds:schemaRefs>
    <ds:schemaRef ds:uri="http://schemas.microsoft.com/sharepoint/v3/contenttype/forms"/>
  </ds:schemaRefs>
</ds:datastoreItem>
</file>

<file path=customXml/itemProps2.xml><?xml version="1.0" encoding="utf-8"?>
<ds:datastoreItem xmlns:ds="http://schemas.openxmlformats.org/officeDocument/2006/customXml" ds:itemID="{72C9B1B9-171D-4ADF-9253-BA7A6FECA292}">
  <ds:schemaRefs>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elements/1.1/"/>
    <ds:schemaRef ds:uri="http://www.w3.org/XML/1998/namespace"/>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661250E3-9D9D-4CB1-A501-29CD227AD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 </Template>
  <TotalTime>1286</TotalTime>
  <Words>1812</Words>
  <Application>Microsoft Office PowerPoint</Application>
  <PresentationFormat>Diavoorstelling (4:3)</PresentationFormat>
  <Paragraphs>372</Paragraphs>
  <Slides>38</Slides>
  <Notes>28</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38</vt:i4>
      </vt:variant>
    </vt:vector>
  </HeadingPairs>
  <TitlesOfParts>
    <vt:vector size="45" baseType="lpstr">
      <vt:lpstr>Arial</vt:lpstr>
      <vt:lpstr>Calibri</vt:lpstr>
      <vt:lpstr>Symbol</vt:lpstr>
      <vt:lpstr>Trebuchet MS</vt:lpstr>
      <vt:lpstr>Verdana</vt:lpstr>
      <vt:lpstr>Wingdings</vt:lpstr>
      <vt:lpstr>TM </vt:lpstr>
      <vt:lpstr>Hoofdstuk X Leiderschap in organisaties</vt:lpstr>
      <vt:lpstr>OVERZICHT</vt:lpstr>
      <vt:lpstr>10.1 Zijn leiderschap en management hetzelfde? </vt:lpstr>
      <vt:lpstr>10.1 Zijn leiderschap en management hetzelfde? </vt:lpstr>
      <vt:lpstr>10.2 Diverse benaderingen van effectief leiderschap</vt:lpstr>
      <vt:lpstr>10.2.1  De trekkenbenadering</vt:lpstr>
      <vt:lpstr>10.2.1 De trekkenbenadering</vt:lpstr>
      <vt:lpstr>10.2.1 De trekkenbenadering</vt:lpstr>
      <vt:lpstr>10.2.2 Gedragsverschillen leiders – niet-leiders</vt:lpstr>
      <vt:lpstr>10.2.2 Gedragsverschillen leiders – niet-leiders</vt:lpstr>
      <vt:lpstr>10.2.2 Gedragsverschillen leiders – niet-leiders</vt:lpstr>
      <vt:lpstr>10.2.2 Gedragsverschillen leiders – niet-leiders</vt:lpstr>
      <vt:lpstr>10.2.3 situationele benadering</vt:lpstr>
      <vt:lpstr>10.2.3 Situationele benadering: resultaten</vt:lpstr>
      <vt:lpstr>10.2.3  Situationele benadering</vt:lpstr>
      <vt:lpstr>10.2.3 situationele benadering: resulaten</vt:lpstr>
      <vt:lpstr>10.2.3 Situationele benadering</vt:lpstr>
      <vt:lpstr>10.2.3 Situationele benadering</vt:lpstr>
      <vt:lpstr>10.2.3 Situationele benadering</vt:lpstr>
      <vt:lpstr>10.2.3 Situationele benadering</vt:lpstr>
      <vt:lpstr>10.2.3 Situationele benadering</vt:lpstr>
      <vt:lpstr>10.2.3 Situationele benadering</vt:lpstr>
      <vt:lpstr>10.2.3 Situationele benadering</vt:lpstr>
      <vt:lpstr>10.3 Hedendaagse visie op leiderschap </vt:lpstr>
      <vt:lpstr>10.3 Transformationeel leiderschap</vt:lpstr>
      <vt:lpstr>10.3 Transformationeel leiderschap</vt:lpstr>
      <vt:lpstr>10.3 Transformationeel leiderschap</vt:lpstr>
      <vt:lpstr>10.3  Transformationeel leiderschap</vt:lpstr>
      <vt:lpstr>10.3 Dienend leiderschap </vt:lpstr>
      <vt:lpstr>10.4 Agile leiderschap</vt:lpstr>
      <vt:lpstr>10.4 Enkele kritische bedenkingen</vt:lpstr>
      <vt:lpstr>10.4 Is leiderschap een attributie? </vt:lpstr>
      <vt:lpstr>10.4 Leiderschap overbodig? </vt:lpstr>
      <vt:lpstr>10.4 Verschillen mannen en vrouwen? </vt:lpstr>
      <vt:lpstr>10.4 Crossculturele verschillen? </vt:lpstr>
      <vt:lpstr>Doelstellingen </vt:lpstr>
      <vt:lpstr>Doelstellingen </vt:lpstr>
      <vt:lpstr>Hoofdstuk X Leiderschap in organisaties</vt:lpstr>
    </vt:vector>
  </TitlesOfParts>
  <Company>Lessius Hogeschool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Hoofdstuk 9 Leiderschap in organisaties</dc:title>
  <dc:creator>Schepers Catherine</dc:creator>
  <cp:lastModifiedBy>Guido Valkeneers</cp:lastModifiedBy>
  <cp:revision>91</cp:revision>
  <dcterms:created xsi:type="dcterms:W3CDTF">2013-11-05T12:57:25Z</dcterms:created>
  <dcterms:modified xsi:type="dcterms:W3CDTF">2026-02-17T14:34:44Z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0x0101008CB1D282592597429CC47CBBA8998A3B</vt:lpwstr>
  </property>
  <property fmtid="{D5CDD505-2E9C-101B-9397-08002B2CF9AE}" pid="3" name="MSIP_Label_c337be75-dfbb-4261-9834-ac247c7dde13_Enabled">
    <vt:lpwstr>true</vt:lpwstr>
  </property>
  <property fmtid="{D5CDD505-2E9C-101B-9397-08002B2CF9AE}" pid="4" name="MSIP_Label_c337be75-dfbb-4261-9834-ac247c7dde13_SetDate">
    <vt:lpwstr>2025-01-28T12:11:39Z</vt:lpwstr>
  </property>
  <property fmtid="{D5CDD505-2E9C-101B-9397-08002B2CF9AE}" pid="5" name="MSIP_Label_c337be75-dfbb-4261-9834-ac247c7dde13_Method">
    <vt:lpwstr>Standard</vt:lpwstr>
  </property>
  <property fmtid="{D5CDD505-2E9C-101B-9397-08002B2CF9AE}" pid="6" name="MSIP_Label_c337be75-dfbb-4261-9834-ac247c7dde13_Name">
    <vt:lpwstr>Algemeen</vt:lpwstr>
  </property>
  <property fmtid="{D5CDD505-2E9C-101B-9397-08002B2CF9AE}" pid="7" name="MSIP_Label_c337be75-dfbb-4261-9834-ac247c7dde13_SiteId">
    <vt:lpwstr>77d33cc5-c9b4-4766-95c7-ed5b515e1cce</vt:lpwstr>
  </property>
  <property fmtid="{D5CDD505-2E9C-101B-9397-08002B2CF9AE}" pid="8" name="MSIP_Label_c337be75-dfbb-4261-9834-ac247c7dde13_ActionId">
    <vt:lpwstr>6c7844a1-ebe7-42a5-99da-ed05159d86ce</vt:lpwstr>
  </property>
  <property fmtid="{D5CDD505-2E9C-101B-9397-08002B2CF9AE}" pid="9" name="MSIP_Label_c337be75-dfbb-4261-9834-ac247c7dde13_ContentBits">
    <vt:lpwstr>0</vt:lpwstr>
  </property>
</Properties>
</file>