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8"/>
  </p:notesMasterIdLst>
  <p:handoutMasterIdLst>
    <p:handoutMasterId r:id="rId39"/>
  </p:handoutMasterIdLst>
  <p:sldIdLst>
    <p:sldId id="793" r:id="rId2"/>
    <p:sldId id="876" r:id="rId3"/>
    <p:sldId id="877" r:id="rId4"/>
    <p:sldId id="972" r:id="rId5"/>
    <p:sldId id="826" r:id="rId6"/>
    <p:sldId id="817" r:id="rId7"/>
    <p:sldId id="983" r:id="rId8"/>
    <p:sldId id="829" r:id="rId9"/>
    <p:sldId id="830" r:id="rId10"/>
    <p:sldId id="923" r:id="rId11"/>
    <p:sldId id="925" r:id="rId12"/>
    <p:sldId id="984" r:id="rId13"/>
    <p:sldId id="899" r:id="rId14"/>
    <p:sldId id="989" r:id="rId15"/>
    <p:sldId id="1001" r:id="rId16"/>
    <p:sldId id="991" r:id="rId17"/>
    <p:sldId id="836" r:id="rId18"/>
    <p:sldId id="915" r:id="rId19"/>
    <p:sldId id="935" r:id="rId20"/>
    <p:sldId id="938" r:id="rId21"/>
    <p:sldId id="993" r:id="rId22"/>
    <p:sldId id="985" r:id="rId23"/>
    <p:sldId id="986" r:id="rId24"/>
    <p:sldId id="987" r:id="rId25"/>
    <p:sldId id="988" r:id="rId26"/>
    <p:sldId id="967" r:id="rId27"/>
    <p:sldId id="854" r:id="rId28"/>
    <p:sldId id="951" r:id="rId29"/>
    <p:sldId id="941" r:id="rId30"/>
    <p:sldId id="1000" r:id="rId31"/>
    <p:sldId id="996" r:id="rId32"/>
    <p:sldId id="997" r:id="rId33"/>
    <p:sldId id="957" r:id="rId34"/>
    <p:sldId id="959" r:id="rId35"/>
    <p:sldId id="960" r:id="rId36"/>
    <p:sldId id="961" r:id="rId37"/>
  </p:sldIdLst>
  <p:sldSz cx="6858000" cy="9144000" type="screen4x3"/>
  <p:notesSz cx="6797675" cy="9926638"/>
  <p:defaultTextStyle>
    <a:defPPr>
      <a:defRPr lang="en-US"/>
    </a:defPPr>
    <a:lvl1pPr algn="l" rtl="0" eaLnBrk="0" fontAlgn="base" hangingPunct="0">
      <a:spcBef>
        <a:spcPct val="20000"/>
      </a:spcBef>
      <a:spcAft>
        <a:spcPct val="0"/>
      </a:spcAft>
      <a:buChar char="•"/>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2000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2000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2000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2000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35">
          <p15:clr>
            <a:srgbClr val="A4A3A4"/>
          </p15:clr>
        </p15:guide>
        <p15:guide id="2" pos="2599">
          <p15:clr>
            <a:srgbClr val="A4A3A4"/>
          </p15:clr>
        </p15:guide>
        <p15:guide id="3" pos="2784">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54"/>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3" autoAdjust="0"/>
    <p:restoredTop sz="88795" autoAdjust="0"/>
  </p:normalViewPr>
  <p:slideViewPr>
    <p:cSldViewPr showGuides="1">
      <p:cViewPr>
        <p:scale>
          <a:sx n="50" d="100"/>
          <a:sy n="50" d="100"/>
        </p:scale>
        <p:origin x="1926" y="132"/>
      </p:cViewPr>
      <p:guideLst>
        <p:guide orient="horz" pos="935"/>
        <p:guide pos="2599"/>
        <p:guide pos="278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63" d="100"/>
        <a:sy n="163" d="100"/>
      </p:scale>
      <p:origin x="0" y="6816"/>
    </p:cViewPr>
  </p:sorterViewPr>
  <p:notesViewPr>
    <p:cSldViewPr showGuides="1">
      <p:cViewPr varScale="1">
        <p:scale>
          <a:sx n="74" d="100"/>
          <a:sy n="74" d="100"/>
        </p:scale>
        <p:origin x="-3112" y="-112"/>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spcBef>
                <a:spcPct val="0"/>
              </a:spcBef>
              <a:buFontTx/>
              <a:buNone/>
              <a:defRPr sz="1200">
                <a:solidFill>
                  <a:schemeClr val="tx2"/>
                </a:solidFill>
                <a:latin typeface="Comic Sans MS" charset="0"/>
                <a:ea typeface="+mn-ea"/>
                <a:cs typeface="+mn-cs"/>
              </a:defRPr>
            </a:lvl1pPr>
          </a:lstStyle>
          <a:p>
            <a:pPr>
              <a:defRPr/>
            </a:pPr>
            <a:endParaRPr lang="nl-NL" dirty="0">
              <a:latin typeface="Arial" panose="020B0604020202020204" pitchFamily="34" charset="0"/>
            </a:endParaRPr>
          </a:p>
        </p:txBody>
      </p:sp>
      <p:sp>
        <p:nvSpPr>
          <p:cNvPr id="392195"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spcBef>
                <a:spcPct val="0"/>
              </a:spcBef>
              <a:buFontTx/>
              <a:buNone/>
              <a:defRPr sz="1200">
                <a:solidFill>
                  <a:schemeClr val="tx2"/>
                </a:solidFill>
                <a:latin typeface="Comic Sans MS" charset="0"/>
                <a:ea typeface="+mn-ea"/>
                <a:cs typeface="+mn-cs"/>
              </a:defRPr>
            </a:lvl1pPr>
          </a:lstStyle>
          <a:p>
            <a:pPr>
              <a:defRPr/>
            </a:pPr>
            <a:endParaRPr lang="nl-NL" dirty="0">
              <a:latin typeface="Arial" panose="020B0604020202020204" pitchFamily="34" charset="0"/>
            </a:endParaRPr>
          </a:p>
        </p:txBody>
      </p:sp>
      <p:sp>
        <p:nvSpPr>
          <p:cNvPr id="39219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spcBef>
                <a:spcPct val="0"/>
              </a:spcBef>
              <a:buFontTx/>
              <a:buNone/>
              <a:defRPr sz="1200">
                <a:solidFill>
                  <a:schemeClr val="tx2"/>
                </a:solidFill>
                <a:latin typeface="Comic Sans MS" charset="0"/>
                <a:ea typeface="+mn-ea"/>
                <a:cs typeface="+mn-cs"/>
              </a:defRPr>
            </a:lvl1pPr>
          </a:lstStyle>
          <a:p>
            <a:pPr>
              <a:defRPr/>
            </a:pPr>
            <a:endParaRPr lang="nl-NL" dirty="0">
              <a:latin typeface="Arial" panose="020B0604020202020204" pitchFamily="34" charset="0"/>
            </a:endParaRPr>
          </a:p>
        </p:txBody>
      </p:sp>
      <p:sp>
        <p:nvSpPr>
          <p:cNvPr id="392197"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spcBef>
                <a:spcPct val="0"/>
              </a:spcBef>
              <a:buFontTx/>
              <a:buNone/>
              <a:defRPr sz="1200">
                <a:solidFill>
                  <a:schemeClr val="tx2"/>
                </a:solidFill>
                <a:latin typeface="Comic Sans MS" charset="0"/>
              </a:defRPr>
            </a:lvl1pPr>
          </a:lstStyle>
          <a:p>
            <a:pPr>
              <a:defRPr/>
            </a:pPr>
            <a:fld id="{E7911108-A7FC-2645-9618-8AFFD9A7494D}" type="slidenum">
              <a:rPr lang="en-US">
                <a:latin typeface="Arial" panose="020B0604020202020204" pitchFamily="34" charset="0"/>
              </a:rPr>
              <a:pPr>
                <a:defRPr/>
              </a:pPr>
              <a:t>‹nr.›</a:t>
            </a:fld>
            <a:endParaRPr lang="en-US" dirty="0">
              <a:latin typeface="Arial" panose="020B0604020202020204" pitchFamily="34" charset="0"/>
            </a:endParaRPr>
          </a:p>
        </p:txBody>
      </p:sp>
    </p:spTree>
    <p:extLst>
      <p:ext uri="{BB962C8B-B14F-4D97-AF65-F5344CB8AC3E}">
        <p14:creationId xmlns:p14="http://schemas.microsoft.com/office/powerpoint/2010/main" val="2749363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charset="0"/>
                <a:ea typeface="+mn-ea"/>
                <a:cs typeface="+mn-cs"/>
              </a:defRPr>
            </a:lvl1pPr>
          </a:lstStyle>
          <a:p>
            <a:pPr>
              <a:defRPr/>
            </a:pPr>
            <a:endParaRPr lang="nl-NL"/>
          </a:p>
        </p:txBody>
      </p:sp>
      <p:sp>
        <p:nvSpPr>
          <p:cNvPr id="37891"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charset="0"/>
                <a:ea typeface="+mn-ea"/>
                <a:cs typeface="+mn-cs"/>
              </a:defRPr>
            </a:lvl1pPr>
          </a:lstStyle>
          <a:p>
            <a:pPr>
              <a:defRPr/>
            </a:pPr>
            <a:endParaRPr lang="nl-NL"/>
          </a:p>
        </p:txBody>
      </p:sp>
      <p:sp>
        <p:nvSpPr>
          <p:cNvPr id="15364" name="Rectangle 4"/>
          <p:cNvSpPr>
            <a:spLocks noGrp="1" noRot="1" noChangeAspect="1" noChangeArrowheads="1" noTextEdit="1"/>
          </p:cNvSpPr>
          <p:nvPr>
            <p:ph type="sldImg" idx="2"/>
          </p:nvPr>
        </p:nvSpPr>
        <p:spPr bwMode="auto">
          <a:xfrm>
            <a:off x="2003425" y="744538"/>
            <a:ext cx="2792413"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3"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charset="0"/>
                <a:ea typeface="+mn-ea"/>
                <a:cs typeface="+mn-cs"/>
              </a:defRPr>
            </a:lvl1pPr>
          </a:lstStyle>
          <a:p>
            <a:pPr>
              <a:defRPr/>
            </a:pPr>
            <a:endParaRPr lang="nl-NL"/>
          </a:p>
        </p:txBody>
      </p:sp>
      <p:sp>
        <p:nvSpPr>
          <p:cNvPr id="37895"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pPr>
              <a:defRPr/>
            </a:pPr>
            <a:fld id="{DB0731B1-5DD6-D940-9092-D45577FAE217}" type="slidenum">
              <a:rPr lang="en-US"/>
              <a:pPr>
                <a:defRPr/>
              </a:pPr>
              <a:t>‹nr.›</a:t>
            </a:fld>
            <a:endParaRPr lang="en-US"/>
          </a:p>
        </p:txBody>
      </p:sp>
    </p:spTree>
    <p:extLst>
      <p:ext uri="{BB962C8B-B14F-4D97-AF65-F5344CB8AC3E}">
        <p14:creationId xmlns:p14="http://schemas.microsoft.com/office/powerpoint/2010/main" val="3834854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a:ln/>
        </p:spPr>
      </p:sp>
      <p:sp>
        <p:nvSpPr>
          <p:cNvPr id="18434"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dirty="0">
              <a:ea typeface="ＭＳ Ｐゴシック" charset="0"/>
              <a:cs typeface="ＭＳ Ｐゴシック" charset="0"/>
            </a:endParaRPr>
          </a:p>
        </p:txBody>
      </p:sp>
      <p:sp>
        <p:nvSpPr>
          <p:cNvPr id="18435"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79141067-443C-E740-B6B8-C3CDB863B993}" type="slidenum">
              <a:rPr lang="en-US" sz="1200"/>
              <a:pPr/>
              <a:t>2</a:t>
            </a:fld>
            <a:endParaRPr lang="en-US" sz="1200"/>
          </a:p>
        </p:txBody>
      </p:sp>
    </p:spTree>
    <p:extLst>
      <p:ext uri="{BB962C8B-B14F-4D97-AF65-F5344CB8AC3E}">
        <p14:creationId xmlns:p14="http://schemas.microsoft.com/office/powerpoint/2010/main" val="30977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jdelijke aanduiding voor dia-afbeelding 1"/>
          <p:cNvSpPr>
            <a:spLocks noGrp="1" noRot="1" noChangeAspect="1" noTextEdit="1"/>
          </p:cNvSpPr>
          <p:nvPr>
            <p:ph type="sldImg"/>
          </p:nvPr>
        </p:nvSpPr>
        <p:spPr>
          <a:ln/>
        </p:spPr>
      </p:sp>
      <p:sp>
        <p:nvSpPr>
          <p:cNvPr id="49154"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BE" dirty="0">
              <a:ea typeface="ＭＳ Ｐゴシック" charset="0"/>
              <a:cs typeface="ＭＳ Ｐゴシック" charset="0"/>
            </a:endParaRPr>
          </a:p>
        </p:txBody>
      </p:sp>
      <p:sp>
        <p:nvSpPr>
          <p:cNvPr id="49155"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eaLnBrk="1" hangingPunct="1"/>
            <a:fld id="{23796608-F92F-964F-B0BA-24EB9362865D}" type="slidenum">
              <a:rPr lang="en-US" sz="1200">
                <a:ea typeface="ヒラギノ角ゴ ProN W3" charset="0"/>
                <a:cs typeface="ヒラギノ角ゴ ProN W3" charset="0"/>
              </a:rPr>
              <a:pPr eaLnBrk="1" hangingPunct="1"/>
              <a:t>20</a:t>
            </a:fld>
            <a:endParaRPr lang="en-US" sz="1200">
              <a:ea typeface="ヒラギノ角ゴ ProN W3" charset="0"/>
              <a:cs typeface="ヒラギノ角ゴ ProN W3" charset="0"/>
            </a:endParaRPr>
          </a:p>
        </p:txBody>
      </p:sp>
    </p:spTree>
    <p:extLst>
      <p:ext uri="{BB962C8B-B14F-4D97-AF65-F5344CB8AC3E}">
        <p14:creationId xmlns:p14="http://schemas.microsoft.com/office/powerpoint/2010/main" val="58266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jdelijke aanduiding voor dia-afbeelding 1"/>
          <p:cNvSpPr>
            <a:spLocks noGrp="1" noRot="1" noChangeAspect="1" noTextEdit="1"/>
          </p:cNvSpPr>
          <p:nvPr>
            <p:ph type="sldImg"/>
          </p:nvPr>
        </p:nvSpPr>
        <p:spPr>
          <a:ln/>
        </p:spPr>
      </p:sp>
      <p:sp>
        <p:nvSpPr>
          <p:cNvPr id="68610"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nl-BE">
              <a:ea typeface="ＭＳ Ｐゴシック" charset="0"/>
              <a:cs typeface="ＭＳ Ｐゴシック" charset="0"/>
            </a:endParaRPr>
          </a:p>
        </p:txBody>
      </p:sp>
      <p:sp>
        <p:nvSpPr>
          <p:cNvPr id="68611"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eaLnBrk="1" hangingPunct="1"/>
            <a:fld id="{248F280A-E754-0A48-A102-0FAFC6043BD0}" type="slidenum">
              <a:rPr lang="en-US" sz="1200">
                <a:ea typeface="ヒラギノ角ゴ ProN W3" charset="0"/>
                <a:cs typeface="ヒラギノ角ゴ ProN W3" charset="0"/>
              </a:rPr>
              <a:pPr eaLnBrk="1" hangingPunct="1"/>
              <a:t>21</a:t>
            </a:fld>
            <a:endParaRPr lang="en-US" sz="1200">
              <a:ea typeface="ヒラギノ角ゴ ProN W3" charset="0"/>
              <a:cs typeface="ヒラギノ角ゴ ProN W3" charset="0"/>
            </a:endParaRPr>
          </a:p>
        </p:txBody>
      </p:sp>
    </p:spTree>
    <p:extLst>
      <p:ext uri="{BB962C8B-B14F-4D97-AF65-F5344CB8AC3E}">
        <p14:creationId xmlns:p14="http://schemas.microsoft.com/office/powerpoint/2010/main" val="258776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jdelijke aanduiding voor dia-afbeelding 1"/>
          <p:cNvSpPr>
            <a:spLocks noGrp="1" noRot="1" noChangeAspect="1" noTextEdit="1"/>
          </p:cNvSpPr>
          <p:nvPr>
            <p:ph type="sldImg"/>
          </p:nvPr>
        </p:nvSpPr>
        <p:spPr>
          <a:ln/>
        </p:spPr>
      </p:sp>
      <p:sp>
        <p:nvSpPr>
          <p:cNvPr id="56322"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BE" dirty="0">
              <a:ea typeface="ＭＳ Ｐゴシック" charset="0"/>
              <a:cs typeface="ＭＳ Ｐゴシック" charset="0"/>
            </a:endParaRPr>
          </a:p>
        </p:txBody>
      </p:sp>
      <p:sp>
        <p:nvSpPr>
          <p:cNvPr id="56323"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82DB1EDE-E7D4-5C4D-A53F-6D103418D27A}" type="slidenum">
              <a:rPr lang="en-US" sz="1200"/>
              <a:pPr/>
              <a:t>25</a:t>
            </a:fld>
            <a:endParaRPr lang="en-US" sz="1200"/>
          </a:p>
        </p:txBody>
      </p:sp>
    </p:spTree>
    <p:extLst>
      <p:ext uri="{BB962C8B-B14F-4D97-AF65-F5344CB8AC3E}">
        <p14:creationId xmlns:p14="http://schemas.microsoft.com/office/powerpoint/2010/main" val="3823786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jdelijke aanduiding voor dia-afbeelding 1"/>
          <p:cNvSpPr>
            <a:spLocks noGrp="1" noRot="1" noChangeAspect="1"/>
          </p:cNvSpPr>
          <p:nvPr>
            <p:ph type="sldImg"/>
          </p:nvPr>
        </p:nvSpPr>
        <p:spPr>
          <a:ln/>
        </p:spPr>
      </p:sp>
      <p:sp>
        <p:nvSpPr>
          <p:cNvPr id="59394"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dirty="0">
              <a:ea typeface="ＭＳ Ｐゴシック" charset="0"/>
              <a:cs typeface="ＭＳ Ｐゴシック" charset="0"/>
            </a:endParaRPr>
          </a:p>
        </p:txBody>
      </p:sp>
      <p:sp>
        <p:nvSpPr>
          <p:cNvPr id="59395"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F798EFE5-5813-2F49-BFED-6C7D941FD212}" type="slidenum">
              <a:rPr lang="en-US" sz="1200"/>
              <a:pPr/>
              <a:t>27</a:t>
            </a:fld>
            <a:endParaRPr lang="en-US" sz="1200"/>
          </a:p>
        </p:txBody>
      </p:sp>
    </p:spTree>
    <p:extLst>
      <p:ext uri="{BB962C8B-B14F-4D97-AF65-F5344CB8AC3E}">
        <p14:creationId xmlns:p14="http://schemas.microsoft.com/office/powerpoint/2010/main" val="2948112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jdelijke aanduiding voor dia-afbeelding 1"/>
          <p:cNvSpPr>
            <a:spLocks noGrp="1" noRot="1" noChangeAspect="1" noTextEdit="1"/>
          </p:cNvSpPr>
          <p:nvPr>
            <p:ph type="sldImg"/>
          </p:nvPr>
        </p:nvSpPr>
        <p:spPr>
          <a:ln/>
        </p:spPr>
      </p:sp>
      <p:sp>
        <p:nvSpPr>
          <p:cNvPr id="79874"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BE">
              <a:ea typeface="ＭＳ Ｐゴシック" charset="0"/>
              <a:cs typeface="ＭＳ Ｐゴシック" charset="0"/>
            </a:endParaRPr>
          </a:p>
        </p:txBody>
      </p:sp>
      <p:sp>
        <p:nvSpPr>
          <p:cNvPr id="79875"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A48F9FCB-6436-1747-B823-7252316920C7}" type="slidenum">
              <a:rPr lang="en-US" sz="1200"/>
              <a:pPr/>
              <a:t>28</a:t>
            </a:fld>
            <a:endParaRPr lang="en-US" sz="1200"/>
          </a:p>
        </p:txBody>
      </p:sp>
    </p:spTree>
    <p:extLst>
      <p:ext uri="{BB962C8B-B14F-4D97-AF65-F5344CB8AC3E}">
        <p14:creationId xmlns:p14="http://schemas.microsoft.com/office/powerpoint/2010/main" val="298533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jdelijke aanduiding voor dia-afbeelding 1"/>
          <p:cNvSpPr>
            <a:spLocks noGrp="1" noRot="1" noChangeAspect="1" noTextEdit="1"/>
          </p:cNvSpPr>
          <p:nvPr>
            <p:ph type="sldImg"/>
          </p:nvPr>
        </p:nvSpPr>
        <p:spPr>
          <a:ln/>
        </p:spPr>
      </p:sp>
      <p:sp>
        <p:nvSpPr>
          <p:cNvPr id="49155" name="Tijdelijke aanduiding voor notities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nl-BE" dirty="0" smtClean="0"/>
          </a:p>
        </p:txBody>
      </p:sp>
      <p:sp>
        <p:nvSpPr>
          <p:cNvPr id="61443"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AAE38F3D-6C6D-524D-B273-F0B29C234CA6}" type="slidenum">
              <a:rPr lang="en-US" sz="1200">
                <a:ea typeface="ヒラギノ角ゴ ProN W3" charset="0"/>
                <a:cs typeface="ヒラギノ角ゴ ProN W3" charset="0"/>
              </a:rPr>
              <a:pPr/>
              <a:t>29</a:t>
            </a:fld>
            <a:endParaRPr lang="en-US" sz="1200">
              <a:ea typeface="ヒラギノ角ゴ ProN W3" charset="0"/>
              <a:cs typeface="ヒラギノ角ゴ ProN W3" charset="0"/>
            </a:endParaRPr>
          </a:p>
        </p:txBody>
      </p:sp>
    </p:spTree>
    <p:extLst>
      <p:ext uri="{BB962C8B-B14F-4D97-AF65-F5344CB8AC3E}">
        <p14:creationId xmlns:p14="http://schemas.microsoft.com/office/powerpoint/2010/main" val="3665005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jdelijke aanduiding voor dia-afbeelding 1"/>
          <p:cNvSpPr>
            <a:spLocks noGrp="1" noRot="1" noChangeAspect="1" noTextEdit="1"/>
          </p:cNvSpPr>
          <p:nvPr>
            <p:ph type="sldImg"/>
          </p:nvPr>
        </p:nvSpPr>
        <p:spPr>
          <a:ln/>
        </p:spPr>
      </p:sp>
      <p:sp>
        <p:nvSpPr>
          <p:cNvPr id="63490"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nl-BE" dirty="0">
              <a:ea typeface="ＭＳ Ｐゴシック" charset="0"/>
              <a:cs typeface="ＭＳ Ｐゴシック" charset="0"/>
            </a:endParaRPr>
          </a:p>
        </p:txBody>
      </p:sp>
      <p:sp>
        <p:nvSpPr>
          <p:cNvPr id="63491"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eaLnBrk="1" hangingPunct="1"/>
            <a:fld id="{2FBF2482-7B3F-4649-BD8B-5ADB4A4FA4B5}" type="slidenum">
              <a:rPr lang="en-US" sz="1200">
                <a:ea typeface="ヒラギノ角ゴ ProN W3" charset="0"/>
                <a:cs typeface="ヒラギノ角ゴ ProN W3" charset="0"/>
              </a:rPr>
              <a:pPr eaLnBrk="1" hangingPunct="1"/>
              <a:t>30</a:t>
            </a:fld>
            <a:endParaRPr lang="en-US" sz="1200">
              <a:ea typeface="ヒラギノ角ゴ ProN W3" charset="0"/>
              <a:cs typeface="ヒラギノ角ゴ ProN W3" charset="0"/>
            </a:endParaRPr>
          </a:p>
        </p:txBody>
      </p:sp>
    </p:spTree>
    <p:extLst>
      <p:ext uri="{BB962C8B-B14F-4D97-AF65-F5344CB8AC3E}">
        <p14:creationId xmlns:p14="http://schemas.microsoft.com/office/powerpoint/2010/main" val="783914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jdelijke aanduiding voor dia-afbeelding 1"/>
          <p:cNvSpPr>
            <a:spLocks noGrp="1" noRot="1" noChangeAspect="1" noTextEdit="1"/>
          </p:cNvSpPr>
          <p:nvPr>
            <p:ph type="sldImg"/>
          </p:nvPr>
        </p:nvSpPr>
        <p:spPr>
          <a:ln/>
        </p:spPr>
      </p:sp>
      <p:sp>
        <p:nvSpPr>
          <p:cNvPr id="77826"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nl-BE">
                <a:ea typeface="ＭＳ Ｐゴシック" charset="0"/>
                <a:cs typeface="ＭＳ Ｐゴシック" charset="0"/>
              </a:rPr>
              <a:t>Cartoon: niet voldoende te willen, je moet er actief aan werken, rekrutering en branding aanpassen, zowel intern als extern. Diversiteitsbeleid voeren.</a:t>
            </a:r>
          </a:p>
        </p:txBody>
      </p:sp>
      <p:sp>
        <p:nvSpPr>
          <p:cNvPr id="77827"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8B060D9C-84C5-C347-AD8B-FFB50947FEE8}" type="slidenum">
              <a:rPr lang="en-US" sz="1200"/>
              <a:pPr/>
              <a:t>33</a:t>
            </a:fld>
            <a:endParaRPr lang="en-US" sz="1200"/>
          </a:p>
        </p:txBody>
      </p:sp>
    </p:spTree>
    <p:extLst>
      <p:ext uri="{BB962C8B-B14F-4D97-AF65-F5344CB8AC3E}">
        <p14:creationId xmlns:p14="http://schemas.microsoft.com/office/powerpoint/2010/main" val="154261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jdelijke aanduiding voor dia-afbeelding 1"/>
          <p:cNvSpPr>
            <a:spLocks noGrp="1" noRot="1" noChangeAspect="1" noTextEdit="1"/>
          </p:cNvSpPr>
          <p:nvPr>
            <p:ph type="sldImg"/>
          </p:nvPr>
        </p:nvSpPr>
        <p:spPr>
          <a:ln/>
        </p:spPr>
      </p:sp>
      <p:sp>
        <p:nvSpPr>
          <p:cNvPr id="81922"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nl-BE">
                <a:ea typeface="ＭＳ Ｐゴシック" charset="0"/>
                <a:cs typeface="ＭＳ Ｐゴシック" charset="0"/>
              </a:rPr>
              <a:t>Opdracht: ontwerp targeted rekruteringscampagne: hoe zorg je dat er meer vrouwen aangeworven worden?</a:t>
            </a:r>
          </a:p>
          <a:p>
            <a:endParaRPr lang="nl-BE">
              <a:ea typeface="ＭＳ Ｐゴシック" charset="0"/>
              <a:cs typeface="ＭＳ Ｐゴシック" charset="0"/>
            </a:endParaRPr>
          </a:p>
          <a:p>
            <a:r>
              <a:rPr lang="nl-BE">
                <a:ea typeface="ＭＳ Ｐゴシック" charset="0"/>
                <a:cs typeface="ＭＳ Ｐゴシック" charset="0"/>
              </a:rPr>
              <a:t>Zowel intern als extern</a:t>
            </a:r>
          </a:p>
        </p:txBody>
      </p:sp>
      <p:sp>
        <p:nvSpPr>
          <p:cNvPr id="81923"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CC5C4DE2-A247-724A-9540-822782850C2F}" type="slidenum">
              <a:rPr lang="en-US" sz="1200"/>
              <a:pPr/>
              <a:t>34</a:t>
            </a:fld>
            <a:endParaRPr lang="en-US" sz="1200"/>
          </a:p>
        </p:txBody>
      </p:sp>
    </p:spTree>
    <p:extLst>
      <p:ext uri="{BB962C8B-B14F-4D97-AF65-F5344CB8AC3E}">
        <p14:creationId xmlns:p14="http://schemas.microsoft.com/office/powerpoint/2010/main" val="2616824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jdelijke aanduiding voor dia-afbeelding 1"/>
          <p:cNvSpPr>
            <a:spLocks noGrp="1" noRot="1" noChangeAspect="1" noTextEdit="1"/>
          </p:cNvSpPr>
          <p:nvPr>
            <p:ph type="sldImg"/>
          </p:nvPr>
        </p:nvSpPr>
        <p:spPr>
          <a:ln/>
        </p:spPr>
      </p:sp>
      <p:sp>
        <p:nvSpPr>
          <p:cNvPr id="83970"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nl-BE">
                <a:ea typeface="ＭＳ Ｐゴシック" charset="0"/>
                <a:cs typeface="ＭＳ Ｐゴシック" charset="0"/>
              </a:rPr>
              <a:t>Opdracht: ontwerp targeted rekruteringscampagne: hoe zorg je dat er meer vrouwen aangeworven worden?</a:t>
            </a:r>
          </a:p>
          <a:p>
            <a:endParaRPr lang="nl-BE">
              <a:ea typeface="ＭＳ Ｐゴシック" charset="0"/>
              <a:cs typeface="ＭＳ Ｐゴシック" charset="0"/>
            </a:endParaRPr>
          </a:p>
          <a:p>
            <a:r>
              <a:rPr lang="nl-BE">
                <a:ea typeface="ＭＳ Ｐゴシック" charset="0"/>
                <a:cs typeface="ＭＳ Ｐゴシック" charset="0"/>
              </a:rPr>
              <a:t>Zowel intern als extern</a:t>
            </a:r>
          </a:p>
        </p:txBody>
      </p:sp>
      <p:sp>
        <p:nvSpPr>
          <p:cNvPr id="83971"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1F032E4D-39A6-5B49-B7D5-BC670C38748B}" type="slidenum">
              <a:rPr lang="en-US" sz="1200"/>
              <a:pPr/>
              <a:t>35</a:t>
            </a:fld>
            <a:endParaRPr lang="en-US" sz="1200"/>
          </a:p>
        </p:txBody>
      </p:sp>
    </p:spTree>
    <p:extLst>
      <p:ext uri="{BB962C8B-B14F-4D97-AF65-F5344CB8AC3E}">
        <p14:creationId xmlns:p14="http://schemas.microsoft.com/office/powerpoint/2010/main" val="71859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p:cNvSpPr>
            <a:spLocks noGrp="1" noRot="1" noChangeAspect="1"/>
          </p:cNvSpPr>
          <p:nvPr>
            <p:ph type="sldImg"/>
          </p:nvPr>
        </p:nvSpPr>
        <p:spPr>
          <a:ln/>
        </p:spPr>
      </p:sp>
      <p:sp>
        <p:nvSpPr>
          <p:cNvPr id="20482"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dirty="0">
              <a:ea typeface="ＭＳ Ｐゴシック" charset="0"/>
              <a:cs typeface="ＭＳ Ｐゴシック" charset="0"/>
            </a:endParaRPr>
          </a:p>
        </p:txBody>
      </p:sp>
      <p:sp>
        <p:nvSpPr>
          <p:cNvPr id="20483"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1E438F88-C99C-3B45-8B00-30B04002823C}" type="slidenum">
              <a:rPr lang="en-US" sz="1200"/>
              <a:pPr/>
              <a:t>3</a:t>
            </a:fld>
            <a:endParaRPr lang="en-US" sz="1200"/>
          </a:p>
        </p:txBody>
      </p:sp>
    </p:spTree>
    <p:extLst>
      <p:ext uri="{BB962C8B-B14F-4D97-AF65-F5344CB8AC3E}">
        <p14:creationId xmlns:p14="http://schemas.microsoft.com/office/powerpoint/2010/main" val="1942602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jdelijke aanduiding voor dia-afbeelding 1"/>
          <p:cNvSpPr>
            <a:spLocks noGrp="1" noRot="1" noChangeAspect="1"/>
          </p:cNvSpPr>
          <p:nvPr>
            <p:ph type="sldImg"/>
          </p:nvPr>
        </p:nvSpPr>
        <p:spPr>
          <a:ln/>
        </p:spPr>
      </p:sp>
      <p:sp>
        <p:nvSpPr>
          <p:cNvPr id="88066"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nl-BE">
                <a:ea typeface="ＭＳ Ｐゴシック" charset="0"/>
                <a:cs typeface="ＭＳ Ｐゴシック" charset="0"/>
              </a:rPr>
              <a:t>33%: vanaf een derde wezenlijke cultuursverandering (onderzoek)</a:t>
            </a:r>
          </a:p>
          <a:p>
            <a:r>
              <a:rPr lang="nl-BE">
                <a:ea typeface="ＭＳ Ｐゴシック" charset="0"/>
                <a:cs typeface="ＭＳ Ｐゴシック" charset="0"/>
              </a:rPr>
              <a:t>Zolang streefcijfer niet gehaald, voorkeurregel</a:t>
            </a:r>
          </a:p>
          <a:p>
            <a:r>
              <a:rPr lang="nl-BE">
                <a:ea typeface="ＭＳ Ｐゴシック" charset="0"/>
                <a:cs typeface="ＭＳ Ｐゴシック" charset="0"/>
              </a:rPr>
              <a:t>Max 2/3 team consultants en experts zelfde geslacht liefst 50/50</a:t>
            </a:r>
          </a:p>
          <a:p>
            <a:r>
              <a:rPr lang="nl-BE">
                <a:ea typeface="ＭＳ Ｐゴシック" charset="0"/>
                <a:cs typeface="ＭＳ Ｐゴシック" charset="0"/>
              </a:rPr>
              <a:t>Ongeveer 100 vrouwen op infosessie</a:t>
            </a:r>
          </a:p>
          <a:p>
            <a:endParaRPr lang="nl-BE">
              <a:ea typeface="ＭＳ Ｐゴシック" charset="0"/>
              <a:cs typeface="ＭＳ Ｐゴシック" charset="0"/>
            </a:endParaRPr>
          </a:p>
          <a:p>
            <a:r>
              <a:rPr lang="nl-BE">
                <a:ea typeface="ＭＳ Ｐゴシック" charset="0"/>
                <a:cs typeface="ＭＳ Ｐゴシック" charset="0"/>
              </a:rPr>
              <a:t>Bijna de helft sollicitanten (330 van de 671) waren vrouwen (meer dan anders).</a:t>
            </a:r>
          </a:p>
          <a:p>
            <a:r>
              <a:rPr lang="nl-BE">
                <a:ea typeface="ＭＳ Ｐゴシック" charset="0"/>
                <a:cs typeface="ＭＳ Ｐゴシック" charset="0"/>
              </a:rPr>
              <a:t>Helft vrouwen viel uit na selectie cv, na selectie 14 vrouwen over, 6 gekozen door ministers, 20% van de aanstellingen</a:t>
            </a:r>
          </a:p>
          <a:p>
            <a:r>
              <a:rPr lang="nl-BE">
                <a:ea typeface="ＭＳ Ｐゴシック" charset="0"/>
                <a:cs typeface="ＭＳ Ｐゴシック" charset="0"/>
              </a:rPr>
              <a:t>Maar slechts 20% van de aanwervingen waren vrouwen.</a:t>
            </a:r>
          </a:p>
          <a:p>
            <a:r>
              <a:rPr lang="nl-BE">
                <a:ea typeface="ＭＳ Ｐゴシック" charset="0"/>
                <a:cs typeface="ＭＳ Ｐゴシック" charset="0"/>
              </a:rPr>
              <a:t>% vrouwen in topmanagement steeg hierdoor wel naar 16%</a:t>
            </a:r>
          </a:p>
          <a:p>
            <a:endParaRPr lang="nl-BE">
              <a:ea typeface="ＭＳ Ｐゴシック" charset="0"/>
              <a:cs typeface="ＭＳ Ｐゴシック" charset="0"/>
            </a:endParaRPr>
          </a:p>
          <a:p>
            <a:r>
              <a:rPr lang="nl-BE">
                <a:ea typeface="ＭＳ Ｐゴシック" charset="0"/>
                <a:cs typeface="ＭＳ Ｐゴシック" charset="0"/>
              </a:rPr>
              <a:t>Redenen: vooral mensen met ervaring in middenmanagement of kabinet (daar ook minder vrouwen) + politieke netwerken</a:t>
            </a:r>
          </a:p>
        </p:txBody>
      </p:sp>
      <p:sp>
        <p:nvSpPr>
          <p:cNvPr id="88067"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2321036C-C210-B544-A070-CB63A9A12D23}" type="slidenum">
              <a:rPr lang="en-US" sz="1200"/>
              <a:pPr/>
              <a:t>36</a:t>
            </a:fld>
            <a:endParaRPr lang="en-US" sz="1200"/>
          </a:p>
        </p:txBody>
      </p:sp>
    </p:spTree>
    <p:extLst>
      <p:ext uri="{BB962C8B-B14F-4D97-AF65-F5344CB8AC3E}">
        <p14:creationId xmlns:p14="http://schemas.microsoft.com/office/powerpoint/2010/main" val="342236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jdelijke aanduiding voor dia-afbeelding 1"/>
          <p:cNvSpPr>
            <a:spLocks noGrp="1" noRot="1" noChangeAspect="1" noTextEdit="1"/>
          </p:cNvSpPr>
          <p:nvPr>
            <p:ph type="sldImg"/>
          </p:nvPr>
        </p:nvSpPr>
        <p:spPr>
          <a:ln/>
        </p:spPr>
      </p:sp>
      <p:sp>
        <p:nvSpPr>
          <p:cNvPr id="113666"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BE" dirty="0">
              <a:ea typeface="ＭＳ Ｐゴシック" charset="0"/>
              <a:cs typeface="ＭＳ Ｐゴシック" charset="0"/>
            </a:endParaRPr>
          </a:p>
        </p:txBody>
      </p:sp>
      <p:sp>
        <p:nvSpPr>
          <p:cNvPr id="113667"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3D50E00E-D60C-4D47-BE70-33680809EAEB}" type="slidenum">
              <a:rPr lang="en-US" sz="1200">
                <a:ea typeface="ヒラギノ角ゴ ProN W3" charset="0"/>
                <a:cs typeface="ヒラギノ角ゴ ProN W3" charset="0"/>
              </a:rPr>
              <a:pPr/>
              <a:t>4</a:t>
            </a:fld>
            <a:endParaRPr lang="en-US" sz="1200">
              <a:ea typeface="ヒラギノ角ゴ ProN W3" charset="0"/>
              <a:cs typeface="ヒラギノ角ゴ ProN W3" charset="0"/>
            </a:endParaRPr>
          </a:p>
        </p:txBody>
      </p:sp>
    </p:spTree>
    <p:extLst>
      <p:ext uri="{BB962C8B-B14F-4D97-AF65-F5344CB8AC3E}">
        <p14:creationId xmlns:p14="http://schemas.microsoft.com/office/powerpoint/2010/main" val="1455475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jdelijke aanduiding voor dia-afbeelding 1"/>
          <p:cNvSpPr>
            <a:spLocks noGrp="1" noRot="1" noChangeAspect="1" noTextEdit="1"/>
          </p:cNvSpPr>
          <p:nvPr>
            <p:ph type="sldImg"/>
          </p:nvPr>
        </p:nvSpPr>
        <p:spPr>
          <a:ln/>
        </p:spPr>
      </p:sp>
      <p:sp>
        <p:nvSpPr>
          <p:cNvPr id="34818"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BE" dirty="0">
              <a:ea typeface="ＭＳ Ｐゴシック" charset="0"/>
              <a:cs typeface="ＭＳ Ｐゴシック" charset="0"/>
            </a:endParaRPr>
          </a:p>
        </p:txBody>
      </p:sp>
      <p:sp>
        <p:nvSpPr>
          <p:cNvPr id="34819"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eaLnBrk="1" hangingPunct="1"/>
            <a:fld id="{83559702-77B0-4F40-809D-AD099E636EC8}" type="slidenum">
              <a:rPr lang="en-US" sz="1200">
                <a:ea typeface="ヒラギノ角ゴ ProN W3" charset="0"/>
                <a:cs typeface="ヒラギノ角ゴ ProN W3" charset="0"/>
              </a:rPr>
              <a:pPr eaLnBrk="1" hangingPunct="1"/>
              <a:t>7</a:t>
            </a:fld>
            <a:endParaRPr lang="en-US" sz="1200">
              <a:ea typeface="ヒラギノ角ゴ ProN W3" charset="0"/>
              <a:cs typeface="ヒラギノ角ゴ ProN W3" charset="0"/>
            </a:endParaRPr>
          </a:p>
        </p:txBody>
      </p:sp>
    </p:spTree>
    <p:extLst>
      <p:ext uri="{BB962C8B-B14F-4D97-AF65-F5344CB8AC3E}">
        <p14:creationId xmlns:p14="http://schemas.microsoft.com/office/powerpoint/2010/main" val="290603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US" sz="1100" dirty="0">
              <a:ea typeface="ＭＳ Ｐゴシック" charset="0"/>
              <a:cs typeface="ＭＳ Ｐゴシック"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06C8E922-F98C-7344-B2DC-EEB7A1E1ACA7}" type="slidenum">
              <a:rPr lang="en-US" sz="1200"/>
              <a:pPr/>
              <a:t>8</a:t>
            </a:fld>
            <a:endParaRPr lang="en-US" sz="1200"/>
          </a:p>
        </p:txBody>
      </p:sp>
    </p:spTree>
    <p:extLst>
      <p:ext uri="{BB962C8B-B14F-4D97-AF65-F5344CB8AC3E}">
        <p14:creationId xmlns:p14="http://schemas.microsoft.com/office/powerpoint/2010/main" val="162076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EB56671E-408F-9B49-A6C4-BF2741E1094D}" type="slidenum">
              <a:rPr lang="en-US" sz="1200"/>
              <a:pPr/>
              <a:t>12</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ea typeface="ＭＳ Ｐゴシック" charset="0"/>
              <a:cs typeface="ＭＳ Ｐゴシック" charset="0"/>
            </a:endParaRPr>
          </a:p>
        </p:txBody>
      </p:sp>
    </p:spTree>
    <p:extLst>
      <p:ext uri="{BB962C8B-B14F-4D97-AF65-F5344CB8AC3E}">
        <p14:creationId xmlns:p14="http://schemas.microsoft.com/office/powerpoint/2010/main" val="26485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BA9C6E3C-D1EE-5C44-BF9D-068D28CF8250}" type="slidenum">
              <a:rPr lang="en-US" sz="1200"/>
              <a:pPr/>
              <a:t>13</a:t>
            </a:fld>
            <a:endParaRPr lang="en-US" sz="1200"/>
          </a:p>
        </p:txBody>
      </p:sp>
      <p:sp>
        <p:nvSpPr>
          <p:cNvPr id="28674" name="Rectangle 2"/>
          <p:cNvSpPr>
            <a:spLocks noGrp="1" noRot="1" noChangeAspect="1" noChangeArrowheads="1" noTextEdit="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nl-NL" dirty="0">
              <a:ea typeface="ＭＳ Ｐゴシック" charset="0"/>
              <a:cs typeface="ＭＳ Ｐゴシック" charset="0"/>
            </a:endParaRPr>
          </a:p>
        </p:txBody>
      </p:sp>
    </p:spTree>
    <p:extLst>
      <p:ext uri="{BB962C8B-B14F-4D97-AF65-F5344CB8AC3E}">
        <p14:creationId xmlns:p14="http://schemas.microsoft.com/office/powerpoint/2010/main" val="43436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115D5E07-30AA-F842-ABAC-B11153195ECA}" type="slidenum">
              <a:rPr lang="en-US" sz="1200"/>
              <a:pPr/>
              <a:t>18</a:t>
            </a:fld>
            <a:endParaRPr 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ea typeface="ＭＳ Ｐゴシック" charset="0"/>
              <a:cs typeface="ＭＳ Ｐゴシック" charset="0"/>
            </a:endParaRPr>
          </a:p>
        </p:txBody>
      </p:sp>
    </p:spTree>
    <p:extLst>
      <p:ext uri="{BB962C8B-B14F-4D97-AF65-F5344CB8AC3E}">
        <p14:creationId xmlns:p14="http://schemas.microsoft.com/office/powerpoint/2010/main" val="2938035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144501FD-A25A-FA46-8164-927A1B9A4D32}" type="slidenum">
              <a:rPr lang="en-US" sz="1200"/>
              <a:pPr/>
              <a:t>19</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ea typeface="ＭＳ Ｐゴシック" charset="0"/>
              <a:cs typeface="ＭＳ Ｐゴシック" charset="0"/>
            </a:endParaRPr>
          </a:p>
        </p:txBody>
      </p:sp>
    </p:spTree>
    <p:extLst>
      <p:ext uri="{BB962C8B-B14F-4D97-AF65-F5344CB8AC3E}">
        <p14:creationId xmlns:p14="http://schemas.microsoft.com/office/powerpoint/2010/main" val="182284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038"/>
            <a:ext cx="5829300" cy="1960562"/>
          </a:xfrm>
        </p:spPr>
        <p:txBody>
          <a:bodyPr/>
          <a:lstStyle/>
          <a:p>
            <a:r>
              <a:rPr lang="nl-NL" smtClean="0"/>
              <a:t>Klik om de stijl te bewerken</a:t>
            </a:r>
            <a:endParaRPr lang="nl-BE"/>
          </a:p>
        </p:txBody>
      </p:sp>
      <p:sp>
        <p:nvSpPr>
          <p:cNvPr id="3" name="Ond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A1DD6642-6683-3947-9F88-B09E756926DC}" type="slidenum">
              <a:rPr lang="en-US"/>
              <a:pPr>
                <a:defRPr/>
              </a:pPr>
              <a:t>‹nr.›</a:t>
            </a:fld>
            <a:endParaRPr lang="en-US"/>
          </a:p>
        </p:txBody>
      </p:sp>
    </p:spTree>
    <p:extLst>
      <p:ext uri="{BB962C8B-B14F-4D97-AF65-F5344CB8AC3E}">
        <p14:creationId xmlns:p14="http://schemas.microsoft.com/office/powerpoint/2010/main" val="206702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E1AC4980-3783-E74E-B071-F14C6F6E1B55}" type="slidenum">
              <a:rPr lang="en-US"/>
              <a:pPr>
                <a:defRPr/>
              </a:pPr>
              <a:t>‹nr.›</a:t>
            </a:fld>
            <a:endParaRPr lang="en-US"/>
          </a:p>
        </p:txBody>
      </p:sp>
    </p:spTree>
    <p:extLst>
      <p:ext uri="{BB962C8B-B14F-4D97-AF65-F5344CB8AC3E}">
        <p14:creationId xmlns:p14="http://schemas.microsoft.com/office/powerpoint/2010/main" val="306548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4886325" y="812800"/>
            <a:ext cx="1457325" cy="73152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514350" y="812800"/>
            <a:ext cx="4219575" cy="7315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A552C435-3769-E642-936A-216C4220AC95}" type="slidenum">
              <a:rPr lang="en-US"/>
              <a:pPr>
                <a:defRPr/>
              </a:pPr>
              <a:t>‹nr.›</a:t>
            </a:fld>
            <a:endParaRPr lang="en-US"/>
          </a:p>
        </p:txBody>
      </p:sp>
    </p:spTree>
    <p:extLst>
      <p:ext uri="{BB962C8B-B14F-4D97-AF65-F5344CB8AC3E}">
        <p14:creationId xmlns:p14="http://schemas.microsoft.com/office/powerpoint/2010/main" val="417261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514350" y="812800"/>
            <a:ext cx="5829300" cy="1524000"/>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514350" y="2641600"/>
            <a:ext cx="2838450" cy="5486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3505200" y="2641600"/>
            <a:ext cx="2838450" cy="5486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6305130-B491-F948-95F9-9F47F4439085}" type="slidenum">
              <a:rPr lang="en-US"/>
              <a:pPr>
                <a:defRPr/>
              </a:pPr>
              <a:t>‹nr.›</a:t>
            </a:fld>
            <a:endParaRPr lang="en-US"/>
          </a:p>
        </p:txBody>
      </p:sp>
    </p:spTree>
    <p:extLst>
      <p:ext uri="{BB962C8B-B14F-4D97-AF65-F5344CB8AC3E}">
        <p14:creationId xmlns:p14="http://schemas.microsoft.com/office/powerpoint/2010/main" val="312913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92BB777-847E-8345-BB09-24217443E56D}" type="slidenum">
              <a:rPr lang="en-US"/>
              <a:pPr>
                <a:defRPr/>
              </a:pPr>
              <a:t>‹nr.›</a:t>
            </a:fld>
            <a:endParaRPr lang="en-US"/>
          </a:p>
        </p:txBody>
      </p:sp>
    </p:spTree>
    <p:extLst>
      <p:ext uri="{BB962C8B-B14F-4D97-AF65-F5344CB8AC3E}">
        <p14:creationId xmlns:p14="http://schemas.microsoft.com/office/powerpoint/2010/main" val="328339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41338" y="5875338"/>
            <a:ext cx="5829300" cy="1816100"/>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4950D68-ADF8-E14C-8BF7-A547506B3DAC}" type="slidenum">
              <a:rPr lang="en-US"/>
              <a:pPr>
                <a:defRPr/>
              </a:pPr>
              <a:t>‹nr.›</a:t>
            </a:fld>
            <a:endParaRPr lang="en-US"/>
          </a:p>
        </p:txBody>
      </p:sp>
    </p:spTree>
    <p:extLst>
      <p:ext uri="{BB962C8B-B14F-4D97-AF65-F5344CB8AC3E}">
        <p14:creationId xmlns:p14="http://schemas.microsoft.com/office/powerpoint/2010/main" val="3332883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068F345-FCF6-554A-BBE2-4102FD4AE846}" type="slidenum">
              <a:rPr lang="en-US"/>
              <a:pPr>
                <a:defRPr/>
              </a:pPr>
              <a:t>‹nr.›</a:t>
            </a:fld>
            <a:endParaRPr lang="en-US"/>
          </a:p>
        </p:txBody>
      </p:sp>
    </p:spTree>
    <p:extLst>
      <p:ext uri="{BB962C8B-B14F-4D97-AF65-F5344CB8AC3E}">
        <p14:creationId xmlns:p14="http://schemas.microsoft.com/office/powerpoint/2010/main" val="127325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42900" y="366713"/>
            <a:ext cx="6172200" cy="1524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8A10B94C-4513-4545-8285-9574216973FA}" type="slidenum">
              <a:rPr lang="en-US"/>
              <a:pPr>
                <a:defRPr/>
              </a:pPr>
              <a:t>‹nr.›</a:t>
            </a:fld>
            <a:endParaRPr lang="en-US"/>
          </a:p>
        </p:txBody>
      </p:sp>
    </p:spTree>
    <p:extLst>
      <p:ext uri="{BB962C8B-B14F-4D97-AF65-F5344CB8AC3E}">
        <p14:creationId xmlns:p14="http://schemas.microsoft.com/office/powerpoint/2010/main" val="132823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2B1556E9-0BBC-4F42-A5CD-CFF722545892}" type="slidenum">
              <a:rPr lang="en-US"/>
              <a:pPr>
                <a:defRPr/>
              </a:pPr>
              <a:t>‹nr.›</a:t>
            </a:fld>
            <a:endParaRPr lang="en-US"/>
          </a:p>
        </p:txBody>
      </p:sp>
    </p:spTree>
    <p:extLst>
      <p:ext uri="{BB962C8B-B14F-4D97-AF65-F5344CB8AC3E}">
        <p14:creationId xmlns:p14="http://schemas.microsoft.com/office/powerpoint/2010/main" val="377953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F8D440EC-332D-1145-AE9B-E207FF0C8C70}" type="slidenum">
              <a:rPr lang="en-US"/>
              <a:pPr>
                <a:defRPr/>
              </a:pPr>
              <a:t>‹nr.›</a:t>
            </a:fld>
            <a:endParaRPr lang="en-US"/>
          </a:p>
        </p:txBody>
      </p:sp>
    </p:spTree>
    <p:extLst>
      <p:ext uri="{BB962C8B-B14F-4D97-AF65-F5344CB8AC3E}">
        <p14:creationId xmlns:p14="http://schemas.microsoft.com/office/powerpoint/2010/main" val="312943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3538"/>
            <a:ext cx="2255838" cy="154940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A51E445-0496-264A-BCE3-DD7C15FA13E9}" type="slidenum">
              <a:rPr lang="en-US"/>
              <a:pPr>
                <a:defRPr/>
              </a:pPr>
              <a:t>‹nr.›</a:t>
            </a:fld>
            <a:endParaRPr lang="en-US"/>
          </a:p>
        </p:txBody>
      </p:sp>
    </p:spTree>
    <p:extLst>
      <p:ext uri="{BB962C8B-B14F-4D97-AF65-F5344CB8AC3E}">
        <p14:creationId xmlns:p14="http://schemas.microsoft.com/office/powerpoint/2010/main" val="286013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44613" y="6400800"/>
            <a:ext cx="4114800" cy="755650"/>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694D2EFC-5787-B74D-B90F-50C8CDE66338}" type="slidenum">
              <a:rPr lang="en-US"/>
              <a:pPr>
                <a:defRPr/>
              </a:pPr>
              <a:t>‹nr.›</a:t>
            </a:fld>
            <a:endParaRPr lang="en-US"/>
          </a:p>
        </p:txBody>
      </p:sp>
    </p:spTree>
    <p:extLst>
      <p:ext uri="{BB962C8B-B14F-4D97-AF65-F5344CB8AC3E}">
        <p14:creationId xmlns:p14="http://schemas.microsoft.com/office/powerpoint/2010/main" val="7461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2641600"/>
            <a:ext cx="58293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ea typeface="+mn-ea"/>
                <a:cs typeface="+mn-cs"/>
              </a:defRPr>
            </a:lvl1pPr>
          </a:lstStyle>
          <a:p>
            <a:pPr>
              <a:defRPr/>
            </a:pPr>
            <a:endParaRPr lang="nl-NL"/>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ea typeface="+mn-ea"/>
                <a:cs typeface="+mn-cs"/>
              </a:defRPr>
            </a:lvl1pPr>
          </a:lstStyle>
          <a:p>
            <a:pPr>
              <a:defRPr/>
            </a:pPr>
            <a:endParaRPr lang="nl-NL"/>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9B663129-A346-9049-BD55-2E685CFF61BE}"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BScgPY72Q8" TargetMode="External"/><Relationship Id="rId2" Type="http://schemas.openxmlformats.org/officeDocument/2006/relationships/hyperlink" Target="http://www.youtube.com/watch?v=MdQ9lQ-i0u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dailymail.co.uk/news/article-2915420/Are-James-Bond-Try-online-game-MI5-s-recruit-Just-ability-blend-tattoo-free-skin-clean-ish-driving-licence-required.html" TargetMode="Externa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package" Target="../embeddings/Microsoft_Word-document1.docx"/></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www.newpeople.nl/" TargetMode="External"/><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www.sdworx.be/website/testimonials/index.asp?bIntro=false&amp;language=nl&amp;startVideo=2?WT.mc_id=HK_081008_01" TargetMode="External"/><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logica.nl/we-are-logica/careers/" TargetMode="External"/><Relationship Id="rId5" Type="http://schemas.openxmlformats.org/officeDocument/2006/relationships/hyperlink" Target="http://www.volvogroup.com/group/belgium/nl-be/career/WerkenBijVolvo/testimonials/pages/testimonials.aspx" TargetMode="External"/><Relationship Id="rId4" Type="http://schemas.openxmlformats.org/officeDocument/2006/relationships/hyperlink" Target="http://www.delijn.be/jobs/onze_medewerkers/nancy_24j.htm?ComponentId=7144&amp;SourcePageId=721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533400" y="3048000"/>
            <a:ext cx="5791200" cy="1524000"/>
          </a:xfrm>
        </p:spPr>
        <p:txBody>
          <a:bodyPr/>
          <a:lstStyle/>
          <a:p>
            <a:r>
              <a:rPr lang="en-US" sz="3600">
                <a:latin typeface="Arial" charset="0"/>
                <a:ea typeface="ＭＳ Ｐゴシック" charset="0"/>
                <a:cs typeface="ＭＳ Ｐゴシック" charset="0"/>
              </a:rPr>
              <a:t>Rekrutering</a:t>
            </a:r>
            <a:endParaRPr lang="en-US">
              <a:latin typeface="Arial" charset="0"/>
              <a:ea typeface="ＭＳ Ｐゴシック" charset="0"/>
              <a:cs typeface="ＭＳ Ｐゴシック" charset="0"/>
            </a:endParaRPr>
          </a:p>
        </p:txBody>
      </p:sp>
      <p:sp>
        <p:nvSpPr>
          <p:cNvPr id="16386" name="Rectangle 3"/>
          <p:cNvSpPr>
            <a:spLocks noGrp="1" noChangeArrowheads="1"/>
          </p:cNvSpPr>
          <p:nvPr>
            <p:ph type="subTitle" idx="1"/>
          </p:nvPr>
        </p:nvSpPr>
        <p:spPr>
          <a:xfrm>
            <a:off x="1066800" y="5181600"/>
            <a:ext cx="4800600" cy="2362200"/>
          </a:xfrm>
        </p:spPr>
        <p:txBody>
          <a:bodyPr/>
          <a:lstStyle/>
          <a:p>
            <a:endParaRPr lang="nl-NL">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ctrTitle"/>
          </p:nvPr>
        </p:nvSpPr>
        <p:spPr>
          <a:xfrm>
            <a:off x="533400" y="3048000"/>
            <a:ext cx="5791200" cy="1524000"/>
          </a:xfrm>
        </p:spPr>
        <p:txBody>
          <a:bodyPr/>
          <a:lstStyle/>
          <a:p>
            <a:r>
              <a:rPr lang="en-US" sz="3600">
                <a:latin typeface="Arial" charset="0"/>
                <a:ea typeface="ＭＳ Ｐゴシック" charset="0"/>
                <a:cs typeface="ＭＳ Ｐゴシック" charset="0"/>
              </a:rPr>
              <a:t>Rekrutering vandaag</a:t>
            </a:r>
            <a:endParaRPr lang="en-US">
              <a:latin typeface="Arial" charset="0"/>
              <a:ea typeface="ＭＳ Ｐゴシック" charset="0"/>
              <a:cs typeface="ＭＳ Ｐゴシック" charset="0"/>
            </a:endParaRPr>
          </a:p>
        </p:txBody>
      </p:sp>
      <p:sp>
        <p:nvSpPr>
          <p:cNvPr id="38914" name="Rectangle 3"/>
          <p:cNvSpPr>
            <a:spLocks noGrp="1" noChangeArrowheads="1"/>
          </p:cNvSpPr>
          <p:nvPr>
            <p:ph type="subTitle" idx="1"/>
          </p:nvPr>
        </p:nvSpPr>
        <p:spPr>
          <a:xfrm>
            <a:off x="1066800" y="5181600"/>
            <a:ext cx="4800600" cy="2362200"/>
          </a:xfrm>
        </p:spPr>
        <p:txBody>
          <a:bodyPr/>
          <a:lstStyle/>
          <a:p>
            <a:endParaRPr lang="nl-NL">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ctrTitle"/>
          </p:nvPr>
        </p:nvSpPr>
        <p:spPr>
          <a:xfrm>
            <a:off x="533400" y="3048000"/>
            <a:ext cx="5791200" cy="1524000"/>
          </a:xfrm>
        </p:spPr>
        <p:txBody>
          <a:bodyPr/>
          <a:lstStyle/>
          <a:p>
            <a:r>
              <a:rPr lang="en-US" sz="3600">
                <a:latin typeface="Arial" charset="0"/>
                <a:ea typeface="ＭＳ Ｐゴシック" charset="0"/>
                <a:cs typeface="ＭＳ Ｐゴシック" charset="0"/>
              </a:rPr>
              <a:t>Rekrutering Vandaag</a:t>
            </a:r>
            <a:br>
              <a:rPr lang="en-US" sz="3600">
                <a:latin typeface="Arial" charset="0"/>
                <a:ea typeface="ＭＳ Ｐゴシック" charset="0"/>
                <a:cs typeface="ＭＳ Ｐゴシック" charset="0"/>
              </a:rPr>
            </a:br>
            <a:r>
              <a:rPr lang="en-US" sz="3600">
                <a:latin typeface="Arial" charset="0"/>
                <a:ea typeface="ＭＳ Ｐゴシック" charset="0"/>
                <a:cs typeface="ＭＳ Ｐゴシック" charset="0"/>
              </a:rPr>
              <a:t>=</a:t>
            </a:r>
            <a:br>
              <a:rPr lang="en-US" sz="3600">
                <a:latin typeface="Arial" charset="0"/>
                <a:ea typeface="ＭＳ Ｐゴシック" charset="0"/>
                <a:cs typeface="ＭＳ Ｐゴシック" charset="0"/>
              </a:rPr>
            </a:br>
            <a:r>
              <a:rPr lang="en-US" sz="3600">
                <a:latin typeface="Arial" charset="0"/>
                <a:ea typeface="ＭＳ Ｐゴシック" charset="0"/>
                <a:cs typeface="ＭＳ Ｐゴシック" charset="0"/>
              </a:rPr>
              <a:t>Employer branding</a:t>
            </a:r>
            <a:endParaRPr lang="en-US">
              <a:latin typeface="Arial" charset="0"/>
              <a:ea typeface="ＭＳ Ｐゴシック" charset="0"/>
              <a:cs typeface="ＭＳ Ｐゴシック" charset="0"/>
            </a:endParaRPr>
          </a:p>
        </p:txBody>
      </p:sp>
      <p:pic>
        <p:nvPicPr>
          <p:cNvPr id="39938" name="Afbeelding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5486400"/>
            <a:ext cx="5678488" cy="272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304800"/>
            <a:ext cx="5829300" cy="812800"/>
          </a:xfrm>
          <a:noFill/>
        </p:spPr>
        <p:txBody>
          <a:bodyPr/>
          <a:lstStyle/>
          <a:p>
            <a:pPr algn="l"/>
            <a:r>
              <a:rPr lang="nl-NL" sz="3200" dirty="0" err="1">
                <a:latin typeface="Arial" panose="020B0604020202020204" pitchFamily="34" charset="0"/>
                <a:ea typeface="ＭＳ Ｐゴシック" charset="0"/>
                <a:cs typeface="ＭＳ Ｐゴシック" charset="0"/>
              </a:rPr>
              <a:t>Employer</a:t>
            </a:r>
            <a:r>
              <a:rPr lang="nl-NL" sz="3200" dirty="0">
                <a:latin typeface="Arial" panose="020B0604020202020204" pitchFamily="34" charset="0"/>
                <a:ea typeface="ＭＳ Ｐゴシック" charset="0"/>
                <a:cs typeface="ＭＳ Ｐゴシック" charset="0"/>
              </a:rPr>
              <a:t> branding</a:t>
            </a:r>
          </a:p>
        </p:txBody>
      </p:sp>
      <p:sp>
        <p:nvSpPr>
          <p:cNvPr id="1525763" name="Rectangle 3"/>
          <p:cNvSpPr>
            <a:spLocks noChangeArrowheads="1"/>
          </p:cNvSpPr>
          <p:nvPr/>
        </p:nvSpPr>
        <p:spPr bwMode="auto">
          <a:xfrm>
            <a:off x="457200" y="1295400"/>
            <a:ext cx="5829300" cy="716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nl-BE" dirty="0"/>
              <a:t>Definitie</a:t>
            </a:r>
          </a:p>
          <a:p>
            <a:pPr marL="742950" lvl="1" indent="-285750">
              <a:buFontTx/>
              <a:buChar char="–"/>
            </a:pPr>
            <a:r>
              <a:rPr lang="nl-BE" sz="2000" dirty="0" smtClean="0">
                <a:solidFill>
                  <a:srgbClr val="7E0054"/>
                </a:solidFill>
              </a:rPr>
              <a:t>Interne</a:t>
            </a:r>
            <a:r>
              <a:rPr lang="nl-BE" sz="2000" dirty="0" smtClean="0"/>
              <a:t> &amp; </a:t>
            </a:r>
            <a:r>
              <a:rPr lang="nl-BE" sz="2000" dirty="0" smtClean="0">
                <a:solidFill>
                  <a:srgbClr val="7E0054"/>
                </a:solidFill>
              </a:rPr>
              <a:t>externe</a:t>
            </a:r>
            <a:r>
              <a:rPr lang="nl-BE" sz="2000" dirty="0" smtClean="0"/>
              <a:t> </a:t>
            </a:r>
            <a:r>
              <a:rPr lang="nl-BE" sz="2000" dirty="0"/>
              <a:t>promotie van een duidelijk beeld van datgene dat </a:t>
            </a:r>
            <a:r>
              <a:rPr lang="nl-BE" sz="2000" dirty="0" smtClean="0"/>
              <a:t>organisatie </a:t>
            </a:r>
            <a:r>
              <a:rPr lang="nl-BE" sz="2000" dirty="0"/>
              <a:t>als werkgever </a:t>
            </a:r>
            <a:r>
              <a:rPr lang="nl-BE" sz="2000" dirty="0">
                <a:solidFill>
                  <a:srgbClr val="7E0054"/>
                </a:solidFill>
              </a:rPr>
              <a:t>aantrekkelijk</a:t>
            </a:r>
            <a:r>
              <a:rPr lang="nl-BE" sz="2000" dirty="0"/>
              <a:t> &amp; </a:t>
            </a:r>
            <a:r>
              <a:rPr lang="nl-BE" sz="2000" dirty="0">
                <a:solidFill>
                  <a:srgbClr val="7E0054"/>
                </a:solidFill>
              </a:rPr>
              <a:t>verschillend</a:t>
            </a:r>
            <a:r>
              <a:rPr lang="nl-BE" sz="2000" dirty="0"/>
              <a:t> maakt.</a:t>
            </a:r>
            <a:endParaRPr lang="nl-NL" sz="2000" dirty="0"/>
          </a:p>
          <a:p>
            <a:pPr marL="342900" indent="-342900"/>
            <a:endParaRPr lang="nl-NL" dirty="0"/>
          </a:p>
          <a:p>
            <a:pPr marL="342900" indent="-342900"/>
            <a:r>
              <a:rPr lang="nl-NL" dirty="0"/>
              <a:t>Terminologie</a:t>
            </a:r>
          </a:p>
          <a:p>
            <a:pPr marL="742950" lvl="1" indent="-285750">
              <a:buFontTx/>
              <a:buChar char="–"/>
            </a:pPr>
            <a:r>
              <a:rPr lang="nl-NL" sz="2000" dirty="0"/>
              <a:t>Employer brand marketing, employer marketing, job marketing, HR Marketing</a:t>
            </a:r>
          </a:p>
          <a:p>
            <a:pPr marL="742950" lvl="1" indent="-285750">
              <a:buFontTx/>
              <a:buChar char="–"/>
            </a:pPr>
            <a:r>
              <a:rPr lang="nl-NL" sz="2000" dirty="0" err="1"/>
              <a:t>Internal</a:t>
            </a:r>
            <a:r>
              <a:rPr lang="nl-NL" sz="2000" dirty="0"/>
              <a:t> vs. </a:t>
            </a:r>
            <a:r>
              <a:rPr lang="nl-NL" sz="2000" dirty="0" err="1"/>
              <a:t>external</a:t>
            </a:r>
            <a:r>
              <a:rPr lang="nl-NL" sz="2000" dirty="0"/>
              <a:t> branding </a:t>
            </a:r>
          </a:p>
          <a:p>
            <a:pPr marL="742950" lvl="1" indent="-285750">
              <a:buFontTx/>
              <a:buChar char="–"/>
            </a:pPr>
            <a:r>
              <a:rPr lang="nl-NL" sz="2000" dirty="0"/>
              <a:t>Deel van globaal imago</a:t>
            </a:r>
          </a:p>
          <a:p>
            <a:pPr marL="742950" lvl="1" indent="-285750">
              <a:buFontTx/>
              <a:buChar char="–"/>
            </a:pPr>
            <a:endParaRPr lang="nl-NL" sz="2000" dirty="0"/>
          </a:p>
          <a:p>
            <a:pPr marL="342900" indent="-342900"/>
            <a:r>
              <a:rPr lang="nl-BE" dirty="0"/>
              <a:t>Metafoor</a:t>
            </a:r>
          </a:p>
          <a:p>
            <a:pPr marL="742950" lvl="1" indent="-285750">
              <a:buFontTx/>
              <a:buChar char="–"/>
            </a:pPr>
            <a:r>
              <a:rPr lang="nl-BE" sz="2000" dirty="0"/>
              <a:t>Sollicitanten	= 	Consumenten</a:t>
            </a:r>
          </a:p>
          <a:p>
            <a:pPr marL="742950" lvl="1" indent="-285750">
              <a:buFontTx/>
              <a:buChar char="–"/>
            </a:pPr>
            <a:r>
              <a:rPr lang="nl-BE" sz="2000" dirty="0"/>
              <a:t>Jobs 		= 	Producten</a:t>
            </a:r>
          </a:p>
          <a:p>
            <a:pPr marL="742950" lvl="1" indent="-285750">
              <a:buFontTx/>
              <a:buChar char="–"/>
            </a:pPr>
            <a:r>
              <a:rPr lang="nl-BE" sz="2000" dirty="0"/>
              <a:t>Imago		= 	Merk</a:t>
            </a:r>
          </a:p>
          <a:p>
            <a:pPr marL="742950" lvl="1" indent="-285750">
              <a:buFontTx/>
              <a:buChar char="–"/>
            </a:pPr>
            <a:endParaRPr lang="nl-BE"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7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57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576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2576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2576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2576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25763">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257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63" grpId="0" uiExpand="1"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beka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5095875" cy="301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49" name="Tijdelijke aanduiding voor dia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B6F31018-FA38-EA44-B45F-66913F4BE8BA}" type="slidenum">
              <a:rPr lang="en-US" sz="1400"/>
              <a:pPr/>
              <a:t>13</a:t>
            </a:fld>
            <a:endParaRPr lang="en-US" sz="1400"/>
          </a:p>
        </p:txBody>
      </p:sp>
      <p:pic>
        <p:nvPicPr>
          <p:cNvPr id="27650" name="Picture 2" descr="logoBekaert_6939BN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371600"/>
            <a:ext cx="1524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1" name="Picture 3" descr="jobtemplate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 y="6908800"/>
            <a:ext cx="5715000" cy="195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4022"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4000" y="4191000"/>
            <a:ext cx="4191000" cy="29987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 name="Rectangle 2"/>
          <p:cNvSpPr>
            <a:spLocks noGrp="1" noChangeArrowheads="1"/>
          </p:cNvSpPr>
          <p:nvPr>
            <p:ph type="title"/>
          </p:nvPr>
        </p:nvSpPr>
        <p:spPr>
          <a:xfrm>
            <a:off x="333375" y="250824"/>
            <a:ext cx="5943600" cy="1196975"/>
          </a:xfrm>
          <a:noFill/>
        </p:spPr>
        <p:txBody>
          <a:bodyPr/>
          <a:lstStyle/>
          <a:p>
            <a:pPr algn="l"/>
            <a:r>
              <a:rPr lang="nl-BE" sz="3200" dirty="0" smtClean="0">
                <a:latin typeface="Arial" panose="020B0604020202020204" pitchFamily="34" charset="0"/>
                <a:ea typeface="ＭＳ Ｐゴシック" charset="0"/>
                <a:cs typeface="ＭＳ Ｐゴシック" charset="0"/>
              </a:rPr>
              <a:t>Employer branding practices:</a:t>
            </a:r>
            <a:br>
              <a:rPr lang="nl-BE" sz="3200" dirty="0" smtClean="0">
                <a:latin typeface="Arial" panose="020B0604020202020204" pitchFamily="34" charset="0"/>
                <a:ea typeface="ＭＳ Ｐゴシック" charset="0"/>
                <a:cs typeface="ＭＳ Ｐゴシック" charset="0"/>
              </a:rPr>
            </a:br>
            <a:r>
              <a:rPr lang="nl-BE" sz="3200" dirty="0" smtClean="0">
                <a:latin typeface="Arial" panose="020B0604020202020204" pitchFamily="34" charset="0"/>
                <a:ea typeface="ＭＳ Ｐゴシック" charset="0"/>
                <a:cs typeface="ＭＳ Ｐゴシック" charset="0"/>
              </a:rPr>
              <a:t>Job ads</a:t>
            </a:r>
            <a:endParaRPr lang="nl-NL" sz="3200" dirty="0">
              <a:latin typeface="Arial" panose="020B0604020202020204" pitchFamily="34" charset="0"/>
              <a:ea typeface="ＭＳ Ｐゴシック" charset="0"/>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4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9D6C4734-22AE-DC4C-AC6E-5C81916F6530}" type="slidenum">
              <a:rPr lang="en-US" sz="1400"/>
              <a:pPr/>
              <a:t>14</a:t>
            </a:fld>
            <a:endParaRPr lang="en-US" sz="1400"/>
          </a:p>
        </p:txBody>
      </p:sp>
      <p:sp>
        <p:nvSpPr>
          <p:cNvPr id="38914" name="Rectangle 3"/>
          <p:cNvSpPr>
            <a:spLocks noGrp="1" noChangeArrowheads="1"/>
          </p:cNvSpPr>
          <p:nvPr>
            <p:ph type="body" idx="1"/>
          </p:nvPr>
        </p:nvSpPr>
        <p:spPr>
          <a:xfrm>
            <a:off x="533400" y="1676400"/>
            <a:ext cx="5829300" cy="5486400"/>
          </a:xfrm>
        </p:spPr>
        <p:txBody>
          <a:bodyPr/>
          <a:lstStyle/>
          <a:p>
            <a:r>
              <a:rPr lang="nl-NL" sz="2400">
                <a:latin typeface="Arial" charset="0"/>
                <a:ea typeface="ＭＳ Ｐゴシック" charset="0"/>
                <a:cs typeface="ＭＳ Ｐゴシック" charset="0"/>
              </a:rPr>
              <a:t>Attractie</a:t>
            </a:r>
          </a:p>
          <a:p>
            <a:endParaRPr lang="nl-NL" sz="2400">
              <a:latin typeface="Arial" charset="0"/>
              <a:ea typeface="ＭＳ Ｐゴシック" charset="0"/>
              <a:cs typeface="ＭＳ Ｐゴシック" charset="0"/>
            </a:endParaRPr>
          </a:p>
          <a:p>
            <a:r>
              <a:rPr lang="nl-NL" sz="2400">
                <a:latin typeface="Arial" charset="0"/>
                <a:ea typeface="ＭＳ Ｐゴシック" charset="0"/>
                <a:cs typeface="ＭＳ Ｐゴシック" charset="0"/>
              </a:rPr>
              <a:t>Selectie</a:t>
            </a:r>
          </a:p>
          <a:p>
            <a:endParaRPr lang="nl-NL" sz="2400">
              <a:latin typeface="Arial" charset="0"/>
              <a:ea typeface="ＭＳ Ｐゴシック" charset="0"/>
              <a:cs typeface="ＭＳ Ｐゴシック" charset="0"/>
            </a:endParaRPr>
          </a:p>
          <a:p>
            <a:r>
              <a:rPr lang="nl-NL" sz="2400">
                <a:latin typeface="Arial" charset="0"/>
                <a:ea typeface="ＭＳ Ｐゴシック" charset="0"/>
                <a:cs typeface="ＭＳ Ｐゴシック" charset="0"/>
              </a:rPr>
              <a:t>Attritie</a:t>
            </a:r>
          </a:p>
        </p:txBody>
      </p:sp>
      <p:pic>
        <p:nvPicPr>
          <p:cNvPr id="23555" name="Picture 4" descr="The_people_make_the_plac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4600" y="1219200"/>
            <a:ext cx="4221163" cy="5638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3556" name="Rectangle 2"/>
          <p:cNvSpPr txBox="1">
            <a:spLocks noChangeArrowheads="1"/>
          </p:cNvSpPr>
          <p:nvPr/>
        </p:nvSpPr>
        <p:spPr bwMode="auto">
          <a:xfrm>
            <a:off x="457200" y="0"/>
            <a:ext cx="6400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a:spcBef>
                <a:spcPct val="0"/>
              </a:spcBef>
              <a:buFontTx/>
              <a:buNone/>
            </a:pPr>
            <a:r>
              <a:rPr lang="nl-NL" sz="3200" dirty="0">
                <a:solidFill>
                  <a:schemeClr val="tx2"/>
                </a:solidFill>
                <a:latin typeface="Arial" panose="020B0604020202020204" pitchFamily="34" charset="0"/>
              </a:rPr>
              <a:t>ASA raamwerk</a:t>
            </a:r>
          </a:p>
        </p:txBody>
      </p:sp>
    </p:spTree>
    <p:extLst>
      <p:ext uri="{BB962C8B-B14F-4D97-AF65-F5344CB8AC3E}">
        <p14:creationId xmlns:p14="http://schemas.microsoft.com/office/powerpoint/2010/main" val="1641368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304800"/>
            <a:ext cx="6477000" cy="1371600"/>
          </a:xfrm>
          <a:noFill/>
        </p:spPr>
        <p:txBody>
          <a:bodyPr/>
          <a:lstStyle/>
          <a:p>
            <a:pPr algn="l"/>
            <a:r>
              <a:rPr lang="nl-BE" sz="3200" dirty="0" smtClean="0">
                <a:latin typeface="Arial" panose="020B0604020202020204" pitchFamily="34" charset="0"/>
                <a:ea typeface="ＭＳ Ｐゴシック" charset="0"/>
                <a:cs typeface="ＭＳ Ｐゴシック" charset="0"/>
              </a:rPr>
              <a:t>Employer branding practices:</a:t>
            </a:r>
            <a:br>
              <a:rPr lang="nl-BE" sz="3200" dirty="0" smtClean="0">
                <a:latin typeface="Arial" panose="020B0604020202020204" pitchFamily="34" charset="0"/>
                <a:ea typeface="ＭＳ Ｐゴシック" charset="0"/>
                <a:cs typeface="ＭＳ Ｐゴシック" charset="0"/>
              </a:rPr>
            </a:br>
            <a:r>
              <a:rPr lang="en-US" sz="3200" dirty="0" err="1" smtClean="0">
                <a:latin typeface="Arial" panose="020B0604020202020204" pitchFamily="34" charset="0"/>
                <a:ea typeface="ＭＳ Ｐゴシック" charset="0"/>
                <a:cs typeface="ＭＳ Ｐゴシック" charset="0"/>
              </a:rPr>
              <a:t>Formele</a:t>
            </a:r>
            <a:r>
              <a:rPr lang="en-US" sz="3200" dirty="0" smtClean="0">
                <a:latin typeface="Arial" panose="020B0604020202020204" pitchFamily="34" charset="0"/>
                <a:ea typeface="ＭＳ Ｐゴシック" charset="0"/>
                <a:cs typeface="ＭＳ Ｐゴシック" charset="0"/>
              </a:rPr>
              <a:t> </a:t>
            </a:r>
            <a:r>
              <a:rPr lang="en-US" sz="3200" dirty="0" err="1">
                <a:latin typeface="Arial" panose="020B0604020202020204" pitchFamily="34" charset="0"/>
                <a:ea typeface="ＭＳ Ｐゴシック" charset="0"/>
                <a:cs typeface="ＭＳ Ｐゴシック" charset="0"/>
              </a:rPr>
              <a:t>communicatie</a:t>
            </a:r>
            <a:endParaRPr lang="nl-NL" sz="3200" dirty="0">
              <a:latin typeface="Arial" panose="020B0604020202020204" pitchFamily="34" charset="0"/>
              <a:ea typeface="ＭＳ Ｐゴシック" charset="0"/>
              <a:cs typeface="ＭＳ Ｐゴシック" charset="0"/>
            </a:endParaRPr>
          </a:p>
        </p:txBody>
      </p:sp>
      <p:sp>
        <p:nvSpPr>
          <p:cNvPr id="1501187" name="Rectangle 3"/>
          <p:cNvSpPr>
            <a:spLocks noGrp="1" noChangeArrowheads="1"/>
          </p:cNvSpPr>
          <p:nvPr>
            <p:ph type="body" idx="1"/>
          </p:nvPr>
        </p:nvSpPr>
        <p:spPr>
          <a:xfrm>
            <a:off x="419100" y="1981200"/>
            <a:ext cx="6324600" cy="3352800"/>
          </a:xfrm>
          <a:noFill/>
        </p:spPr>
        <p:txBody>
          <a:bodyPr/>
          <a:lstStyle/>
          <a:p>
            <a:r>
              <a:rPr lang="nl-NL" sz="2800" dirty="0" smtClean="0">
                <a:latin typeface="Arial" charset="0"/>
                <a:ea typeface="ＭＳ Ｐゴシック" charset="0"/>
              </a:rPr>
              <a:t>Internetsite</a:t>
            </a:r>
            <a:r>
              <a:rPr lang="nl-NL" sz="2800" dirty="0">
                <a:latin typeface="Arial" charset="0"/>
                <a:ea typeface="ＭＳ Ｐゴシック" charset="0"/>
              </a:rPr>
              <a:t>, </a:t>
            </a:r>
            <a:r>
              <a:rPr lang="nl-NL" sz="2800" dirty="0" smtClean="0">
                <a:latin typeface="Arial" charset="0"/>
                <a:ea typeface="ＭＳ Ｐゴシック" charset="0"/>
              </a:rPr>
              <a:t>bedrijfsvideo’s </a:t>
            </a:r>
            <a:r>
              <a:rPr lang="nl-NL" sz="2800" dirty="0">
                <a:latin typeface="Arial" charset="0"/>
                <a:ea typeface="ＭＳ Ｐゴシック" charset="0"/>
              </a:rPr>
              <a:t>&amp; </a:t>
            </a:r>
            <a:r>
              <a:rPr lang="nl-NL" sz="2800" dirty="0" smtClean="0">
                <a:latin typeface="Arial" charset="0"/>
                <a:ea typeface="ＭＳ Ｐゴシック" charset="0"/>
              </a:rPr>
              <a:t>brochures</a:t>
            </a:r>
          </a:p>
          <a:p>
            <a:pPr lvl="1">
              <a:lnSpc>
                <a:spcPct val="80000"/>
              </a:lnSpc>
            </a:pPr>
            <a:r>
              <a:rPr lang="nl-NL" sz="2400" dirty="0" smtClean="0">
                <a:latin typeface="Arial" charset="0"/>
                <a:ea typeface="ＭＳ Ｐゴシック" charset="0"/>
              </a:rPr>
              <a:t>Voorbeeld: </a:t>
            </a:r>
            <a:r>
              <a:rPr lang="nl-BE" sz="2400" dirty="0" smtClean="0">
                <a:latin typeface="Arial" charset="0"/>
                <a:ea typeface="ＭＳ Ｐゴシック" charset="0"/>
                <a:cs typeface="ＭＳ Ｐゴシック" charset="0"/>
                <a:hlinkClick r:id="rId2"/>
              </a:rPr>
              <a:t>Cisco</a:t>
            </a:r>
            <a:endParaRPr lang="nl-BE" sz="2400" dirty="0" smtClean="0">
              <a:latin typeface="Arial" charset="0"/>
              <a:ea typeface="ＭＳ Ｐゴシック" charset="0"/>
              <a:cs typeface="ＭＳ Ｐゴシック" charset="0"/>
            </a:endParaRPr>
          </a:p>
          <a:p>
            <a:pPr lvl="1">
              <a:lnSpc>
                <a:spcPct val="80000"/>
              </a:lnSpc>
            </a:pPr>
            <a:endParaRPr lang="nl-BE" sz="2400" dirty="0" smtClean="0">
              <a:latin typeface="Arial" charset="0"/>
              <a:ea typeface="ＭＳ Ｐゴシック" charset="0"/>
              <a:cs typeface="ＭＳ Ｐゴシック" charset="0"/>
            </a:endParaRPr>
          </a:p>
          <a:p>
            <a:pPr marL="457200" lvl="1" indent="0">
              <a:lnSpc>
                <a:spcPct val="80000"/>
              </a:lnSpc>
              <a:buNone/>
            </a:pPr>
            <a:r>
              <a:rPr lang="nl-NL" sz="2400" dirty="0">
                <a:latin typeface="Arial" charset="0"/>
                <a:ea typeface="ＭＳ Ｐゴシック" charset="0"/>
              </a:rPr>
              <a:t>http://</a:t>
            </a:r>
            <a:r>
              <a:rPr lang="nl-NL" sz="2400" dirty="0" err="1">
                <a:latin typeface="Arial" charset="0"/>
                <a:ea typeface="ＭＳ Ｐゴシック" charset="0"/>
              </a:rPr>
              <a:t>corporatevideofestival.be</a:t>
            </a:r>
            <a:endParaRPr lang="nl-NL" sz="2400" dirty="0">
              <a:latin typeface="Arial" charset="0"/>
              <a:ea typeface="ＭＳ Ｐゴシック" charset="0"/>
            </a:endParaRPr>
          </a:p>
          <a:p>
            <a:pPr lvl="1">
              <a:lnSpc>
                <a:spcPct val="80000"/>
              </a:lnSpc>
            </a:pPr>
            <a:endParaRPr lang="nl-BE" sz="2400" dirty="0">
              <a:latin typeface="Arial" charset="0"/>
              <a:ea typeface="ＭＳ Ｐゴシック" charset="0"/>
              <a:cs typeface="ＭＳ Ｐゴシック" charset="0"/>
            </a:endParaRPr>
          </a:p>
          <a:p>
            <a:pPr lvl="1">
              <a:lnSpc>
                <a:spcPct val="80000"/>
              </a:lnSpc>
            </a:pPr>
            <a:endParaRPr lang="nl-BE" sz="2400" dirty="0">
              <a:latin typeface="Arial" charset="0"/>
              <a:ea typeface="ＭＳ Ｐゴシック" charset="0"/>
              <a:cs typeface="ＭＳ Ｐゴシック" charset="0"/>
            </a:endParaRPr>
          </a:p>
          <a:p>
            <a:r>
              <a:rPr lang="nl-NL" sz="2800" dirty="0" smtClean="0">
                <a:latin typeface="Arial" charset="0"/>
                <a:ea typeface="ＭＳ Ｐゴシック" charset="0"/>
              </a:rPr>
              <a:t>Media aandacht</a:t>
            </a:r>
          </a:p>
          <a:p>
            <a:pPr marL="0" indent="0">
              <a:buNone/>
            </a:pPr>
            <a:endParaRPr lang="nl-BE" dirty="0" smtClean="0">
              <a:latin typeface="Arial" charset="0"/>
              <a:ea typeface="ＭＳ Ｐゴシック" charset="0"/>
              <a:cs typeface="ＭＳ Ｐゴシック" charset="0"/>
            </a:endParaRPr>
          </a:p>
          <a:p>
            <a:pPr marL="0" indent="0">
              <a:buNone/>
            </a:pPr>
            <a:endParaRPr lang="nl-BE" dirty="0" smtClean="0">
              <a:latin typeface="Arial" charset="0"/>
              <a:ea typeface="ＭＳ Ｐゴシック" charset="0"/>
              <a:cs typeface="ＭＳ Ｐゴシック" charset="0"/>
            </a:endParaRPr>
          </a:p>
          <a:p>
            <a:pPr>
              <a:lnSpc>
                <a:spcPct val="80000"/>
              </a:lnSpc>
            </a:pPr>
            <a:r>
              <a:rPr lang="nl-BE" sz="2800" dirty="0" smtClean="0">
                <a:latin typeface="Arial" charset="0"/>
                <a:ea typeface="ＭＳ Ｐゴシック" charset="0"/>
                <a:cs typeface="ＭＳ Ｐゴシック" charset="0"/>
              </a:rPr>
              <a:t>Rebranding/ “pimping”</a:t>
            </a:r>
            <a:endParaRPr lang="nl-BE" dirty="0" smtClean="0">
              <a:latin typeface="Arial" charset="0"/>
              <a:ea typeface="ＭＳ Ｐゴシック" charset="0"/>
              <a:cs typeface="ＭＳ Ｐゴシック" charset="0"/>
            </a:endParaRPr>
          </a:p>
          <a:p>
            <a:pPr lvl="1">
              <a:lnSpc>
                <a:spcPct val="80000"/>
              </a:lnSpc>
            </a:pPr>
            <a:r>
              <a:rPr lang="nl-BE" sz="2400" dirty="0" smtClean="0">
                <a:latin typeface="Arial" charset="0"/>
                <a:ea typeface="ＭＳ Ｐゴシック" charset="0"/>
                <a:cs typeface="ＭＳ Ｐゴシック" charset="0"/>
              </a:rPr>
              <a:t>Voorbeeld: </a:t>
            </a:r>
            <a:r>
              <a:rPr lang="nl-BE" sz="2400" dirty="0" smtClean="0">
                <a:latin typeface="Arial" charset="0"/>
                <a:ea typeface="ＭＳ Ｐゴシック" charset="0"/>
                <a:cs typeface="ＭＳ Ｐゴシック" charset="0"/>
                <a:hlinkClick r:id="rId3"/>
              </a:rPr>
              <a:t>Fortis</a:t>
            </a:r>
            <a:endParaRPr lang="nl-BE" sz="2400" dirty="0" smtClean="0">
              <a:latin typeface="Arial" charset="0"/>
              <a:ea typeface="ＭＳ Ｐゴシック" charset="0"/>
              <a:cs typeface="ＭＳ Ｐゴシック" charset="0"/>
            </a:endParaRPr>
          </a:p>
          <a:p>
            <a:pPr marL="0" indent="0">
              <a:buNone/>
            </a:pPr>
            <a:endParaRPr lang="nl-NL" sz="2800" dirty="0" smtClean="0">
              <a:latin typeface="Arial" charset="0"/>
              <a:ea typeface="ＭＳ Ｐゴシック" charset="0"/>
            </a:endParaRPr>
          </a:p>
          <a:p>
            <a:endParaRPr lang="nl-NL" sz="2800" dirty="0">
              <a:latin typeface="Arial" charset="0"/>
              <a:ea typeface="ＭＳ Ｐゴシック" charset="0"/>
            </a:endParaRPr>
          </a:p>
          <a:p>
            <a:endParaRPr lang="nl-NL"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11783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1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1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011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011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0118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011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187"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jdelijke aanduiding voor dianummer 5"/>
          <p:cNvSpPr>
            <a:spLocks noGrp="1"/>
          </p:cNvSpPr>
          <p:nvPr>
            <p:ph type="sldNum" sz="quarter" idx="12"/>
          </p:nvPr>
        </p:nvSpPr>
        <p:spPr>
          <a:xfrm>
            <a:off x="4914900" y="5588000"/>
            <a:ext cx="1428750" cy="609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250E2161-A5E5-6E4F-BB74-6B03B5B13F49}" type="slidenum">
              <a:rPr lang="en-US" sz="1400"/>
              <a:pPr/>
              <a:t>16</a:t>
            </a:fld>
            <a:endParaRPr lang="en-US" sz="1400"/>
          </a:p>
        </p:txBody>
      </p:sp>
      <p:sp>
        <p:nvSpPr>
          <p:cNvPr id="1501187" name="Rectangle 3"/>
          <p:cNvSpPr>
            <a:spLocks noGrp="1" noChangeArrowheads="1"/>
          </p:cNvSpPr>
          <p:nvPr>
            <p:ph type="body" idx="1"/>
          </p:nvPr>
        </p:nvSpPr>
        <p:spPr>
          <a:xfrm>
            <a:off x="541227" y="381000"/>
            <a:ext cx="6324600" cy="3352800"/>
          </a:xfrm>
          <a:noFill/>
        </p:spPr>
        <p:txBody>
          <a:bodyPr/>
          <a:lstStyle/>
          <a:p>
            <a:r>
              <a:rPr lang="nl-BE" sz="2800" dirty="0" smtClean="0">
                <a:latin typeface="Arial" charset="0"/>
                <a:ea typeface="ＭＳ Ｐゴシック" charset="0"/>
              </a:rPr>
              <a:t>S</a:t>
            </a:r>
            <a:r>
              <a:rPr lang="nl-NL" sz="2800" dirty="0" err="1" smtClean="0">
                <a:latin typeface="Arial" charset="0"/>
                <a:ea typeface="ＭＳ Ｐゴシック" charset="0"/>
              </a:rPr>
              <a:t>ponsorship</a:t>
            </a:r>
            <a:r>
              <a:rPr lang="nl-BE" sz="2800" dirty="0" smtClean="0">
                <a:latin typeface="Arial" charset="0"/>
                <a:ea typeface="ＭＳ Ｐゴシック" charset="0"/>
              </a:rPr>
              <a:t> </a:t>
            </a:r>
            <a:r>
              <a:rPr lang="nl-BE" sz="2800" dirty="0">
                <a:latin typeface="Arial" charset="0"/>
                <a:ea typeface="ＭＳ Ｐゴシック" charset="0"/>
              </a:rPr>
              <a:t>(events)</a:t>
            </a:r>
            <a:endParaRPr lang="nl-NL" sz="2800" dirty="0">
              <a:latin typeface="Arial" charset="0"/>
              <a:ea typeface="ＭＳ Ｐゴシック" charset="0"/>
            </a:endParaRPr>
          </a:p>
          <a:p>
            <a:endParaRPr lang="nl-NL" dirty="0">
              <a:latin typeface="Arial" charset="0"/>
              <a:ea typeface="ＭＳ Ｐゴシック" charset="0"/>
              <a:cs typeface="ＭＳ Ｐゴシック" charset="0"/>
            </a:endParaRPr>
          </a:p>
        </p:txBody>
      </p:sp>
      <p:pic>
        <p:nvPicPr>
          <p:cNvPr id="82948" name="Picture 3" descr="McKinse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4404" y="2209800"/>
            <a:ext cx="2840946" cy="202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gallery_573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4450" y="2057400"/>
            <a:ext cx="277495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gallery_599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8325" y="4572000"/>
            <a:ext cx="3032438"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51" name="Rectangle 6"/>
          <p:cNvSpPr>
            <a:spLocks noChangeArrowheads="1"/>
          </p:cNvSpPr>
          <p:nvPr/>
        </p:nvSpPr>
        <p:spPr bwMode="auto">
          <a:xfrm>
            <a:off x="3657600" y="3965526"/>
            <a:ext cx="3200400" cy="2308324"/>
          </a:xfrm>
          <a:prstGeom prst="rect">
            <a:avLst/>
          </a:prstGeom>
          <a:solidFill>
            <a:srgbClr val="F8F8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r">
              <a:spcBef>
                <a:spcPct val="0"/>
              </a:spcBef>
              <a:buFontTx/>
              <a:buNone/>
            </a:pPr>
            <a:r>
              <a:rPr lang="en-US" sz="2000" i="1" dirty="0"/>
              <a:t>For undergraduate, </a:t>
            </a:r>
            <a:r>
              <a:rPr lang="en-US" sz="2000" i="1" dirty="0" smtClean="0"/>
              <a:t>graduate </a:t>
            </a:r>
            <a:r>
              <a:rPr lang="en-US" sz="2000" i="1" dirty="0"/>
              <a:t>&amp; postgraduate students with striking personalities and outstanding achievement in any academic discipline.</a:t>
            </a:r>
            <a:r>
              <a:rPr lang="en-US" i="1" dirty="0"/>
              <a:t> </a:t>
            </a:r>
          </a:p>
        </p:txBody>
      </p:sp>
      <p:sp>
        <p:nvSpPr>
          <p:cNvPr id="8" name="Rectangle 6"/>
          <p:cNvSpPr>
            <a:spLocks noChangeArrowheads="1"/>
          </p:cNvSpPr>
          <p:nvPr/>
        </p:nvSpPr>
        <p:spPr bwMode="auto">
          <a:xfrm>
            <a:off x="609600" y="6781800"/>
            <a:ext cx="6096000" cy="1323439"/>
          </a:xfrm>
          <a:prstGeom prst="rect">
            <a:avLst/>
          </a:prstGeom>
          <a:noFill/>
          <a:ln>
            <a:noFill/>
          </a:ln>
          <a:extLst/>
        </p:spPr>
        <p:txBody>
          <a:bodyPr wrap="square" anchor="ctr">
            <a:spAutoFit/>
          </a:bodyPr>
          <a:lstStyle/>
          <a:p>
            <a:pPr>
              <a:spcBef>
                <a:spcPct val="0"/>
              </a:spcBef>
              <a:buFontTx/>
              <a:buNone/>
            </a:pPr>
            <a:r>
              <a:rPr lang="en-US" sz="2000" dirty="0" err="1" smtClean="0"/>
              <a:t>Andere</a:t>
            </a:r>
            <a:r>
              <a:rPr lang="en-US" sz="2000" dirty="0" smtClean="0"/>
              <a:t> </a:t>
            </a:r>
            <a:r>
              <a:rPr lang="en-US" sz="2000" dirty="0" err="1" smtClean="0"/>
              <a:t>voorbeelden</a:t>
            </a:r>
            <a:endParaRPr lang="en-US" sz="2000" dirty="0" smtClean="0"/>
          </a:p>
          <a:p>
            <a:pPr marL="342900" indent="-342900">
              <a:spcBef>
                <a:spcPct val="0"/>
              </a:spcBef>
            </a:pPr>
            <a:r>
              <a:rPr lang="en-US" sz="2000" dirty="0" smtClean="0"/>
              <a:t>Recruitment games</a:t>
            </a:r>
          </a:p>
          <a:p>
            <a:pPr marL="800100" lvl="1" indent="-342900">
              <a:spcBef>
                <a:spcPct val="0"/>
              </a:spcBef>
            </a:pPr>
            <a:r>
              <a:rPr lang="en-US" sz="2000" dirty="0" smtClean="0">
                <a:hlinkClick r:id="rId5"/>
              </a:rPr>
              <a:t>MI5</a:t>
            </a:r>
            <a:r>
              <a:rPr lang="en-US" sz="2000" dirty="0"/>
              <a:t>;</a:t>
            </a:r>
            <a:r>
              <a:rPr lang="en-US" sz="2000" dirty="0" smtClean="0"/>
              <a:t> </a:t>
            </a:r>
            <a:r>
              <a:rPr lang="en-US" sz="2000" dirty="0" err="1" smtClean="0"/>
              <a:t>L’oreal</a:t>
            </a:r>
            <a:endParaRPr lang="en-US" sz="2000" dirty="0" smtClean="0"/>
          </a:p>
          <a:p>
            <a:pPr marL="342900" indent="-342900">
              <a:spcBef>
                <a:spcPct val="0"/>
              </a:spcBef>
            </a:pPr>
            <a:r>
              <a:rPr lang="en-US" sz="2000" dirty="0" smtClean="0"/>
              <a:t>Speed dates</a:t>
            </a:r>
            <a:endParaRPr lang="en-US" dirty="0"/>
          </a:p>
        </p:txBody>
      </p:sp>
      <p:pic>
        <p:nvPicPr>
          <p:cNvPr id="2" name="Afbeelding 1"/>
          <p:cNvPicPr>
            <a:picLocks noChangeAspect="1"/>
          </p:cNvPicPr>
          <p:nvPr/>
        </p:nvPicPr>
        <p:blipFill>
          <a:blip r:embed="rId6"/>
          <a:stretch>
            <a:fillRect/>
          </a:stretch>
        </p:blipFill>
        <p:spPr>
          <a:xfrm>
            <a:off x="609600" y="1295400"/>
            <a:ext cx="1905000" cy="622300"/>
          </a:xfrm>
          <a:prstGeom prst="rect">
            <a:avLst/>
          </a:prstGeom>
        </p:spPr>
      </p:pic>
    </p:spTree>
    <p:extLst>
      <p:ext uri="{BB962C8B-B14F-4D97-AF65-F5344CB8AC3E}">
        <p14:creationId xmlns:p14="http://schemas.microsoft.com/office/powerpoint/2010/main" val="32393346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1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9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9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187" grpId="0" build="p" bldLvl="2" autoUpdateAnimBg="0"/>
      <p:bldP spid="82951"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482600"/>
            <a:ext cx="5943600" cy="812800"/>
          </a:xfrm>
          <a:noFill/>
        </p:spPr>
        <p:txBody>
          <a:bodyPr/>
          <a:lstStyle/>
          <a:p>
            <a:pPr algn="l"/>
            <a:r>
              <a:rPr lang="nl-BE" sz="3200" dirty="0" err="1">
                <a:latin typeface="Arial" panose="020B0604020202020204" pitchFamily="34" charset="0"/>
                <a:ea typeface="ＭＳ Ｐゴシック" charset="0"/>
                <a:cs typeface="ＭＳ Ｐゴシック" charset="0"/>
              </a:rPr>
              <a:t>Employer</a:t>
            </a:r>
            <a:r>
              <a:rPr lang="nl-BE" sz="3200" dirty="0">
                <a:latin typeface="Arial" panose="020B0604020202020204" pitchFamily="34" charset="0"/>
                <a:ea typeface="ＭＳ Ｐゴシック" charset="0"/>
                <a:cs typeface="ＭＳ Ｐゴシック" charset="0"/>
              </a:rPr>
              <a:t> brand</a:t>
            </a:r>
            <a:endParaRPr lang="nl-NL" sz="3200" dirty="0">
              <a:latin typeface="Arial" panose="020B0604020202020204" pitchFamily="34" charset="0"/>
              <a:ea typeface="ＭＳ Ｐゴシック" charset="0"/>
              <a:cs typeface="ＭＳ Ｐゴシック" charset="0"/>
            </a:endParaRPr>
          </a:p>
        </p:txBody>
      </p:sp>
      <p:sp>
        <p:nvSpPr>
          <p:cNvPr id="1233929" name="Rectangle 9"/>
          <p:cNvSpPr>
            <a:spLocks noGrp="1" noChangeArrowheads="1"/>
          </p:cNvSpPr>
          <p:nvPr>
            <p:ph type="body" idx="1"/>
          </p:nvPr>
        </p:nvSpPr>
        <p:spPr>
          <a:xfrm>
            <a:off x="609600" y="1524000"/>
            <a:ext cx="6096000" cy="3124200"/>
          </a:xfrm>
          <a:noFill/>
        </p:spPr>
        <p:txBody>
          <a:bodyPr/>
          <a:lstStyle/>
          <a:p>
            <a:r>
              <a:rPr lang="nl-BE" sz="2800" dirty="0">
                <a:latin typeface="Arial" charset="0"/>
                <a:ea typeface="ＭＳ Ｐゴシック" charset="0"/>
                <a:cs typeface="ＭＳ Ｐゴシック" charset="0"/>
              </a:rPr>
              <a:t>Instrumenteel/functioneel</a:t>
            </a:r>
          </a:p>
          <a:p>
            <a:pPr lvl="1"/>
            <a:r>
              <a:rPr lang="nl-BE" sz="2400" dirty="0">
                <a:latin typeface="Arial" charset="0"/>
                <a:ea typeface="ＭＳ Ｐゴシック" charset="0"/>
                <a:cs typeface="ＭＳ Ｐゴシック" charset="0"/>
              </a:rPr>
              <a:t>Voordelen, doelen bereiken</a:t>
            </a:r>
          </a:p>
          <a:p>
            <a:pPr lvl="1"/>
            <a:r>
              <a:rPr lang="nl-BE" sz="2400" dirty="0">
                <a:latin typeface="Arial" charset="0"/>
                <a:ea typeface="ＭＳ Ｐゴシック" charset="0"/>
                <a:cs typeface="ＭＳ Ｐゴシック" charset="0"/>
              </a:rPr>
              <a:t>vb. Loon, promotie, locatie</a:t>
            </a:r>
          </a:p>
          <a:p>
            <a:endParaRPr lang="nl-BE" sz="2800" dirty="0">
              <a:latin typeface="Arial" charset="0"/>
              <a:ea typeface="ＭＳ Ｐゴシック" charset="0"/>
              <a:cs typeface="ＭＳ Ｐゴシック" charset="0"/>
            </a:endParaRPr>
          </a:p>
          <a:p>
            <a:r>
              <a:rPr lang="nl-BE" sz="2800" dirty="0">
                <a:latin typeface="Arial" charset="0"/>
                <a:ea typeface="ＭＳ Ｐゴシック" charset="0"/>
                <a:cs typeface="ＭＳ Ｐゴシック" charset="0"/>
              </a:rPr>
              <a:t>Symbolisch/expressief</a:t>
            </a:r>
          </a:p>
          <a:p>
            <a:pPr lvl="1"/>
            <a:r>
              <a:rPr lang="nl-BE" sz="2400" dirty="0">
                <a:latin typeface="Arial" charset="0"/>
                <a:ea typeface="ＭＳ Ｐゴシック" charset="0"/>
                <a:cs typeface="ＭＳ Ｐゴシック" charset="0"/>
              </a:rPr>
              <a:t>Uitdrukken persoonlijke &amp; sociale identiteit</a:t>
            </a:r>
          </a:p>
          <a:p>
            <a:pPr lvl="1"/>
            <a:r>
              <a:rPr lang="nl-BE" sz="2400" dirty="0">
                <a:latin typeface="Arial" charset="0"/>
                <a:ea typeface="ＭＳ Ｐゴシック" charset="0"/>
                <a:cs typeface="ＭＳ Ｐゴシック" charset="0"/>
              </a:rPr>
              <a:t>vb. Prestige, innovativiteit</a:t>
            </a:r>
          </a:p>
          <a:p>
            <a:endParaRPr lang="nl-BE" sz="2800" dirty="0">
              <a:latin typeface="Arial" charset="0"/>
              <a:ea typeface="ＭＳ Ｐゴシック" charset="0"/>
              <a:cs typeface="ＭＳ Ｐゴシック" charset="0"/>
            </a:endParaRPr>
          </a:p>
          <a:p>
            <a:r>
              <a:rPr lang="nl-BE" sz="2800" dirty="0">
                <a:latin typeface="Arial" charset="0"/>
                <a:ea typeface="ＭＳ Ｐゴシック" charset="0"/>
                <a:cs typeface="ＭＳ Ｐゴシック" charset="0"/>
              </a:rPr>
              <a:t>“Brand equity”</a:t>
            </a:r>
          </a:p>
          <a:p>
            <a:pPr lvl="1"/>
            <a:r>
              <a:rPr lang="nl-BE" sz="2400" dirty="0">
                <a:latin typeface="Arial" charset="0"/>
                <a:ea typeface="ＭＳ Ｐゴシック" charset="0"/>
                <a:cs typeface="ＭＳ Ｐゴシック" charset="0"/>
              </a:rPr>
              <a:t>Incrementele waarde van een merk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39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392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392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3392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3392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392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392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392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9"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jdelijke aanduiding voor dia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D75402DF-7CFE-5B44-B68A-BDF912D5DA72}" type="slidenum">
              <a:rPr lang="en-US" sz="1400"/>
              <a:pPr/>
              <a:t>18</a:t>
            </a:fld>
            <a:endParaRPr lang="en-US" sz="1400"/>
          </a:p>
        </p:txBody>
      </p:sp>
      <p:sp>
        <p:nvSpPr>
          <p:cNvPr id="44034" name="Rectangle 2"/>
          <p:cNvSpPr>
            <a:spLocks noGrp="1" noChangeArrowheads="1"/>
          </p:cNvSpPr>
          <p:nvPr>
            <p:ph type="title"/>
          </p:nvPr>
        </p:nvSpPr>
        <p:spPr>
          <a:xfrm>
            <a:off x="457200" y="304800"/>
            <a:ext cx="5829300" cy="812800"/>
          </a:xfrm>
          <a:noFill/>
        </p:spPr>
        <p:txBody>
          <a:bodyPr/>
          <a:lstStyle/>
          <a:p>
            <a:pPr algn="l"/>
            <a:r>
              <a:rPr lang="nl-NL" sz="3200" dirty="0">
                <a:latin typeface="Arial" panose="020B0604020202020204" pitchFamily="34" charset="0"/>
                <a:ea typeface="ＭＳ Ｐゴシック" charset="0"/>
                <a:cs typeface="ＭＳ Ｐゴシック" charset="0"/>
              </a:rPr>
              <a:t>Employer branding</a:t>
            </a:r>
          </a:p>
        </p:txBody>
      </p:sp>
      <p:sp>
        <p:nvSpPr>
          <p:cNvPr id="1525763" name="Rectangle 3"/>
          <p:cNvSpPr>
            <a:spLocks noChangeArrowheads="1"/>
          </p:cNvSpPr>
          <p:nvPr/>
        </p:nvSpPr>
        <p:spPr bwMode="auto">
          <a:xfrm>
            <a:off x="457200" y="1295400"/>
            <a:ext cx="5829300" cy="716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nl-BE" sz="2800" dirty="0"/>
              <a:t>Doel</a:t>
            </a:r>
          </a:p>
          <a:p>
            <a:pPr marL="742950" lvl="1" indent="-285750">
              <a:buFontTx/>
              <a:buChar char="–"/>
            </a:pPr>
            <a:r>
              <a:rPr lang="nl-BE" dirty="0"/>
              <a:t>Bekendheid </a:t>
            </a:r>
          </a:p>
          <a:p>
            <a:pPr marL="742950" lvl="1" indent="-285750">
              <a:buFontTx/>
              <a:buChar char="–"/>
            </a:pPr>
            <a:endParaRPr lang="nl-BE" dirty="0" smtClean="0"/>
          </a:p>
          <a:p>
            <a:pPr marL="742950" lvl="1" indent="-285750">
              <a:buFontTx/>
              <a:buChar char="–"/>
            </a:pPr>
            <a:endParaRPr lang="nl-BE" dirty="0" smtClean="0"/>
          </a:p>
          <a:p>
            <a:pPr marL="742950" lvl="1" indent="-285750">
              <a:buFontTx/>
              <a:buChar char="–"/>
            </a:pPr>
            <a:r>
              <a:rPr lang="nl-BE" dirty="0" smtClean="0"/>
              <a:t>Attractiviteit</a:t>
            </a:r>
          </a:p>
          <a:p>
            <a:pPr marL="742950" lvl="1" indent="-285750">
              <a:buFontTx/>
              <a:buChar char="–"/>
            </a:pPr>
            <a:endParaRPr lang="nl-BE" dirty="0" smtClean="0"/>
          </a:p>
          <a:p>
            <a:pPr marL="742950" lvl="1" indent="-285750">
              <a:buFontTx/>
              <a:buChar char="–"/>
            </a:pPr>
            <a:endParaRPr lang="nl-BE" dirty="0"/>
          </a:p>
          <a:p>
            <a:pPr marL="742950" lvl="1" indent="-285750">
              <a:buFontTx/>
              <a:buChar char="–"/>
            </a:pPr>
            <a:r>
              <a:rPr lang="nl-BE" dirty="0"/>
              <a:t>Onderscheid met concurrentie </a:t>
            </a:r>
          </a:p>
          <a:p>
            <a:pPr marL="342900" indent="-342900"/>
            <a:endParaRPr lang="nl-BE" sz="2800" dirty="0"/>
          </a:p>
        </p:txBody>
      </p:sp>
      <p:sp>
        <p:nvSpPr>
          <p:cNvPr id="2" name="Pijl omlaag 1"/>
          <p:cNvSpPr/>
          <p:nvPr/>
        </p:nvSpPr>
        <p:spPr bwMode="auto">
          <a:xfrm>
            <a:off x="6096000" y="1676400"/>
            <a:ext cx="457200" cy="3200400"/>
          </a:xfrm>
          <a:prstGeom prst="downArrow">
            <a:avLst/>
          </a:prstGeom>
          <a:solidFill>
            <a:srgbClr val="3366FF"/>
          </a:solidFill>
          <a:ln w="12700"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24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jdelijke aanduiding voor dia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07120969-F664-D747-B733-44B00B6ED7FC}" type="slidenum">
              <a:rPr lang="en-US" sz="1400"/>
              <a:pPr/>
              <a:t>19</a:t>
            </a:fld>
            <a:endParaRPr lang="en-US" sz="1400"/>
          </a:p>
        </p:txBody>
      </p:sp>
      <p:pic>
        <p:nvPicPr>
          <p:cNvPr id="46082" name="Picture 5" descr="Bedrijven_met_meer_dan_50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800" y="5943600"/>
            <a:ext cx="5429250" cy="2895600"/>
          </a:xfrm>
          <a:prstGeom prst="rect">
            <a:avLst/>
          </a:prstGeom>
          <a:noFill/>
          <a:ln w="9525">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6083" name="Picture 3" descr="top_10_employers_201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57200"/>
            <a:ext cx="4495800" cy="3608388"/>
          </a:xfrm>
          <a:prstGeom prst="rect">
            <a:avLst/>
          </a:prstGeom>
          <a:noFill/>
          <a:ln w="9525">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6084" name="Picture 4" descr="index.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57200"/>
            <a:ext cx="15494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5" name="Picture 5" descr="TE_BE201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357688"/>
            <a:ext cx="3962400" cy="131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6" name="Picture 6" descr="BWG_2011_LOGO.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1000" y="4267200"/>
            <a:ext cx="1863725"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7" name="Picture 7" descr="news_1431.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895600"/>
            <a:ext cx="175101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Afbeelding 1" descr="WORKING MOM LIST.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191000"/>
            <a:ext cx="63246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3"/>
          <p:cNvGrpSpPr>
            <a:grpSpLocks/>
          </p:cNvGrpSpPr>
          <p:nvPr/>
        </p:nvGrpSpPr>
        <p:grpSpPr bwMode="auto">
          <a:xfrm>
            <a:off x="152400" y="2133600"/>
            <a:ext cx="6553200" cy="3886200"/>
            <a:chOff x="96" y="1152"/>
            <a:chExt cx="4128" cy="2448"/>
          </a:xfrm>
        </p:grpSpPr>
        <p:sp>
          <p:nvSpPr>
            <p:cNvPr id="17413" name="Text Box 4"/>
            <p:cNvSpPr txBox="1">
              <a:spLocks noChangeArrowheads="1"/>
            </p:cNvSpPr>
            <p:nvPr/>
          </p:nvSpPr>
          <p:spPr bwMode="auto">
            <a:xfrm>
              <a:off x="96" y="2013"/>
              <a:ext cx="659" cy="705"/>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algn="ctr">
                <a:spcBef>
                  <a:spcPct val="0"/>
                </a:spcBef>
                <a:buFontTx/>
                <a:buNone/>
              </a:pPr>
              <a:endParaRPr lang="nl-NL" sz="600" dirty="0">
                <a:latin typeface="Arial" panose="020B0604020202020204" pitchFamily="34" charset="0"/>
              </a:endParaRPr>
            </a:p>
            <a:p>
              <a:pPr algn="ctr">
                <a:spcBef>
                  <a:spcPct val="0"/>
                </a:spcBef>
                <a:buFontTx/>
                <a:buNone/>
              </a:pPr>
              <a:r>
                <a:rPr lang="nl-NL" sz="1700" dirty="0">
                  <a:solidFill>
                    <a:srgbClr val="800000"/>
                  </a:solidFill>
                  <a:latin typeface="Arial" panose="020B0604020202020204" pitchFamily="34" charset="0"/>
                </a:rPr>
                <a:t>Werving </a:t>
              </a:r>
              <a:r>
                <a:rPr lang="nl-NL" sz="1700" dirty="0">
                  <a:latin typeface="Arial" panose="020B0604020202020204" pitchFamily="34" charset="0"/>
                </a:rPr>
                <a:t>&amp; Selectie</a:t>
              </a:r>
            </a:p>
          </p:txBody>
        </p:sp>
        <p:sp>
          <p:nvSpPr>
            <p:cNvPr id="17414" name="Text Box 5"/>
            <p:cNvSpPr txBox="1">
              <a:spLocks noChangeArrowheads="1"/>
            </p:cNvSpPr>
            <p:nvPr/>
          </p:nvSpPr>
          <p:spPr bwMode="auto">
            <a:xfrm>
              <a:off x="3381" y="1152"/>
              <a:ext cx="831" cy="705"/>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algn="ctr">
                <a:spcBef>
                  <a:spcPct val="0"/>
                </a:spcBef>
                <a:buFontTx/>
                <a:buNone/>
              </a:pPr>
              <a:endParaRPr lang="nl-NL" sz="600" dirty="0">
                <a:latin typeface="Arial" panose="020B0604020202020204" pitchFamily="34" charset="0"/>
              </a:endParaRPr>
            </a:p>
            <a:p>
              <a:pPr algn="ctr">
                <a:spcBef>
                  <a:spcPct val="0"/>
                </a:spcBef>
                <a:buFontTx/>
                <a:buNone/>
              </a:pPr>
              <a:endParaRPr lang="nl-NL" sz="1600" dirty="0">
                <a:latin typeface="Arial" panose="020B0604020202020204" pitchFamily="34" charset="0"/>
              </a:endParaRPr>
            </a:p>
            <a:p>
              <a:pPr algn="ctr">
                <a:spcBef>
                  <a:spcPct val="0"/>
                </a:spcBef>
                <a:buFontTx/>
                <a:buNone/>
              </a:pPr>
              <a:r>
                <a:rPr lang="nl-NL" sz="2000" dirty="0">
                  <a:latin typeface="Arial" panose="020B0604020202020204" pitchFamily="34" charset="0"/>
                </a:rPr>
                <a:t>Beloning</a:t>
              </a:r>
            </a:p>
          </p:txBody>
        </p:sp>
        <p:sp>
          <p:nvSpPr>
            <p:cNvPr id="17415" name="Text Box 6"/>
            <p:cNvSpPr txBox="1">
              <a:spLocks noChangeArrowheads="1"/>
            </p:cNvSpPr>
            <p:nvPr/>
          </p:nvSpPr>
          <p:spPr bwMode="auto">
            <a:xfrm>
              <a:off x="3264" y="2895"/>
              <a:ext cx="960" cy="705"/>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algn="ctr">
                <a:spcBef>
                  <a:spcPct val="0"/>
                </a:spcBef>
                <a:buFontTx/>
                <a:buNone/>
              </a:pPr>
              <a:endParaRPr lang="nl-NL" sz="600" dirty="0">
                <a:latin typeface="Arial" panose="020B0604020202020204" pitchFamily="34" charset="0"/>
              </a:endParaRPr>
            </a:p>
            <a:p>
              <a:pPr algn="ctr">
                <a:spcBef>
                  <a:spcPct val="0"/>
                </a:spcBef>
                <a:buFontTx/>
                <a:buNone/>
              </a:pPr>
              <a:endParaRPr lang="nl-NL" sz="1600" dirty="0">
                <a:latin typeface="Arial" panose="020B0604020202020204" pitchFamily="34" charset="0"/>
              </a:endParaRPr>
            </a:p>
            <a:p>
              <a:pPr algn="ctr">
                <a:spcBef>
                  <a:spcPct val="0"/>
                </a:spcBef>
                <a:buFontTx/>
                <a:buNone/>
              </a:pPr>
              <a:r>
                <a:rPr lang="nl-NL" sz="1600" dirty="0">
                  <a:latin typeface="Arial" panose="020B0604020202020204" pitchFamily="34" charset="0"/>
                </a:rPr>
                <a:t>Ontwikkeling</a:t>
              </a:r>
            </a:p>
          </p:txBody>
        </p:sp>
        <p:sp>
          <p:nvSpPr>
            <p:cNvPr id="17416" name="Text Box 7"/>
            <p:cNvSpPr txBox="1">
              <a:spLocks noChangeArrowheads="1"/>
            </p:cNvSpPr>
            <p:nvPr/>
          </p:nvSpPr>
          <p:spPr bwMode="auto">
            <a:xfrm>
              <a:off x="1132" y="2189"/>
              <a:ext cx="754" cy="52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algn="ctr">
                <a:spcBef>
                  <a:spcPct val="0"/>
                </a:spcBef>
                <a:buFontTx/>
                <a:buNone/>
              </a:pPr>
              <a:r>
                <a:rPr lang="nl-NL" sz="1800" dirty="0" smtClean="0">
                  <a:latin typeface="Arial" panose="020B0604020202020204" pitchFamily="34" charset="0"/>
                </a:rPr>
                <a:t> Prestatie</a:t>
              </a:r>
              <a:endParaRPr lang="nl-NL" sz="1800" dirty="0">
                <a:latin typeface="Arial" panose="020B0604020202020204" pitchFamily="34" charset="0"/>
              </a:endParaRPr>
            </a:p>
          </p:txBody>
        </p:sp>
        <p:sp>
          <p:nvSpPr>
            <p:cNvPr id="17417" name="Line 8"/>
            <p:cNvSpPr>
              <a:spLocks noChangeShapeType="1"/>
            </p:cNvSpPr>
            <p:nvPr/>
          </p:nvSpPr>
          <p:spPr bwMode="auto">
            <a:xfrm>
              <a:off x="1886" y="2366"/>
              <a:ext cx="377"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nl-NL"/>
            </a:p>
          </p:txBody>
        </p:sp>
        <p:sp>
          <p:nvSpPr>
            <p:cNvPr id="17418" name="Line 9"/>
            <p:cNvSpPr>
              <a:spLocks noChangeShapeType="1"/>
            </p:cNvSpPr>
            <p:nvPr/>
          </p:nvSpPr>
          <p:spPr bwMode="auto">
            <a:xfrm>
              <a:off x="755" y="2366"/>
              <a:ext cx="377"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nl-NL"/>
            </a:p>
          </p:txBody>
        </p:sp>
        <p:sp>
          <p:nvSpPr>
            <p:cNvPr id="17419" name="Line 10"/>
            <p:cNvSpPr>
              <a:spLocks noChangeShapeType="1"/>
            </p:cNvSpPr>
            <p:nvPr/>
          </p:nvSpPr>
          <p:spPr bwMode="auto">
            <a:xfrm>
              <a:off x="3110" y="2366"/>
              <a:ext cx="66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7420" name="Line 11"/>
            <p:cNvSpPr>
              <a:spLocks noChangeShapeType="1"/>
            </p:cNvSpPr>
            <p:nvPr/>
          </p:nvSpPr>
          <p:spPr bwMode="auto">
            <a:xfrm flipV="1">
              <a:off x="3770" y="2013"/>
              <a:ext cx="0" cy="353"/>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nl-NL"/>
            </a:p>
          </p:txBody>
        </p:sp>
        <p:sp>
          <p:nvSpPr>
            <p:cNvPr id="17421" name="Line 12"/>
            <p:cNvSpPr>
              <a:spLocks noChangeShapeType="1"/>
            </p:cNvSpPr>
            <p:nvPr/>
          </p:nvSpPr>
          <p:spPr bwMode="auto">
            <a:xfrm>
              <a:off x="3770" y="2366"/>
              <a:ext cx="0" cy="35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nl-NL"/>
            </a:p>
          </p:txBody>
        </p:sp>
        <p:sp>
          <p:nvSpPr>
            <p:cNvPr id="17422" name="Line 13"/>
            <p:cNvSpPr>
              <a:spLocks noChangeShapeType="1"/>
            </p:cNvSpPr>
            <p:nvPr/>
          </p:nvSpPr>
          <p:spPr bwMode="auto">
            <a:xfrm flipH="1" flipV="1">
              <a:off x="379" y="2895"/>
              <a:ext cx="0" cy="35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nl-NL"/>
            </a:p>
          </p:txBody>
        </p:sp>
        <p:sp>
          <p:nvSpPr>
            <p:cNvPr id="17423" name="Line 14"/>
            <p:cNvSpPr>
              <a:spLocks noChangeShapeType="1"/>
            </p:cNvSpPr>
            <p:nvPr/>
          </p:nvSpPr>
          <p:spPr bwMode="auto">
            <a:xfrm flipH="1" flipV="1">
              <a:off x="1509" y="2895"/>
              <a:ext cx="0" cy="35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nl-NL"/>
            </a:p>
          </p:txBody>
        </p:sp>
        <p:sp>
          <p:nvSpPr>
            <p:cNvPr id="17424" name="Line 15"/>
            <p:cNvSpPr>
              <a:spLocks noChangeShapeType="1"/>
            </p:cNvSpPr>
            <p:nvPr/>
          </p:nvSpPr>
          <p:spPr bwMode="auto">
            <a:xfrm flipH="1">
              <a:off x="1509" y="3247"/>
              <a:ext cx="1884"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7425" name="Line 16"/>
            <p:cNvSpPr>
              <a:spLocks noChangeShapeType="1"/>
            </p:cNvSpPr>
            <p:nvPr/>
          </p:nvSpPr>
          <p:spPr bwMode="auto">
            <a:xfrm>
              <a:off x="379" y="3247"/>
              <a:ext cx="1130" cy="0"/>
            </a:xfrm>
            <a:prstGeom prst="line">
              <a:avLst/>
            </a:prstGeom>
            <a:noFill/>
            <a:ln w="9525">
              <a:solidFill>
                <a:srgbClr val="000000"/>
              </a:solidFill>
              <a:prstDash val="dash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7426" name="Oval 17"/>
            <p:cNvSpPr>
              <a:spLocks noChangeArrowheads="1"/>
            </p:cNvSpPr>
            <p:nvPr/>
          </p:nvSpPr>
          <p:spPr bwMode="auto">
            <a:xfrm>
              <a:off x="1132" y="1885"/>
              <a:ext cx="754" cy="833"/>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l-BE"/>
            </a:p>
          </p:txBody>
        </p:sp>
        <p:sp>
          <p:nvSpPr>
            <p:cNvPr id="17427" name="Line 18"/>
            <p:cNvSpPr>
              <a:spLocks noChangeShapeType="1"/>
            </p:cNvSpPr>
            <p:nvPr/>
          </p:nvSpPr>
          <p:spPr bwMode="auto">
            <a:xfrm flipH="1">
              <a:off x="1509" y="1484"/>
              <a:ext cx="1884"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7428" name="Line 19"/>
            <p:cNvSpPr>
              <a:spLocks noChangeShapeType="1"/>
            </p:cNvSpPr>
            <p:nvPr/>
          </p:nvSpPr>
          <p:spPr bwMode="auto">
            <a:xfrm>
              <a:off x="1509" y="1484"/>
              <a:ext cx="0" cy="353"/>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nl-NL"/>
            </a:p>
          </p:txBody>
        </p:sp>
        <p:sp>
          <p:nvSpPr>
            <p:cNvPr id="17429" name="Text Box 20"/>
            <p:cNvSpPr txBox="1">
              <a:spLocks noChangeArrowheads="1"/>
            </p:cNvSpPr>
            <p:nvPr/>
          </p:nvSpPr>
          <p:spPr bwMode="auto">
            <a:xfrm>
              <a:off x="2262" y="2013"/>
              <a:ext cx="1002" cy="705"/>
            </a:xfrm>
            <a:prstGeom prst="rect">
              <a:avLst/>
            </a:prstGeom>
            <a:solidFill>
              <a:schemeClr val="bg1"/>
            </a:solidFill>
            <a:ln w="9525">
              <a:solidFill>
                <a:srgbClr val="000000"/>
              </a:solid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algn="ctr">
                <a:spcBef>
                  <a:spcPct val="0"/>
                </a:spcBef>
                <a:buFontTx/>
                <a:buNone/>
              </a:pPr>
              <a:endParaRPr lang="nl-NL" sz="600" dirty="0">
                <a:latin typeface="Arial" panose="020B0604020202020204" pitchFamily="34" charset="0"/>
              </a:endParaRPr>
            </a:p>
            <a:p>
              <a:pPr algn="ctr">
                <a:spcBef>
                  <a:spcPct val="0"/>
                </a:spcBef>
                <a:buFontTx/>
                <a:buNone/>
              </a:pPr>
              <a:endParaRPr lang="nl-NL" sz="1600" dirty="0">
                <a:latin typeface="Arial" panose="020B0604020202020204" pitchFamily="34" charset="0"/>
              </a:endParaRPr>
            </a:p>
            <a:p>
              <a:pPr algn="ctr">
                <a:spcBef>
                  <a:spcPct val="0"/>
                </a:spcBef>
                <a:buFontTx/>
                <a:buNone/>
              </a:pPr>
              <a:r>
                <a:rPr lang="nl-NL" sz="1900" dirty="0">
                  <a:latin typeface="Arial" panose="020B0604020202020204" pitchFamily="34" charset="0"/>
                </a:rPr>
                <a:t>Beoordeling</a:t>
              </a:r>
            </a:p>
          </p:txBody>
        </p:sp>
      </p:grpSp>
      <p:sp>
        <p:nvSpPr>
          <p:cNvPr id="17410" name="Rectangle 21"/>
          <p:cNvSpPr>
            <a:spLocks noGrp="1" noChangeArrowheads="1"/>
          </p:cNvSpPr>
          <p:nvPr>
            <p:ph type="title"/>
          </p:nvPr>
        </p:nvSpPr>
        <p:spPr>
          <a:xfrm>
            <a:off x="457200" y="304800"/>
            <a:ext cx="6400800" cy="1219200"/>
          </a:xfrm>
          <a:noFill/>
        </p:spPr>
        <p:txBody>
          <a:bodyPr/>
          <a:lstStyle/>
          <a:p>
            <a:pPr algn="l"/>
            <a:r>
              <a:rPr lang="nl-BE" sz="3200" dirty="0">
                <a:latin typeface="Arial" panose="020B0604020202020204" pitchFamily="34" charset="0"/>
                <a:ea typeface="ＭＳ Ｐゴシック" charset="0"/>
                <a:cs typeface="ＭＳ Ｐゴシック" charset="0"/>
              </a:rPr>
              <a:t>Relevantie:</a:t>
            </a:r>
            <a:endParaRPr lang="nl-NL" sz="3200" dirty="0">
              <a:latin typeface="Arial" panose="020B0604020202020204" pitchFamily="34" charset="0"/>
              <a:ea typeface="ＭＳ Ｐゴシック" charset="0"/>
              <a:cs typeface="ＭＳ Ｐゴシック" charset="0"/>
            </a:endParaRPr>
          </a:p>
        </p:txBody>
      </p:sp>
      <p:sp>
        <p:nvSpPr>
          <p:cNvPr id="23" name="Rectangle 22"/>
          <p:cNvSpPr/>
          <p:nvPr/>
        </p:nvSpPr>
        <p:spPr>
          <a:xfrm>
            <a:off x="-1588" y="6096000"/>
            <a:ext cx="6705601" cy="1508125"/>
          </a:xfrm>
          <a:prstGeom prst="rect">
            <a:avLst/>
          </a:prstGeom>
        </p:spPr>
        <p:txBody>
          <a:bodyPr>
            <a:spAutoFit/>
          </a:bodyPr>
          <a:lstStyle/>
          <a:p>
            <a:pPr marL="742950" lvl="1" indent="-285750">
              <a:buFontTx/>
              <a:buNone/>
              <a:defRPr/>
            </a:pPr>
            <a:r>
              <a:rPr lang="nl-BE" sz="2000" kern="0" dirty="0">
                <a:solidFill>
                  <a:srgbClr val="800000"/>
                </a:solidFill>
                <a:ea typeface="ＭＳ Ｐゴシック" pitchFamily="-65" charset="-128"/>
                <a:cs typeface="+mn-cs"/>
              </a:rPr>
              <a:t>Determinant van instroom &amp; innovatie</a:t>
            </a:r>
          </a:p>
          <a:p>
            <a:pPr marL="742950" lvl="1" indent="-285750">
              <a:buFontTx/>
              <a:buNone/>
              <a:defRPr/>
            </a:pPr>
            <a:r>
              <a:rPr lang="nl-BE" sz="2000" kern="0" dirty="0">
                <a:solidFill>
                  <a:srgbClr val="800000"/>
                </a:solidFill>
                <a:ea typeface="ＭＳ Ｐゴシック" pitchFamily="-65" charset="-128"/>
                <a:cs typeface="+mn-cs"/>
              </a:rPr>
              <a:t>Basis andere HR </a:t>
            </a:r>
            <a:r>
              <a:rPr lang="nl-BE" sz="2000" kern="0" dirty="0" smtClean="0">
                <a:solidFill>
                  <a:srgbClr val="800000"/>
                </a:solidFill>
                <a:ea typeface="ＭＳ Ｐゴシック" pitchFamily="-65" charset="-128"/>
                <a:cs typeface="+mn-cs"/>
              </a:rPr>
              <a:t>activiteiten</a:t>
            </a:r>
            <a:endParaRPr lang="nl-BE" sz="2000" kern="0" dirty="0">
              <a:solidFill>
                <a:srgbClr val="800000"/>
              </a:solidFill>
              <a:ea typeface="ＭＳ Ｐゴシック" pitchFamily="-65" charset="-128"/>
              <a:cs typeface="+mn-cs"/>
            </a:endParaRPr>
          </a:p>
          <a:p>
            <a:pPr marL="742950" lvl="1" indent="-285750">
              <a:buFontTx/>
              <a:buNone/>
              <a:defRPr/>
            </a:pPr>
            <a:r>
              <a:rPr lang="nl-BE" sz="2000" kern="0" dirty="0">
                <a:solidFill>
                  <a:srgbClr val="800000"/>
                </a:solidFill>
                <a:ea typeface="ＭＳ Ｐゴシック" pitchFamily="-65" charset="-128"/>
                <a:cs typeface="+mn-cs"/>
              </a:rPr>
              <a:t>Continuïteit organisatie</a:t>
            </a:r>
          </a:p>
          <a:p>
            <a:pPr marL="742950" lvl="1" indent="-285750">
              <a:buFontTx/>
              <a:buNone/>
              <a:defRPr/>
            </a:pPr>
            <a:r>
              <a:rPr lang="nl-BE" sz="2000" kern="0" dirty="0">
                <a:solidFill>
                  <a:srgbClr val="800000"/>
                </a:solidFill>
                <a:ea typeface="ＭＳ Ｐゴシック" pitchFamily="-65" charset="-128"/>
                <a:cs typeface="+mn-cs"/>
              </a:rPr>
              <a:t>Talent war: There is always demand for good people</a:t>
            </a:r>
          </a:p>
        </p:txBody>
      </p:sp>
      <p:pic>
        <p:nvPicPr>
          <p:cNvPr id="17412" name="Afbeelding 2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76700" y="7924800"/>
            <a:ext cx="25685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txBox="1">
            <a:spLocks noChangeArrowheads="1"/>
          </p:cNvSpPr>
          <p:nvPr/>
        </p:nvSpPr>
        <p:spPr bwMode="auto">
          <a:xfrm>
            <a:off x="228600" y="533400"/>
            <a:ext cx="58293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a:spcBef>
                <a:spcPct val="0"/>
              </a:spcBef>
              <a:buFontTx/>
              <a:buNone/>
            </a:pPr>
            <a:r>
              <a:rPr lang="nl-NL" sz="3200" dirty="0">
                <a:solidFill>
                  <a:schemeClr val="tx2"/>
                </a:solidFill>
                <a:latin typeface="Arial" panose="020B0604020202020204" pitchFamily="34" charset="0"/>
              </a:rPr>
              <a:t>Beste Werkgever België 2014</a:t>
            </a:r>
          </a:p>
          <a:p>
            <a:pPr>
              <a:spcBef>
                <a:spcPct val="0"/>
              </a:spcBef>
              <a:buFontTx/>
              <a:buNone/>
            </a:pPr>
            <a:r>
              <a:rPr lang="nl-NL" sz="1800" dirty="0">
                <a:solidFill>
                  <a:schemeClr val="tx2"/>
                </a:solidFill>
                <a:latin typeface="Arial" panose="020B0604020202020204" pitchFamily="34" charset="0"/>
              </a:rPr>
              <a:t>&gt; 500 werknemers</a:t>
            </a:r>
          </a:p>
        </p:txBody>
      </p:sp>
      <p:graphicFrame>
        <p:nvGraphicFramePr>
          <p:cNvPr id="48130" name="Object 4"/>
          <p:cNvGraphicFramePr>
            <a:graphicFrameLocks noChangeAspect="1"/>
          </p:cNvGraphicFramePr>
          <p:nvPr/>
        </p:nvGraphicFramePr>
        <p:xfrm>
          <a:off x="457200" y="1865313"/>
          <a:ext cx="5905500" cy="4927600"/>
        </p:xfrm>
        <a:graphic>
          <a:graphicData uri="http://schemas.openxmlformats.org/presentationml/2006/ole">
            <mc:AlternateContent xmlns:mc="http://schemas.openxmlformats.org/markup-compatibility/2006">
              <mc:Choice xmlns:v="urn:schemas-microsoft-com:vml" Requires="v">
                <p:oleObj spid="_x0000_s48152" name="Document" r:id="rId4" imgW="5905283" imgH="4927419" progId="Word.Document.12">
                  <p:embed/>
                </p:oleObj>
              </mc:Choice>
              <mc:Fallback>
                <p:oleObj name="Document" r:id="rId4" imgW="5905283" imgH="4927419" progId="Word.Documen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65313"/>
                        <a:ext cx="5905500" cy="492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04800" y="1595438"/>
            <a:ext cx="6553200" cy="6240462"/>
          </a:xfrm>
        </p:spPr>
        <p:txBody>
          <a:bodyPr>
            <a:normAutofit/>
          </a:bodyPr>
          <a:lstStyle/>
          <a:p>
            <a:pPr marL="349251" lvl="1" indent="-261938" eaLnBrk="1" hangingPunct="1">
              <a:lnSpc>
                <a:spcPct val="80000"/>
              </a:lnSpc>
              <a:buFont typeface="Arial" charset="0"/>
              <a:buChar char="•"/>
              <a:tabLst>
                <a:tab pos="536575" algn="l"/>
              </a:tabLst>
              <a:defRPr/>
            </a:pPr>
            <a:r>
              <a:rPr lang="nl-BE" sz="3200" dirty="0" smtClean="0">
                <a:sym typeface="Trebuchet MS" charset="0"/>
              </a:rPr>
              <a:t>Creatief</a:t>
            </a:r>
          </a:p>
          <a:p>
            <a:pPr marL="349251" lvl="1" indent="-261938" eaLnBrk="1" hangingPunct="1">
              <a:lnSpc>
                <a:spcPct val="80000"/>
              </a:lnSpc>
              <a:buFont typeface="Arial" charset="0"/>
              <a:buChar char="•"/>
              <a:tabLst>
                <a:tab pos="536575" algn="l"/>
              </a:tabLst>
              <a:defRPr/>
            </a:pPr>
            <a:endParaRPr lang="nl-BE" sz="3200" dirty="0">
              <a:sym typeface="Trebuchet MS" charset="0"/>
            </a:endParaRPr>
          </a:p>
          <a:p>
            <a:pPr marL="349251" lvl="1" indent="-261938" eaLnBrk="1" hangingPunct="1">
              <a:lnSpc>
                <a:spcPct val="80000"/>
              </a:lnSpc>
              <a:buFont typeface="Arial" charset="0"/>
              <a:buChar char="•"/>
              <a:tabLst>
                <a:tab pos="536575" algn="l"/>
              </a:tabLst>
              <a:defRPr/>
            </a:pPr>
            <a:r>
              <a:rPr lang="nl-BE" sz="3200" dirty="0" smtClean="0">
                <a:sym typeface="Trebuchet MS" charset="0"/>
              </a:rPr>
              <a:t>Strategisch</a:t>
            </a:r>
          </a:p>
          <a:p>
            <a:pPr marL="349251" lvl="1" indent="-261938" eaLnBrk="1" hangingPunct="1">
              <a:lnSpc>
                <a:spcPct val="80000"/>
              </a:lnSpc>
              <a:buFont typeface="Arial" charset="0"/>
              <a:buChar char="•"/>
              <a:tabLst>
                <a:tab pos="536575" algn="l"/>
              </a:tabLst>
              <a:defRPr/>
            </a:pPr>
            <a:endParaRPr lang="nl-BE" sz="3200" dirty="0">
              <a:sym typeface="Trebuchet MS" charset="0"/>
            </a:endParaRPr>
          </a:p>
          <a:p>
            <a:pPr marL="349251" lvl="1" indent="-261938" eaLnBrk="1" hangingPunct="1">
              <a:lnSpc>
                <a:spcPct val="80000"/>
              </a:lnSpc>
              <a:buFont typeface="Arial" charset="0"/>
              <a:buChar char="•"/>
              <a:tabLst>
                <a:tab pos="536575" algn="l"/>
              </a:tabLst>
              <a:defRPr/>
            </a:pPr>
            <a:r>
              <a:rPr lang="nl-BE" sz="3200" dirty="0" smtClean="0">
                <a:sym typeface="Trebuchet MS" charset="0"/>
              </a:rPr>
              <a:t>Consistent</a:t>
            </a:r>
          </a:p>
          <a:p>
            <a:pPr marL="349251" lvl="1" indent="-261938" eaLnBrk="1" hangingPunct="1">
              <a:lnSpc>
                <a:spcPct val="80000"/>
              </a:lnSpc>
              <a:buFont typeface="Arial" charset="0"/>
              <a:buChar char="•"/>
              <a:tabLst>
                <a:tab pos="536575" algn="l"/>
              </a:tabLst>
              <a:defRPr/>
            </a:pPr>
            <a:endParaRPr lang="nl-BE" sz="3200" dirty="0">
              <a:sym typeface="Trebuchet MS" charset="0"/>
            </a:endParaRPr>
          </a:p>
          <a:p>
            <a:pPr marL="349251" lvl="1" indent="-261938" eaLnBrk="1" hangingPunct="1">
              <a:lnSpc>
                <a:spcPct val="80000"/>
              </a:lnSpc>
              <a:buFont typeface="Arial" charset="0"/>
              <a:buChar char="•"/>
              <a:tabLst>
                <a:tab pos="536575" algn="l"/>
              </a:tabLst>
              <a:defRPr/>
            </a:pPr>
            <a:r>
              <a:rPr lang="nl-BE" sz="3200" dirty="0" smtClean="0">
                <a:sym typeface="Trebuchet MS" charset="0"/>
              </a:rPr>
              <a:t>Proactief</a:t>
            </a:r>
          </a:p>
          <a:p>
            <a:pPr marL="349251" lvl="1" indent="-261938" eaLnBrk="1" hangingPunct="1">
              <a:lnSpc>
                <a:spcPct val="80000"/>
              </a:lnSpc>
              <a:buFont typeface="Arial" charset="0"/>
              <a:buChar char="•"/>
              <a:tabLst>
                <a:tab pos="536575" algn="l"/>
              </a:tabLst>
              <a:defRPr/>
            </a:pPr>
            <a:endParaRPr lang="nl-BE" sz="3200" dirty="0">
              <a:sym typeface="Trebuchet MS" charset="0"/>
            </a:endParaRPr>
          </a:p>
          <a:p>
            <a:pPr marL="349251" lvl="1" indent="-261938" eaLnBrk="1" hangingPunct="1">
              <a:lnSpc>
                <a:spcPct val="80000"/>
              </a:lnSpc>
              <a:buFont typeface="Arial" charset="0"/>
              <a:buChar char="•"/>
              <a:tabLst>
                <a:tab pos="536575" algn="l"/>
              </a:tabLst>
              <a:defRPr/>
            </a:pPr>
            <a:endParaRPr lang="nl-BE" sz="3200" dirty="0">
              <a:sym typeface="Trebuchet MS" charset="0"/>
            </a:endParaRPr>
          </a:p>
          <a:p>
            <a:pPr marL="349251" lvl="1" indent="-261938" eaLnBrk="1" hangingPunct="1">
              <a:lnSpc>
                <a:spcPct val="80000"/>
              </a:lnSpc>
              <a:buFont typeface="Arial" charset="0"/>
              <a:buChar char="•"/>
              <a:tabLst>
                <a:tab pos="536575" algn="l"/>
              </a:tabLst>
              <a:defRPr/>
            </a:pPr>
            <a:endParaRPr lang="nl-BE" sz="3200" dirty="0" smtClean="0">
              <a:sym typeface="Trebuchet MS" charset="0"/>
            </a:endParaRPr>
          </a:p>
          <a:p>
            <a:pPr marL="349251" lvl="1" indent="-261938" eaLnBrk="1" hangingPunct="1">
              <a:lnSpc>
                <a:spcPct val="80000"/>
              </a:lnSpc>
              <a:buFont typeface="Arial" charset="0"/>
              <a:buChar char="•"/>
              <a:tabLst>
                <a:tab pos="536575" algn="l"/>
              </a:tabLst>
              <a:defRPr/>
            </a:pPr>
            <a:endParaRPr lang="nl-BE" sz="3200" dirty="0">
              <a:sym typeface="Trebuchet MS" charset="0"/>
            </a:endParaRPr>
          </a:p>
          <a:p>
            <a:pPr marL="349251" lvl="1" indent="-261938" eaLnBrk="1" hangingPunct="1">
              <a:lnSpc>
                <a:spcPct val="80000"/>
              </a:lnSpc>
              <a:buFont typeface="Arial" charset="0"/>
              <a:buChar char="•"/>
              <a:tabLst>
                <a:tab pos="536575" algn="l"/>
              </a:tabLst>
              <a:defRPr/>
            </a:pPr>
            <a:endParaRPr lang="nl-BE" sz="3200" dirty="0" smtClean="0">
              <a:sym typeface="Trebuchet MS" charset="0"/>
            </a:endParaRPr>
          </a:p>
          <a:p>
            <a:pPr marL="349251" lvl="1" indent="-261938" eaLnBrk="1" hangingPunct="1">
              <a:lnSpc>
                <a:spcPct val="80000"/>
              </a:lnSpc>
              <a:buFont typeface="Arial" charset="0"/>
              <a:buChar char="•"/>
              <a:tabLst>
                <a:tab pos="536575" algn="l"/>
              </a:tabLst>
              <a:defRPr/>
            </a:pPr>
            <a:endParaRPr lang="nl-BE" sz="3200" dirty="0">
              <a:sym typeface="Trebuchet MS" charset="0"/>
            </a:endParaRPr>
          </a:p>
          <a:p>
            <a:pPr marL="490538" lvl="1" indent="-261938" eaLnBrk="1" hangingPunct="1">
              <a:lnSpc>
                <a:spcPct val="80000"/>
              </a:lnSpc>
              <a:buFont typeface="Arial" charset="0"/>
              <a:buChar char="−"/>
              <a:tabLst>
                <a:tab pos="536575" algn="l"/>
              </a:tabLst>
              <a:defRPr/>
            </a:pPr>
            <a:endParaRPr lang="nl-BE" dirty="0" smtClean="0">
              <a:sym typeface="Trebuchet MS" charset="0"/>
            </a:endParaRPr>
          </a:p>
          <a:p>
            <a:pPr marL="490538" lvl="1" indent="-261938" eaLnBrk="1" hangingPunct="1">
              <a:lnSpc>
                <a:spcPct val="80000"/>
              </a:lnSpc>
              <a:buFont typeface="Arial" charset="0"/>
              <a:buChar char="−"/>
              <a:tabLst>
                <a:tab pos="536575" algn="l"/>
              </a:tabLst>
              <a:defRPr/>
            </a:pPr>
            <a:endParaRPr lang="nl-BE" sz="4000" dirty="0" smtClean="0">
              <a:sym typeface="Trebuchet MS" charset="0"/>
            </a:endParaRPr>
          </a:p>
          <a:p>
            <a:pPr marL="490538" lvl="1" indent="-261938" eaLnBrk="1" hangingPunct="1">
              <a:lnSpc>
                <a:spcPct val="80000"/>
              </a:lnSpc>
              <a:buFont typeface="Arial" charset="0"/>
              <a:buChar char="−"/>
              <a:tabLst>
                <a:tab pos="536575" algn="l"/>
              </a:tabLst>
              <a:defRPr/>
            </a:pPr>
            <a:endParaRPr lang="nl-BE" sz="4000" dirty="0" smtClean="0">
              <a:sym typeface="Trebuchet MS" charset="0"/>
            </a:endParaRPr>
          </a:p>
          <a:p>
            <a:pPr marL="490538" lvl="1" indent="-261938" eaLnBrk="1" hangingPunct="1">
              <a:lnSpc>
                <a:spcPct val="80000"/>
              </a:lnSpc>
              <a:buFont typeface="Arial" charset="0"/>
              <a:buChar char="−"/>
              <a:tabLst>
                <a:tab pos="536575" algn="l"/>
              </a:tabLst>
              <a:defRPr/>
            </a:pPr>
            <a:endParaRPr lang="nl-BE" sz="4000" dirty="0" smtClean="0">
              <a:sym typeface="Trebuchet MS" charset="0"/>
            </a:endParaRPr>
          </a:p>
        </p:txBody>
      </p:sp>
      <p:sp>
        <p:nvSpPr>
          <p:cNvPr id="67586" name="Rectangle 2"/>
          <p:cNvSpPr>
            <a:spLocks noChangeArrowheads="1"/>
          </p:cNvSpPr>
          <p:nvPr/>
        </p:nvSpPr>
        <p:spPr bwMode="auto">
          <a:xfrm>
            <a:off x="304800" y="381000"/>
            <a:ext cx="6705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spcBef>
                <a:spcPct val="0"/>
              </a:spcBef>
              <a:buFontTx/>
              <a:buNone/>
            </a:pPr>
            <a:r>
              <a:rPr lang="en-US" sz="3000" dirty="0" err="1" smtClean="0">
                <a:solidFill>
                  <a:schemeClr val="tx2"/>
                </a:solidFill>
                <a:latin typeface="Arial" panose="020B0604020202020204" pitchFamily="34" charset="0"/>
              </a:rPr>
              <a:t>Samenvatting</a:t>
            </a:r>
            <a:r>
              <a:rPr lang="en-US" sz="3000" dirty="0" smtClean="0">
                <a:solidFill>
                  <a:schemeClr val="tx2"/>
                </a:solidFill>
                <a:latin typeface="Arial" panose="020B0604020202020204" pitchFamily="34" charset="0"/>
              </a:rPr>
              <a:t>: </a:t>
            </a:r>
            <a:r>
              <a:rPr lang="en-US" sz="3000" dirty="0">
                <a:solidFill>
                  <a:schemeClr val="tx2"/>
                </a:solidFill>
                <a:latin typeface="Arial" panose="020B0604020202020204" pitchFamily="34" charset="0"/>
              </a:rPr>
              <a:t>Employer Branding</a:t>
            </a:r>
            <a:endParaRPr lang="nl-NL" sz="3000" dirty="0">
              <a:solidFill>
                <a:schemeClr val="tx2"/>
              </a:solidFill>
              <a:latin typeface="Arial" panose="020B0604020202020204" pitchFamily="34" charset="0"/>
            </a:endParaRPr>
          </a:p>
        </p:txBody>
      </p:sp>
    </p:spTree>
    <p:extLst>
      <p:ext uri="{BB962C8B-B14F-4D97-AF65-F5344CB8AC3E}">
        <p14:creationId xmlns:p14="http://schemas.microsoft.com/office/powerpoint/2010/main" val="379604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ctrTitle"/>
          </p:nvPr>
        </p:nvSpPr>
        <p:spPr>
          <a:xfrm>
            <a:off x="533400" y="3048000"/>
            <a:ext cx="5791200" cy="1524000"/>
          </a:xfrm>
        </p:spPr>
        <p:txBody>
          <a:bodyPr/>
          <a:lstStyle/>
          <a:p>
            <a:r>
              <a:rPr lang="en-US" sz="3600">
                <a:latin typeface="Arial" charset="0"/>
                <a:ea typeface="ＭＳ Ｐゴシック" charset="0"/>
                <a:cs typeface="ＭＳ Ｐゴシック" charset="0"/>
              </a:rPr>
              <a:t>Rekrutering Vandaag</a:t>
            </a:r>
            <a:br>
              <a:rPr lang="en-US" sz="3600">
                <a:latin typeface="Arial" charset="0"/>
                <a:ea typeface="ＭＳ Ｐゴシック" charset="0"/>
                <a:cs typeface="ＭＳ Ｐゴシック" charset="0"/>
              </a:rPr>
            </a:br>
            <a:r>
              <a:rPr lang="en-US" sz="3600">
                <a:latin typeface="Arial" charset="0"/>
                <a:ea typeface="ＭＳ Ｐゴシック" charset="0"/>
                <a:cs typeface="ＭＳ Ｐゴシック" charset="0"/>
              </a:rPr>
              <a:t>=</a:t>
            </a:r>
            <a:br>
              <a:rPr lang="en-US" sz="3600">
                <a:latin typeface="Arial" charset="0"/>
                <a:ea typeface="ＭＳ Ｐゴシック" charset="0"/>
                <a:cs typeface="ＭＳ Ｐゴシック" charset="0"/>
              </a:rPr>
            </a:br>
            <a:r>
              <a:rPr lang="en-US" sz="3600">
                <a:latin typeface="Arial" charset="0"/>
                <a:ea typeface="ＭＳ Ｐゴシック" charset="0"/>
                <a:cs typeface="ＭＳ Ｐゴシック" charset="0"/>
              </a:rPr>
              <a:t>Targeting</a:t>
            </a:r>
            <a:endParaRPr lang="en-US">
              <a:latin typeface="Arial" charset="0"/>
              <a:ea typeface="ＭＳ Ｐゴシック" charset="0"/>
              <a:cs typeface="ＭＳ Ｐゴシック" charset="0"/>
            </a:endParaRPr>
          </a:p>
        </p:txBody>
      </p:sp>
      <p:sp>
        <p:nvSpPr>
          <p:cNvPr id="52226" name="Rectangle 3"/>
          <p:cNvSpPr>
            <a:spLocks noGrp="1" noChangeArrowheads="1"/>
          </p:cNvSpPr>
          <p:nvPr>
            <p:ph type="subTitle" idx="1"/>
          </p:nvPr>
        </p:nvSpPr>
        <p:spPr>
          <a:xfrm>
            <a:off x="1066800" y="5181600"/>
            <a:ext cx="4800600" cy="2362200"/>
          </a:xfrm>
        </p:spPr>
        <p:txBody>
          <a:bodyPr/>
          <a:lstStyle/>
          <a:p>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3570380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jdelijke aanduiding voor dia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FFC92AF7-CF63-EA48-873D-213AF5A1EBCC}" type="slidenum">
              <a:rPr lang="en-US" sz="1400"/>
              <a:pPr/>
              <a:t>23</a:t>
            </a:fld>
            <a:endParaRPr lang="en-US" sz="1400"/>
          </a:p>
        </p:txBody>
      </p:sp>
      <p:sp>
        <p:nvSpPr>
          <p:cNvPr id="53250" name="Rectangle 2"/>
          <p:cNvSpPr>
            <a:spLocks noGrp="1" noChangeArrowheads="1"/>
          </p:cNvSpPr>
          <p:nvPr>
            <p:ph type="title"/>
          </p:nvPr>
        </p:nvSpPr>
        <p:spPr>
          <a:xfrm>
            <a:off x="228600" y="304800"/>
            <a:ext cx="6172200" cy="812800"/>
          </a:xfrm>
          <a:noFill/>
        </p:spPr>
        <p:txBody>
          <a:bodyPr/>
          <a:lstStyle/>
          <a:p>
            <a:pPr algn="l"/>
            <a:r>
              <a:rPr lang="nl-BE" sz="3200" dirty="0" err="1">
                <a:latin typeface="Arial" panose="020B0604020202020204" pitchFamily="34" charset="0"/>
                <a:ea typeface="ＭＳ Ｐゴシック" charset="0"/>
                <a:cs typeface="ＭＳ Ｐゴシック" charset="0"/>
              </a:rPr>
              <a:t>Targeting</a:t>
            </a:r>
            <a:endParaRPr lang="nl-NL" sz="3200" dirty="0">
              <a:latin typeface="Arial" panose="020B0604020202020204" pitchFamily="34" charset="0"/>
              <a:ea typeface="ＭＳ Ｐゴシック" charset="0"/>
              <a:cs typeface="ＭＳ Ｐゴシック" charset="0"/>
            </a:endParaRPr>
          </a:p>
        </p:txBody>
      </p:sp>
      <p:sp>
        <p:nvSpPr>
          <p:cNvPr id="1240067" name="Rectangle 3"/>
          <p:cNvSpPr>
            <a:spLocks noGrp="1" noChangeArrowheads="1"/>
          </p:cNvSpPr>
          <p:nvPr>
            <p:ph type="body" idx="1"/>
          </p:nvPr>
        </p:nvSpPr>
        <p:spPr>
          <a:xfrm>
            <a:off x="457200" y="1447800"/>
            <a:ext cx="6248400" cy="6705600"/>
          </a:xfrm>
        </p:spPr>
        <p:txBody>
          <a:bodyPr/>
          <a:lstStyle/>
          <a:p>
            <a:r>
              <a:rPr lang="nl-BE">
                <a:solidFill>
                  <a:srgbClr val="7E0054"/>
                </a:solidFill>
                <a:latin typeface="Arial" charset="0"/>
                <a:ea typeface="ＭＳ Ｐゴシック" charset="0"/>
                <a:cs typeface="ＭＳ Ｐゴシック" charset="0"/>
              </a:rPr>
              <a:t>Traditionele</a:t>
            </a:r>
            <a:r>
              <a:rPr lang="nl-BE">
                <a:latin typeface="Arial" charset="0"/>
                <a:ea typeface="ＭＳ Ｐゴシック" charset="0"/>
                <a:cs typeface="ＭＳ Ｐゴシック" charset="0"/>
              </a:rPr>
              <a:t> populatie</a:t>
            </a:r>
            <a:endParaRPr lang="nl-NL">
              <a:latin typeface="Arial" charset="0"/>
              <a:ea typeface="ＭＳ Ｐゴシック" charset="0"/>
              <a:cs typeface="ＭＳ Ｐゴシック" charset="0"/>
            </a:endParaRPr>
          </a:p>
          <a:p>
            <a:pPr lvl="1"/>
            <a:r>
              <a:rPr lang="nl-NL">
                <a:latin typeface="Arial" charset="0"/>
                <a:ea typeface="ＭＳ Ｐゴシック" charset="0"/>
              </a:rPr>
              <a:t>Doelgroep</a:t>
            </a:r>
          </a:p>
          <a:p>
            <a:pPr lvl="2"/>
            <a:r>
              <a:rPr lang="nl-NL">
                <a:latin typeface="Arial" charset="0"/>
                <a:ea typeface="ＭＳ Ｐゴシック" charset="0"/>
              </a:rPr>
              <a:t>Opleidingsniveau</a:t>
            </a:r>
          </a:p>
          <a:p>
            <a:pPr lvl="2"/>
            <a:r>
              <a:rPr lang="nl-BE">
                <a:latin typeface="Arial" charset="0"/>
                <a:ea typeface="ＭＳ Ｐゴシック" charset="0"/>
              </a:rPr>
              <a:t>Demografisch</a:t>
            </a:r>
          </a:p>
          <a:p>
            <a:pPr lvl="2"/>
            <a:r>
              <a:rPr lang="nl-NL">
                <a:latin typeface="Arial" charset="0"/>
                <a:ea typeface="ＭＳ Ｐゴシック" charset="0"/>
              </a:rPr>
              <a:t>Geografisch </a:t>
            </a:r>
          </a:p>
          <a:p>
            <a:pPr lvl="3"/>
            <a:r>
              <a:rPr lang="nl-NL">
                <a:latin typeface="Arial" charset="0"/>
                <a:ea typeface="ＭＳ Ｐゴシック" charset="0"/>
              </a:rPr>
              <a:t>Lo</a:t>
            </a:r>
            <a:r>
              <a:rPr lang="nl-BE">
                <a:latin typeface="Arial" charset="0"/>
                <a:ea typeface="ＭＳ Ｐゴシック" charset="0"/>
              </a:rPr>
              <a:t>k</a:t>
            </a:r>
            <a:r>
              <a:rPr lang="nl-NL">
                <a:latin typeface="Arial" charset="0"/>
                <a:ea typeface="ＭＳ Ｐゴシック" charset="0"/>
              </a:rPr>
              <a:t>aal, regionaal, (inter)nationaal</a:t>
            </a:r>
            <a:endParaRPr lang="nl-BE">
              <a:latin typeface="Arial" charset="0"/>
              <a:ea typeface="ＭＳ Ｐゴシック" charset="0"/>
            </a:endParaRPr>
          </a:p>
          <a:p>
            <a:pPr lvl="1"/>
            <a:endParaRPr lang="nl-NL">
              <a:latin typeface="Arial" charset="0"/>
              <a:ea typeface="ＭＳ Ｐゴシック" charset="0"/>
            </a:endParaRPr>
          </a:p>
        </p:txBody>
      </p:sp>
      <p:pic>
        <p:nvPicPr>
          <p:cNvPr id="53252" name="Afbeelding 1" descr="Screen shot 2015-03-05 at 16.48.3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130800"/>
            <a:ext cx="4292600" cy="355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260376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0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0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400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400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4006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24006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67"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jdelijke aanduiding voor dia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D805477E-65D5-4D40-A51A-C7E034A19891}" type="slidenum">
              <a:rPr lang="en-US" sz="1400"/>
              <a:pPr/>
              <a:t>24</a:t>
            </a:fld>
            <a:endParaRPr lang="en-US" sz="1400"/>
          </a:p>
        </p:txBody>
      </p:sp>
      <p:sp>
        <p:nvSpPr>
          <p:cNvPr id="54274" name="Rectangle 2"/>
          <p:cNvSpPr>
            <a:spLocks noGrp="1" noChangeArrowheads="1"/>
          </p:cNvSpPr>
          <p:nvPr>
            <p:ph type="title"/>
          </p:nvPr>
        </p:nvSpPr>
        <p:spPr>
          <a:xfrm>
            <a:off x="228600" y="304800"/>
            <a:ext cx="6172200" cy="812800"/>
          </a:xfrm>
          <a:noFill/>
        </p:spPr>
        <p:txBody>
          <a:bodyPr/>
          <a:lstStyle/>
          <a:p>
            <a:pPr algn="l"/>
            <a:r>
              <a:rPr lang="nl-BE" sz="3200" dirty="0" err="1">
                <a:latin typeface="Arial" panose="020B0604020202020204" pitchFamily="34" charset="0"/>
                <a:ea typeface="ＭＳ Ｐゴシック" charset="0"/>
                <a:cs typeface="ＭＳ Ｐゴシック" charset="0"/>
              </a:rPr>
              <a:t>Targeting</a:t>
            </a:r>
            <a:endParaRPr lang="nl-NL" sz="3200" dirty="0">
              <a:latin typeface="Arial" panose="020B0604020202020204" pitchFamily="34" charset="0"/>
              <a:ea typeface="ＭＳ Ｐゴシック" charset="0"/>
              <a:cs typeface="ＭＳ Ｐゴシック" charset="0"/>
            </a:endParaRPr>
          </a:p>
        </p:txBody>
      </p:sp>
      <p:sp>
        <p:nvSpPr>
          <p:cNvPr id="1240067" name="Rectangle 3"/>
          <p:cNvSpPr>
            <a:spLocks noGrp="1" noChangeArrowheads="1"/>
          </p:cNvSpPr>
          <p:nvPr>
            <p:ph type="body" idx="1"/>
          </p:nvPr>
        </p:nvSpPr>
        <p:spPr>
          <a:xfrm>
            <a:off x="457200" y="1447800"/>
            <a:ext cx="6248400" cy="6705600"/>
          </a:xfrm>
        </p:spPr>
        <p:txBody>
          <a:bodyPr/>
          <a:lstStyle/>
          <a:p>
            <a:r>
              <a:rPr lang="nl-BE">
                <a:solidFill>
                  <a:srgbClr val="7E0054"/>
                </a:solidFill>
                <a:latin typeface="Arial" charset="0"/>
                <a:ea typeface="ＭＳ Ｐゴシック" charset="0"/>
                <a:cs typeface="ＭＳ Ｐゴシック" charset="0"/>
              </a:rPr>
              <a:t>Traditionele</a:t>
            </a:r>
            <a:r>
              <a:rPr lang="nl-BE">
                <a:latin typeface="Arial" charset="0"/>
                <a:ea typeface="ＭＳ Ｐゴシック" charset="0"/>
                <a:cs typeface="ＭＳ Ｐゴシック" charset="0"/>
              </a:rPr>
              <a:t> populatie</a:t>
            </a:r>
            <a:endParaRPr lang="nl-NL">
              <a:latin typeface="Arial" charset="0"/>
              <a:ea typeface="ＭＳ Ｐゴシック" charset="0"/>
              <a:cs typeface="ＭＳ Ｐゴシック" charset="0"/>
            </a:endParaRPr>
          </a:p>
          <a:p>
            <a:pPr lvl="1"/>
            <a:r>
              <a:rPr lang="nl-NL">
                <a:latin typeface="Arial" charset="0"/>
                <a:ea typeface="ＭＳ Ｐゴシック" charset="0"/>
              </a:rPr>
              <a:t>Doelgroep</a:t>
            </a:r>
          </a:p>
          <a:p>
            <a:pPr lvl="2"/>
            <a:r>
              <a:rPr lang="nl-NL">
                <a:latin typeface="Arial" charset="0"/>
                <a:ea typeface="ＭＳ Ｐゴシック" charset="0"/>
              </a:rPr>
              <a:t>Opleidingsniveau</a:t>
            </a:r>
          </a:p>
          <a:p>
            <a:pPr lvl="2"/>
            <a:r>
              <a:rPr lang="nl-BE">
                <a:latin typeface="Arial" charset="0"/>
                <a:ea typeface="ＭＳ Ｐゴシック" charset="0"/>
              </a:rPr>
              <a:t>Demografisch</a:t>
            </a:r>
          </a:p>
          <a:p>
            <a:pPr lvl="2"/>
            <a:r>
              <a:rPr lang="nl-NL">
                <a:latin typeface="Arial" charset="0"/>
                <a:ea typeface="ＭＳ Ｐゴシック" charset="0"/>
              </a:rPr>
              <a:t>Geografisch </a:t>
            </a:r>
          </a:p>
          <a:p>
            <a:pPr lvl="3"/>
            <a:r>
              <a:rPr lang="nl-NL">
                <a:latin typeface="Arial" charset="0"/>
                <a:ea typeface="ＭＳ Ｐゴシック" charset="0"/>
              </a:rPr>
              <a:t>Lo</a:t>
            </a:r>
            <a:r>
              <a:rPr lang="nl-BE">
                <a:latin typeface="Arial" charset="0"/>
                <a:ea typeface="ＭＳ Ｐゴシック" charset="0"/>
              </a:rPr>
              <a:t>k</a:t>
            </a:r>
            <a:r>
              <a:rPr lang="nl-NL">
                <a:latin typeface="Arial" charset="0"/>
                <a:ea typeface="ＭＳ Ｐゴシック" charset="0"/>
              </a:rPr>
              <a:t>aal, regionaal, (inter)nationaal</a:t>
            </a:r>
            <a:endParaRPr lang="nl-BE">
              <a:latin typeface="Arial" charset="0"/>
              <a:ea typeface="ＭＳ Ｐゴシック" charset="0"/>
            </a:endParaRPr>
          </a:p>
          <a:p>
            <a:pPr lvl="1"/>
            <a:endParaRPr lang="nl-NL">
              <a:latin typeface="Arial" charset="0"/>
              <a:ea typeface="ＭＳ Ｐゴシック" charset="0"/>
            </a:endParaRPr>
          </a:p>
          <a:p>
            <a:r>
              <a:rPr lang="nl-NL">
                <a:solidFill>
                  <a:srgbClr val="7E0054"/>
                </a:solidFill>
                <a:latin typeface="Arial" charset="0"/>
                <a:ea typeface="ＭＳ Ｐゴシック" charset="0"/>
                <a:cs typeface="ＭＳ Ｐゴシック" charset="0"/>
              </a:rPr>
              <a:t>Niet-traditionele </a:t>
            </a:r>
            <a:r>
              <a:rPr lang="nl-NL">
                <a:latin typeface="Arial" charset="0"/>
                <a:ea typeface="ＭＳ Ｐゴシック" charset="0"/>
                <a:cs typeface="ＭＳ Ｐゴシック" charset="0"/>
              </a:rPr>
              <a:t>sollicitanten</a:t>
            </a:r>
          </a:p>
          <a:p>
            <a:pPr lvl="1"/>
            <a:r>
              <a:rPr lang="fr-BE">
                <a:latin typeface="Arial" charset="0"/>
                <a:ea typeface="ＭＳ Ｐゴシック" charset="0"/>
              </a:rPr>
              <a:t>Minder gekwalificeerd </a:t>
            </a:r>
          </a:p>
          <a:p>
            <a:pPr lvl="1"/>
            <a:r>
              <a:rPr lang="nl-BE">
                <a:latin typeface="Arial" charset="0"/>
                <a:ea typeface="ＭＳ Ｐゴシック" charset="0"/>
              </a:rPr>
              <a:t>“Alternatieve” kandidaten</a:t>
            </a:r>
          </a:p>
          <a:p>
            <a:pPr lvl="2"/>
            <a:r>
              <a:rPr lang="nl-BE">
                <a:latin typeface="Arial" charset="0"/>
                <a:ea typeface="ＭＳ Ｐゴシック" charset="0"/>
              </a:rPr>
              <a:t>Allochtonen, ouderen, etc.</a:t>
            </a:r>
          </a:p>
          <a:p>
            <a:pPr lvl="2"/>
            <a:r>
              <a:rPr lang="nl-BE">
                <a:latin typeface="Arial" charset="0"/>
                <a:ea typeface="ＭＳ Ｐゴシック" charset="0"/>
              </a:rPr>
              <a:t>Andere regio</a:t>
            </a:r>
          </a:p>
          <a:p>
            <a:pPr lvl="1"/>
            <a:r>
              <a:rPr lang="nl-BE">
                <a:latin typeface="Arial" charset="0"/>
                <a:ea typeface="ＭＳ Ｐゴシック" charset="0"/>
              </a:rPr>
              <a:t>“Fuzzy” markets</a:t>
            </a:r>
            <a:endParaRPr lang="nl-NL">
              <a:latin typeface="Arial" charset="0"/>
              <a:ea typeface="ＭＳ Ｐゴシック" charset="0"/>
            </a:endParaRPr>
          </a:p>
        </p:txBody>
      </p:sp>
    </p:spTree>
    <p:extLst>
      <p:ext uri="{BB962C8B-B14F-4D97-AF65-F5344CB8AC3E}">
        <p14:creationId xmlns:p14="http://schemas.microsoft.com/office/powerpoint/2010/main" val="861277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0067">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40067">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40067">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40067">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40067">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400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67"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jdelijke aanduiding voor tekst 1"/>
          <p:cNvSpPr>
            <a:spLocks noGrp="1"/>
          </p:cNvSpPr>
          <p:nvPr>
            <p:ph type="body" idx="1"/>
          </p:nvPr>
        </p:nvSpPr>
        <p:spPr>
          <a:xfrm>
            <a:off x="304800" y="1981200"/>
            <a:ext cx="6248400" cy="6629400"/>
          </a:xfrm>
        </p:spPr>
        <p:txBody>
          <a:bodyPr/>
          <a:lstStyle/>
          <a:p>
            <a:pPr marL="0" indent="0" algn="ctr">
              <a:lnSpc>
                <a:spcPct val="130000"/>
              </a:lnSpc>
              <a:buFontTx/>
              <a:buNone/>
            </a:pPr>
            <a:r>
              <a:rPr lang="nl-BE" i="1">
                <a:latin typeface="Arial" charset="0"/>
                <a:ea typeface="ＭＳ Ｐゴシック" charset="0"/>
                <a:cs typeface="ＭＳ Ｐゴシック" charset="0"/>
              </a:rPr>
              <a:t>‘Vijftigplussers kunnen gemakkelijker in het weekend werken omdat hun kinderen het huis uit zijn. We zijn bovendien een familiewinkel, daarom willen we dat ons personeel een dwarsdoorsnede is van de maatschappij. Bij Zara zie je bijvoorbeeld alleen jonge vrouwen in de winkels.</a:t>
            </a:r>
            <a:r>
              <a:rPr lang="nl-BE">
                <a:latin typeface="Arial" charset="0"/>
                <a:ea typeface="ＭＳ Ｐゴシック" charset="0"/>
                <a:cs typeface="ＭＳ Ｐゴシック" charset="0"/>
              </a:rPr>
              <a:t>’”</a:t>
            </a:r>
          </a:p>
          <a:p>
            <a:pPr lvl="1"/>
            <a:endParaRPr lang="nl-BE">
              <a:latin typeface="Arial" charset="0"/>
              <a:ea typeface="ＭＳ Ｐゴシック" charset="0"/>
            </a:endParaRPr>
          </a:p>
        </p:txBody>
      </p:sp>
      <p:pic>
        <p:nvPicPr>
          <p:cNvPr id="55298" name="Afbeelding 1"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04800"/>
            <a:ext cx="4191000" cy="155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6621657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ctrTitle"/>
          </p:nvPr>
        </p:nvSpPr>
        <p:spPr>
          <a:xfrm>
            <a:off x="533400" y="3048000"/>
            <a:ext cx="5791200" cy="1524000"/>
          </a:xfrm>
        </p:spPr>
        <p:txBody>
          <a:bodyPr/>
          <a:lstStyle/>
          <a:p>
            <a:r>
              <a:rPr lang="en-US" sz="3600" dirty="0" err="1">
                <a:latin typeface="Arial" charset="0"/>
                <a:ea typeface="ＭＳ Ｐゴシック" charset="0"/>
                <a:cs typeface="ＭＳ Ｐゴシック" charset="0"/>
              </a:rPr>
              <a:t>Rekrutering</a:t>
            </a:r>
            <a:r>
              <a:rPr lang="en-US" sz="3600" dirty="0">
                <a:latin typeface="Arial" charset="0"/>
                <a:ea typeface="ＭＳ Ｐゴシック" charset="0"/>
                <a:cs typeface="ＭＳ Ｐゴシック" charset="0"/>
              </a:rPr>
              <a:t> </a:t>
            </a:r>
            <a:r>
              <a:rPr lang="en-US" sz="3600" dirty="0" err="1">
                <a:latin typeface="Arial" charset="0"/>
                <a:ea typeface="ＭＳ Ｐゴシック" charset="0"/>
                <a:cs typeface="ＭＳ Ｐゴシック" charset="0"/>
              </a:rPr>
              <a:t>Vandaag</a:t>
            </a:r>
            <a:r>
              <a:rPr lang="en-US" sz="3600" dirty="0">
                <a:latin typeface="Arial" charset="0"/>
                <a:ea typeface="ＭＳ Ｐゴシック" charset="0"/>
                <a:cs typeface="ＭＳ Ｐゴシック" charset="0"/>
              </a:rPr>
              <a:t/>
            </a:r>
            <a:br>
              <a:rPr lang="en-US" sz="36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a:t>
            </a:r>
            <a:br>
              <a:rPr lang="en-US" sz="3600" dirty="0">
                <a:latin typeface="Arial" charset="0"/>
                <a:ea typeface="ＭＳ Ｐゴシック" charset="0"/>
                <a:cs typeface="ＭＳ Ｐゴシック" charset="0"/>
              </a:rPr>
            </a:br>
            <a:r>
              <a:rPr lang="en-US" sz="3600" dirty="0" err="1" smtClean="0">
                <a:latin typeface="Arial" charset="0"/>
                <a:ea typeface="ＭＳ Ｐゴシック" charset="0"/>
                <a:cs typeface="ＭＳ Ｐゴシック" charset="0"/>
              </a:rPr>
              <a:t>Communicatie</a:t>
            </a:r>
            <a:endParaRPr lang="en-US" dirty="0">
              <a:latin typeface="Arial" charset="0"/>
              <a:ea typeface="ＭＳ Ｐゴシック" charset="0"/>
              <a:cs typeface="ＭＳ Ｐゴシック" charset="0"/>
            </a:endParaRPr>
          </a:p>
        </p:txBody>
      </p:sp>
      <p:sp>
        <p:nvSpPr>
          <p:cNvPr id="57346" name="Rectangle 3"/>
          <p:cNvSpPr>
            <a:spLocks noGrp="1" noChangeArrowheads="1"/>
          </p:cNvSpPr>
          <p:nvPr>
            <p:ph type="subTitle" idx="1"/>
          </p:nvPr>
        </p:nvSpPr>
        <p:spPr>
          <a:xfrm>
            <a:off x="1066800" y="5181600"/>
            <a:ext cx="4800600" cy="2362200"/>
          </a:xfrm>
        </p:spPr>
        <p:txBody>
          <a:bodyPr/>
          <a:lstStyle/>
          <a:p>
            <a:endParaRPr lang="nl-NL">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jdelijke aanduiding voor dia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96DEA9B3-408D-4140-BE4B-6B2640B60F48}" type="slidenum">
              <a:rPr lang="en-US" sz="1400"/>
              <a:pPr/>
              <a:t>27</a:t>
            </a:fld>
            <a:endParaRPr lang="en-US" sz="1400"/>
          </a:p>
        </p:txBody>
      </p:sp>
      <p:sp>
        <p:nvSpPr>
          <p:cNvPr id="58370" name="Rectangle 2"/>
          <p:cNvSpPr>
            <a:spLocks noGrp="1" noChangeArrowheads="1"/>
          </p:cNvSpPr>
          <p:nvPr>
            <p:ph type="title"/>
          </p:nvPr>
        </p:nvSpPr>
        <p:spPr>
          <a:xfrm>
            <a:off x="228600" y="228600"/>
            <a:ext cx="6019800" cy="838200"/>
          </a:xfrm>
          <a:noFill/>
        </p:spPr>
        <p:txBody>
          <a:bodyPr/>
          <a:lstStyle/>
          <a:p>
            <a:pPr algn="l"/>
            <a:r>
              <a:rPr lang="en-US" sz="3200" dirty="0" err="1">
                <a:latin typeface="Arial" panose="020B0604020202020204" pitchFamily="34" charset="0"/>
                <a:ea typeface="ＭＳ Ｐゴシック" charset="0"/>
                <a:cs typeface="ＭＳ Ｐゴシック" charset="0"/>
              </a:rPr>
              <a:t>Rekruteringskanaal</a:t>
            </a:r>
            <a:endParaRPr lang="nl-NL" sz="3200" dirty="0">
              <a:latin typeface="Arial" panose="020B0604020202020204" pitchFamily="34" charset="0"/>
              <a:ea typeface="ＭＳ Ｐゴシック" charset="0"/>
              <a:cs typeface="ＭＳ Ｐゴシック" charset="0"/>
            </a:endParaRPr>
          </a:p>
        </p:txBody>
      </p:sp>
      <p:sp>
        <p:nvSpPr>
          <p:cNvPr id="1252355" name="Rectangle 3"/>
          <p:cNvSpPr>
            <a:spLocks noGrp="1" noChangeArrowheads="1"/>
          </p:cNvSpPr>
          <p:nvPr>
            <p:ph type="body" idx="1"/>
          </p:nvPr>
        </p:nvSpPr>
        <p:spPr>
          <a:xfrm>
            <a:off x="304800" y="1143000"/>
            <a:ext cx="6553200" cy="6248400"/>
          </a:xfrm>
          <a:noFill/>
        </p:spPr>
        <p:txBody>
          <a:bodyPr/>
          <a:lstStyle/>
          <a:p>
            <a:r>
              <a:rPr lang="en-US" sz="2800" dirty="0" err="1">
                <a:latin typeface="Arial" charset="0"/>
                <a:ea typeface="ＭＳ Ｐゴシック" charset="0"/>
                <a:cs typeface="ＭＳ Ｐゴシック" charset="0"/>
              </a:rPr>
              <a:t>Formeel</a:t>
            </a:r>
            <a:r>
              <a:rPr lang="en-US" sz="2800" dirty="0">
                <a:latin typeface="Arial" charset="0"/>
                <a:ea typeface="ＭＳ Ｐゴシック" charset="0"/>
                <a:cs typeface="ＭＳ Ｐゴシック" charset="0"/>
              </a:rPr>
              <a:t> </a:t>
            </a:r>
          </a:p>
          <a:p>
            <a:pPr lvl="1"/>
            <a:r>
              <a:rPr lang="en-US" sz="2400" dirty="0" err="1">
                <a:latin typeface="Arial" charset="0"/>
                <a:ea typeface="ＭＳ Ｐゴシック" charset="0"/>
              </a:rPr>
              <a:t>Kranten</a:t>
            </a:r>
            <a:r>
              <a:rPr lang="en-US" sz="2400" dirty="0">
                <a:latin typeface="Arial" charset="0"/>
                <a:ea typeface="ＭＳ Ｐゴシック" charset="0"/>
              </a:rPr>
              <a:t> &amp; Internet </a:t>
            </a:r>
          </a:p>
          <a:p>
            <a:pPr lvl="1"/>
            <a:r>
              <a:rPr lang="en-US" sz="2400" dirty="0">
                <a:latin typeface="Arial" charset="0"/>
                <a:ea typeface="ＭＳ Ｐゴシック" charset="0"/>
              </a:rPr>
              <a:t>Radio, TV</a:t>
            </a:r>
          </a:p>
          <a:p>
            <a:pPr lvl="1"/>
            <a:r>
              <a:rPr lang="en-US" sz="2400" dirty="0">
                <a:latin typeface="Arial" charset="0"/>
                <a:ea typeface="ＭＳ Ｐゴシック" charset="0"/>
              </a:rPr>
              <a:t>Website, </a:t>
            </a:r>
            <a:r>
              <a:rPr lang="en-US" sz="2400" dirty="0" err="1">
                <a:latin typeface="Arial" charset="0"/>
                <a:ea typeface="ＭＳ Ｐゴシック" charset="0"/>
              </a:rPr>
              <a:t>webportals</a:t>
            </a:r>
            <a:endParaRPr lang="en-US" sz="2400" dirty="0">
              <a:latin typeface="Arial" charset="0"/>
              <a:ea typeface="ＭＳ Ｐゴシック" charset="0"/>
            </a:endParaRPr>
          </a:p>
          <a:p>
            <a:pPr lvl="1"/>
            <a:r>
              <a:rPr lang="en-US" sz="2400" dirty="0">
                <a:latin typeface="Arial" charset="0"/>
                <a:ea typeface="ＭＳ Ｐゴシック" charset="0"/>
              </a:rPr>
              <a:t>VDAB, </a:t>
            </a:r>
            <a:r>
              <a:rPr lang="en-US" sz="2400" dirty="0" err="1">
                <a:latin typeface="Arial" charset="0"/>
                <a:ea typeface="ＭＳ Ｐゴシック" charset="0"/>
              </a:rPr>
              <a:t>uitzendkantoren</a:t>
            </a:r>
            <a:r>
              <a:rPr lang="en-US" sz="2400" dirty="0">
                <a:latin typeface="Arial" charset="0"/>
                <a:ea typeface="ＭＳ Ｐゴシック" charset="0"/>
              </a:rPr>
              <a:t>, </a:t>
            </a:r>
            <a:r>
              <a:rPr lang="en-US" sz="2400" dirty="0" err="1">
                <a:latin typeface="Arial" charset="0"/>
                <a:ea typeface="ＭＳ Ｐゴシック" charset="0"/>
              </a:rPr>
              <a:t>selectiebureaus</a:t>
            </a:r>
            <a:endParaRPr lang="en-US" sz="2400" dirty="0">
              <a:latin typeface="Arial" charset="0"/>
              <a:ea typeface="ＭＳ Ｐゴシック" charset="0"/>
            </a:endParaRPr>
          </a:p>
          <a:p>
            <a:pPr lvl="1"/>
            <a:endParaRPr lang="en-US" sz="2400" dirty="0">
              <a:latin typeface="Arial" charset="0"/>
              <a:ea typeface="ＭＳ Ｐゴシック" charset="0"/>
            </a:endParaRPr>
          </a:p>
          <a:p>
            <a:r>
              <a:rPr lang="en-US" sz="2800" dirty="0" err="1">
                <a:latin typeface="Arial" charset="0"/>
                <a:ea typeface="ＭＳ Ｐゴシック" charset="0"/>
                <a:cs typeface="ＭＳ Ｐゴシック" charset="0"/>
              </a:rPr>
              <a:t>Informeel</a:t>
            </a:r>
            <a:endParaRPr lang="en-US" sz="1800" dirty="0">
              <a:latin typeface="Arial" charset="0"/>
              <a:ea typeface="ＭＳ Ｐゴシック" charset="0"/>
              <a:cs typeface="ＭＳ Ｐゴシック" charset="0"/>
            </a:endParaRPr>
          </a:p>
          <a:p>
            <a:pPr lvl="1"/>
            <a:r>
              <a:rPr lang="en-US" sz="2400" dirty="0" err="1">
                <a:latin typeface="Arial" charset="0"/>
                <a:ea typeface="ＭＳ Ｐゴシック" charset="0"/>
              </a:rPr>
              <a:t>Vrienden</a:t>
            </a:r>
            <a:r>
              <a:rPr lang="en-US" sz="2400" dirty="0">
                <a:latin typeface="Arial" charset="0"/>
                <a:ea typeface="ＭＳ Ｐゴシック" charset="0"/>
              </a:rPr>
              <a:t>, </a:t>
            </a:r>
            <a:r>
              <a:rPr lang="en-US" sz="2400" dirty="0" err="1">
                <a:latin typeface="Arial" charset="0"/>
                <a:ea typeface="ＭＳ Ｐゴシック" charset="0"/>
              </a:rPr>
              <a:t>familie</a:t>
            </a:r>
            <a:r>
              <a:rPr lang="en-US" sz="2400" dirty="0">
                <a:latin typeface="Arial" charset="0"/>
                <a:ea typeface="ＭＳ Ｐゴシック" charset="0"/>
              </a:rPr>
              <a:t> &amp; </a:t>
            </a:r>
            <a:r>
              <a:rPr lang="en-US" sz="2400" dirty="0" err="1">
                <a:latin typeface="Arial" charset="0"/>
                <a:ea typeface="ＭＳ Ｐゴシック" charset="0"/>
              </a:rPr>
              <a:t>medewerkers</a:t>
            </a:r>
            <a:endParaRPr lang="en-US" sz="2400" dirty="0">
              <a:latin typeface="Arial" charset="0"/>
              <a:ea typeface="ＭＳ Ｐゴシック" charset="0"/>
            </a:endParaRPr>
          </a:p>
          <a:p>
            <a:pPr lvl="1"/>
            <a:r>
              <a:rPr lang="en-US" sz="2400" dirty="0">
                <a:latin typeface="Arial" charset="0"/>
                <a:ea typeface="ＭＳ Ｐゴシック" charset="0"/>
              </a:rPr>
              <a:t>Employee referrals</a:t>
            </a:r>
          </a:p>
          <a:p>
            <a:pPr lvl="2"/>
            <a:r>
              <a:rPr lang="nl-NL" sz="1800" dirty="0">
                <a:latin typeface="Arial" charset="0"/>
                <a:ea typeface="ＭＳ Ｐゴシック" charset="0"/>
                <a:hlinkClick r:id="rId3"/>
              </a:rPr>
              <a:t>http://www.newpeople.nl</a:t>
            </a:r>
            <a:endParaRPr lang="en-US" sz="2000" dirty="0">
              <a:latin typeface="Arial" charset="0"/>
              <a:ea typeface="ＭＳ Ｐゴシック" charset="0"/>
            </a:endParaRPr>
          </a:p>
          <a:p>
            <a:pPr lvl="2"/>
            <a:endParaRPr lang="en-US" sz="2000" dirty="0">
              <a:latin typeface="Arial" charset="0"/>
              <a:ea typeface="ＭＳ Ｐゴシック" charset="0"/>
            </a:endParaRPr>
          </a:p>
          <a:p>
            <a:r>
              <a:rPr lang="en-US" sz="2800" dirty="0" err="1" smtClean="0">
                <a:latin typeface="Arial" charset="0"/>
                <a:ea typeface="ＭＳ Ｐゴシック" charset="0"/>
                <a:cs typeface="ＭＳ Ｐゴシック" charset="0"/>
              </a:rPr>
              <a:t>Formeel</a:t>
            </a:r>
            <a:r>
              <a:rPr lang="en-US" sz="2800" dirty="0" smtClean="0">
                <a:latin typeface="Arial" charset="0"/>
                <a:ea typeface="ＭＳ Ｐゴシック" charset="0"/>
                <a:cs typeface="ＭＳ Ｐゴシック" charset="0"/>
              </a:rPr>
              <a:t> - </a:t>
            </a:r>
            <a:r>
              <a:rPr lang="en-US" sz="2800" dirty="0" err="1">
                <a:latin typeface="Arial" charset="0"/>
                <a:ea typeface="ＭＳ Ｐゴシック" charset="0"/>
                <a:cs typeface="ＭＳ Ｐゴシック" charset="0"/>
              </a:rPr>
              <a:t>informeel</a:t>
            </a:r>
            <a:endParaRPr lang="en-US" sz="2800" dirty="0">
              <a:latin typeface="Arial" charset="0"/>
              <a:ea typeface="ＭＳ Ｐゴシック" charset="0"/>
              <a:cs typeface="ＭＳ Ｐゴシック" charset="0"/>
            </a:endParaRPr>
          </a:p>
          <a:p>
            <a:pPr lvl="1"/>
            <a:r>
              <a:rPr lang="en-US" sz="2400" dirty="0" err="1">
                <a:latin typeface="Arial" charset="0"/>
                <a:ea typeface="ＭＳ Ｐゴシック" charset="0"/>
              </a:rPr>
              <a:t>Campusrekrutering</a:t>
            </a:r>
            <a:endParaRPr lang="en-US" sz="2400" dirty="0">
              <a:latin typeface="Arial" charset="0"/>
              <a:ea typeface="ＭＳ Ｐゴシック" charset="0"/>
            </a:endParaRPr>
          </a:p>
          <a:p>
            <a:pPr lvl="1"/>
            <a:r>
              <a:rPr lang="en-US" sz="2400" dirty="0" err="1">
                <a:latin typeface="Arial" charset="0"/>
                <a:ea typeface="ＭＳ Ｐゴシック" charset="0"/>
              </a:rPr>
              <a:t>Jobbeurzen</a:t>
            </a:r>
            <a:endParaRPr lang="en-US" sz="2400" dirty="0">
              <a:latin typeface="Arial" charset="0"/>
              <a:ea typeface="ＭＳ Ｐゴシック" charset="0"/>
            </a:endParaRPr>
          </a:p>
          <a:p>
            <a:pPr lvl="1"/>
            <a:r>
              <a:rPr lang="en-US" sz="2400" dirty="0" err="1">
                <a:latin typeface="Arial" charset="0"/>
                <a:ea typeface="ＭＳ Ｐゴシック" charset="0"/>
              </a:rPr>
              <a:t>Sociale</a:t>
            </a:r>
            <a:r>
              <a:rPr lang="en-US" sz="2400" dirty="0">
                <a:latin typeface="Arial" charset="0"/>
                <a:ea typeface="ＭＳ Ｐゴシック" charset="0"/>
              </a:rPr>
              <a:t> media </a:t>
            </a:r>
          </a:p>
        </p:txBody>
      </p:sp>
      <p:pic>
        <p:nvPicPr>
          <p:cNvPr id="1252356" name="Picture 4" descr="studentenclub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67200" y="5715000"/>
            <a:ext cx="2428875" cy="171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Afbeelding 1" descr="Unknown.jpe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14800" y="2628900"/>
            <a:ext cx="101282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descr="Unknown-1.jpe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34000" y="2552700"/>
            <a:ext cx="1263650"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5" name="Afbeelding 3" descr="Unknown-2.jpe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447800" y="8382000"/>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6" name="Afbeelding 4" descr="Unknown-4.jpe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295400" y="7848600"/>
            <a:ext cx="152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7" name="Afbeelding 5" descr="Unknown-3.jpe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133600" y="8382000"/>
            <a:ext cx="62388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2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23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523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5235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5235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5235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5235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52355">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1252355">
                                            <p:txEl>
                                              <p:pRg st="9" end="9"/>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252355">
                                            <p:txEl>
                                              <p:pRg st="11" end="11"/>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252355">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5235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252355">
                                            <p:txEl>
                                              <p:pRg st="13" end="1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252355">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37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37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8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5" grpId="0"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Afbeelding 1" descr="Screen shot 2013-03-03 at 19.38.2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57200"/>
            <a:ext cx="6381750" cy="749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txBox="1">
            <a:spLocks noChangeArrowheads="1"/>
          </p:cNvSpPr>
          <p:nvPr/>
        </p:nvSpPr>
        <p:spPr bwMode="auto">
          <a:xfrm>
            <a:off x="215900" y="533400"/>
            <a:ext cx="6248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a:spcBef>
                <a:spcPct val="0"/>
              </a:spcBef>
              <a:buFontTx/>
              <a:buNone/>
            </a:pPr>
            <a:r>
              <a:rPr lang="nl-BE" sz="3200" dirty="0">
                <a:solidFill>
                  <a:schemeClr val="tx2"/>
                </a:solidFill>
                <a:latin typeface="Arial" panose="020B0604020202020204" pitchFamily="34" charset="0"/>
              </a:rPr>
              <a:t>Effectiviteit kanalen?</a:t>
            </a:r>
            <a:br>
              <a:rPr lang="nl-BE" sz="3200" dirty="0">
                <a:solidFill>
                  <a:schemeClr val="tx2"/>
                </a:solidFill>
                <a:latin typeface="Arial" panose="020B0604020202020204" pitchFamily="34" charset="0"/>
              </a:rPr>
            </a:br>
            <a:endParaRPr lang="nl-NL" sz="3200" dirty="0">
              <a:solidFill>
                <a:schemeClr val="tx2"/>
              </a:solidFill>
              <a:latin typeface="Arial" panose="020B0604020202020204" pitchFamily="34" charset="0"/>
            </a:endParaRPr>
          </a:p>
        </p:txBody>
      </p:sp>
      <p:sp>
        <p:nvSpPr>
          <p:cNvPr id="6" name="Rectangle 3"/>
          <p:cNvSpPr txBox="1">
            <a:spLocks noChangeArrowheads="1"/>
          </p:cNvSpPr>
          <p:nvPr/>
        </p:nvSpPr>
        <p:spPr bwMode="auto">
          <a:xfrm>
            <a:off x="260350" y="1219200"/>
            <a:ext cx="659765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r>
              <a:rPr lang="nl-NL" sz="2800"/>
              <a:t>Informeel beter dan formeel </a:t>
            </a:r>
            <a:endParaRPr lang="nl-BE" sz="2800"/>
          </a:p>
          <a:p>
            <a:pPr lvl="1">
              <a:buFontTx/>
              <a:buChar char="–"/>
            </a:pPr>
            <a:r>
              <a:rPr lang="nl-BE" sz="2800"/>
              <a:t>Verklaringen</a:t>
            </a:r>
            <a:r>
              <a:rPr lang="nl-NL" sz="2800"/>
              <a:t> </a:t>
            </a:r>
          </a:p>
          <a:p>
            <a:pPr lvl="2"/>
            <a:r>
              <a:rPr lang="nl-NL"/>
              <a:t>Meer accurate &amp; geloofwaardige informatie (zelfselectie)</a:t>
            </a:r>
          </a:p>
          <a:p>
            <a:pPr lvl="2"/>
            <a:r>
              <a:rPr lang="nl-NL"/>
              <a:t>Reeds screening door referent</a:t>
            </a:r>
          </a:p>
          <a:p>
            <a:pPr lvl="2">
              <a:buFontTx/>
              <a:buNone/>
            </a:pPr>
            <a:endParaRPr lang="en-US"/>
          </a:p>
          <a:p>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72A2FA9C-B07A-C64D-994A-0A911F78D9EF}" type="slidenum">
              <a:rPr lang="en-US" sz="1400"/>
              <a:pPr/>
              <a:t>3</a:t>
            </a:fld>
            <a:endParaRPr lang="en-US" sz="1400"/>
          </a:p>
        </p:txBody>
      </p:sp>
      <p:sp>
        <p:nvSpPr>
          <p:cNvPr id="19458" name="Rectangle 2"/>
          <p:cNvSpPr>
            <a:spLocks noGrp="1" noChangeArrowheads="1"/>
          </p:cNvSpPr>
          <p:nvPr>
            <p:ph type="title"/>
          </p:nvPr>
        </p:nvSpPr>
        <p:spPr>
          <a:xfrm>
            <a:off x="457200" y="0"/>
            <a:ext cx="6400800" cy="914400"/>
          </a:xfrm>
          <a:noFill/>
        </p:spPr>
        <p:txBody>
          <a:bodyPr/>
          <a:lstStyle/>
          <a:p>
            <a:pPr algn="l"/>
            <a:r>
              <a:rPr lang="nl-NL" sz="3200" dirty="0">
                <a:latin typeface="Arial" panose="020B0604020202020204" pitchFamily="34" charset="0"/>
                <a:ea typeface="ＭＳ Ｐゴシック" charset="0"/>
                <a:cs typeface="ＭＳ Ｐゴシック" charset="0"/>
              </a:rPr>
              <a:t>Terminologie</a:t>
            </a:r>
          </a:p>
        </p:txBody>
      </p:sp>
      <p:sp>
        <p:nvSpPr>
          <p:cNvPr id="1315843" name="Rectangle 3"/>
          <p:cNvSpPr>
            <a:spLocks noGrp="1" noChangeArrowheads="1"/>
          </p:cNvSpPr>
          <p:nvPr>
            <p:ph type="body" idx="1"/>
          </p:nvPr>
        </p:nvSpPr>
        <p:spPr>
          <a:xfrm>
            <a:off x="457200" y="914400"/>
            <a:ext cx="6019800" cy="7772400"/>
          </a:xfrm>
        </p:spPr>
        <p:txBody>
          <a:bodyPr/>
          <a:lstStyle/>
          <a:p>
            <a:r>
              <a:rPr lang="nl-NL" sz="2400" dirty="0">
                <a:latin typeface="Arial" charset="0"/>
                <a:ea typeface="ＭＳ Ｐゴシック" charset="0"/>
                <a:cs typeface="ＭＳ Ｐゴシック" charset="0"/>
              </a:rPr>
              <a:t>Rekrutering</a:t>
            </a:r>
          </a:p>
          <a:p>
            <a:pPr lvl="1"/>
            <a:r>
              <a:rPr lang="nl-NL" sz="2000" dirty="0">
                <a:latin typeface="Arial" charset="0"/>
                <a:ea typeface="ＭＳ Ｐゴシック" charset="0"/>
              </a:rPr>
              <a:t>Alle </a:t>
            </a:r>
            <a:r>
              <a:rPr lang="nl-NL" sz="2000" dirty="0" smtClean="0">
                <a:latin typeface="Arial" charset="0"/>
                <a:ea typeface="ＭＳ Ｐゴシック" charset="0"/>
              </a:rPr>
              <a:t>activiteiten </a:t>
            </a:r>
            <a:r>
              <a:rPr lang="nl-NL" sz="2000" dirty="0">
                <a:latin typeface="Arial" charset="0"/>
                <a:ea typeface="ＭＳ Ｐゴシック" charset="0"/>
              </a:rPr>
              <a:t>die een </a:t>
            </a:r>
            <a:r>
              <a:rPr lang="nl-NL" sz="2000" dirty="0">
                <a:solidFill>
                  <a:srgbClr val="7E0054"/>
                </a:solidFill>
                <a:latin typeface="Arial" charset="0"/>
                <a:ea typeface="ＭＳ Ｐゴシック" charset="0"/>
              </a:rPr>
              <a:t>organisatie</a:t>
            </a:r>
            <a:r>
              <a:rPr lang="nl-NL" sz="2000" dirty="0">
                <a:latin typeface="Arial" charset="0"/>
                <a:ea typeface="ＭＳ Ｐゴシック" charset="0"/>
              </a:rPr>
              <a:t> uitvoert met als hoofd</a:t>
            </a:r>
            <a:r>
              <a:rPr lang="nl-NL" sz="2000" dirty="0">
                <a:solidFill>
                  <a:srgbClr val="7E0054"/>
                </a:solidFill>
                <a:latin typeface="Arial" charset="0"/>
                <a:ea typeface="ＭＳ Ｐゴシック" charset="0"/>
              </a:rPr>
              <a:t>doel</a:t>
            </a:r>
            <a:r>
              <a:rPr lang="nl-NL" sz="2000" dirty="0">
                <a:latin typeface="Arial" charset="0"/>
                <a:ea typeface="ＭＳ Ｐゴシック" charset="0"/>
              </a:rPr>
              <a:t> om </a:t>
            </a:r>
            <a:r>
              <a:rPr lang="nl-NL" sz="2000" dirty="0">
                <a:solidFill>
                  <a:srgbClr val="7E0054"/>
                </a:solidFill>
                <a:latin typeface="Arial" charset="0"/>
                <a:ea typeface="ＭＳ Ｐゴシック" charset="0"/>
              </a:rPr>
              <a:t>potentiële</a:t>
            </a:r>
            <a:r>
              <a:rPr lang="nl-NL" sz="2000" dirty="0">
                <a:latin typeface="Arial" charset="0"/>
                <a:ea typeface="ＭＳ Ｐゴシック" charset="0"/>
              </a:rPr>
              <a:t> medewerkers te identificeren en aan te </a:t>
            </a:r>
            <a:r>
              <a:rPr lang="nl-NL" sz="2000" dirty="0" smtClean="0">
                <a:latin typeface="Arial" charset="0"/>
                <a:ea typeface="ＭＳ Ｐゴシック" charset="0"/>
              </a:rPr>
              <a:t>trekken</a:t>
            </a:r>
          </a:p>
          <a:p>
            <a:pPr lvl="1"/>
            <a:endParaRPr lang="nl-NL" sz="2000" dirty="0">
              <a:latin typeface="Arial" charset="0"/>
              <a:ea typeface="ＭＳ Ｐゴシック" charset="0"/>
            </a:endParaRPr>
          </a:p>
          <a:p>
            <a:pPr lvl="1"/>
            <a:endParaRPr lang="nl-NL" sz="2000" dirty="0">
              <a:latin typeface="Arial" charset="0"/>
              <a:ea typeface="ＭＳ Ｐゴシック" charset="0"/>
            </a:endParaRPr>
          </a:p>
          <a:p>
            <a:r>
              <a:rPr lang="nl-BE" sz="2400" dirty="0">
                <a:latin typeface="Arial" charset="0"/>
                <a:ea typeface="ＭＳ Ｐゴシック" charset="0"/>
                <a:cs typeface="ＭＳ Ｐゴシック" charset="0"/>
              </a:rPr>
              <a:t>Talent management</a:t>
            </a:r>
          </a:p>
          <a:p>
            <a:pPr lvl="1"/>
            <a:r>
              <a:rPr lang="nl-BE" sz="2000" dirty="0">
                <a:latin typeface="Arial" charset="0"/>
                <a:ea typeface="ＭＳ Ｐゴシック" charset="0"/>
              </a:rPr>
              <a:t>Start van talent acquisition</a:t>
            </a:r>
          </a:p>
          <a:p>
            <a:pPr lvl="1"/>
            <a:endParaRPr lang="nl-BE" sz="2000" dirty="0">
              <a:latin typeface="Arial" charset="0"/>
              <a:ea typeface="ＭＳ Ｐゴシック" charset="0"/>
            </a:endParaRPr>
          </a:p>
          <a:p>
            <a:pPr lvl="1"/>
            <a:endParaRPr lang="nl-BE" sz="2000" dirty="0">
              <a:latin typeface="Arial" charset="0"/>
              <a:ea typeface="ＭＳ Ｐゴシック" charset="0"/>
            </a:endParaRPr>
          </a:p>
          <a:p>
            <a:pPr lvl="1"/>
            <a:endParaRPr lang="nl-BE" sz="2000" dirty="0">
              <a:latin typeface="Arial" charset="0"/>
              <a:ea typeface="ＭＳ Ｐゴシック" charset="0"/>
            </a:endParaRPr>
          </a:p>
          <a:p>
            <a:pPr lvl="1"/>
            <a:endParaRPr lang="nl-BE" sz="2000" dirty="0">
              <a:latin typeface="Arial" charset="0"/>
              <a:ea typeface="ＭＳ Ｐゴシック" charset="0"/>
            </a:endParaRPr>
          </a:p>
          <a:p>
            <a:pPr marL="0" indent="0">
              <a:buNone/>
            </a:pPr>
            <a:endParaRPr lang="nl-BE" sz="2000" dirty="0">
              <a:latin typeface="Arial" charset="0"/>
              <a:ea typeface="ＭＳ Ｐゴシック" charset="0"/>
            </a:endParaRPr>
          </a:p>
          <a:p>
            <a:pPr marL="0" indent="0">
              <a:buNone/>
            </a:pPr>
            <a:endParaRPr lang="nl-BE" sz="2000" dirty="0">
              <a:latin typeface="Arial" charset="0"/>
              <a:ea typeface="ＭＳ Ｐゴシック" charset="0"/>
            </a:endParaRPr>
          </a:p>
          <a:p>
            <a:pPr marL="0" indent="0">
              <a:buNone/>
            </a:pPr>
            <a:endParaRPr lang="nl-BE" sz="2400" dirty="0" smtClean="0">
              <a:latin typeface="Arial" charset="0"/>
              <a:ea typeface="ＭＳ Ｐゴシック" charset="0"/>
              <a:cs typeface="ＭＳ Ｐゴシック" charset="0"/>
            </a:endParaRPr>
          </a:p>
          <a:p>
            <a:r>
              <a:rPr lang="nl-BE" sz="2400" dirty="0" smtClean="0">
                <a:latin typeface="Arial" charset="0"/>
                <a:ea typeface="ＭＳ Ｐゴシック" charset="0"/>
                <a:cs typeface="ＭＳ Ｐゴシック" charset="0"/>
              </a:rPr>
              <a:t>Interne </a:t>
            </a:r>
            <a:r>
              <a:rPr lang="nl-BE" sz="2400" dirty="0">
                <a:latin typeface="Arial" charset="0"/>
                <a:ea typeface="ＭＳ Ｐゴシック" charset="0"/>
                <a:cs typeface="ＭＳ Ｐゴシック" charset="0"/>
              </a:rPr>
              <a:t>vs. externe rekrutering</a:t>
            </a:r>
          </a:p>
          <a:p>
            <a:pPr lvl="1"/>
            <a:endParaRPr lang="nl-BE" sz="2000" dirty="0">
              <a:latin typeface="Arial" charset="0"/>
              <a:ea typeface="ＭＳ Ｐゴシック" charset="0"/>
            </a:endParaRPr>
          </a:p>
          <a:p>
            <a:pPr lvl="1"/>
            <a:endParaRPr lang="nl-BE" sz="2000" dirty="0">
              <a:latin typeface="Arial" charset="0"/>
              <a:ea typeface="ＭＳ Ｐゴシック" charset="0"/>
            </a:endParaRPr>
          </a:p>
          <a:p>
            <a:pPr lvl="1"/>
            <a:endParaRPr lang="nl-BE" sz="2000" dirty="0">
              <a:latin typeface="Arial" charset="0"/>
              <a:ea typeface="ＭＳ Ｐゴシック" charset="0"/>
            </a:endParaRPr>
          </a:p>
          <a:p>
            <a:pPr lvl="1"/>
            <a:endParaRPr lang="nl-NL" sz="2000" dirty="0">
              <a:latin typeface="Arial" charset="0"/>
              <a:ea typeface="ＭＳ Ｐゴシック" charset="0"/>
            </a:endParaRPr>
          </a:p>
          <a:p>
            <a:endParaRPr lang="nl-NL" sz="2400" dirty="0">
              <a:latin typeface="Arial" charset="0"/>
              <a:ea typeface="ＭＳ Ｐゴシック" charset="0"/>
              <a:cs typeface="ＭＳ Ｐゴシック" charset="0"/>
            </a:endParaRPr>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4287837"/>
            <a:ext cx="5318125" cy="211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1" name="Afbeelding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4465638"/>
            <a:ext cx="1014413" cy="185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158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1584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48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1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3"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04800" y="1595438"/>
            <a:ext cx="6553200" cy="6240462"/>
          </a:xfrm>
        </p:spPr>
        <p:txBody>
          <a:bodyPr>
            <a:normAutofit/>
          </a:bodyPr>
          <a:lstStyle/>
          <a:p>
            <a:pPr marL="349251" lvl="1" indent="-261938" eaLnBrk="1" hangingPunct="1">
              <a:lnSpc>
                <a:spcPct val="80000"/>
              </a:lnSpc>
              <a:buFont typeface="Arial" charset="0"/>
              <a:buChar char="•"/>
              <a:tabLst>
                <a:tab pos="536575" algn="l"/>
              </a:tabLst>
              <a:defRPr/>
            </a:pPr>
            <a:endParaRPr lang="nl-BE" sz="2200" dirty="0">
              <a:sym typeface="Trebuchet MS" charset="0"/>
            </a:endParaRPr>
          </a:p>
          <a:p>
            <a:pPr marL="490538" lvl="1" indent="-261938" eaLnBrk="1" hangingPunct="1">
              <a:lnSpc>
                <a:spcPct val="80000"/>
              </a:lnSpc>
              <a:buFont typeface="Arial" charset="0"/>
              <a:buChar char="−"/>
              <a:tabLst>
                <a:tab pos="536575" algn="l"/>
              </a:tabLst>
              <a:defRPr/>
            </a:pPr>
            <a:endParaRPr lang="nl-BE" dirty="0" smtClean="0">
              <a:sym typeface="Trebuchet MS" charset="0"/>
            </a:endParaRPr>
          </a:p>
          <a:p>
            <a:pPr marL="490538" lvl="1" indent="-261938" eaLnBrk="1" hangingPunct="1">
              <a:lnSpc>
                <a:spcPct val="80000"/>
              </a:lnSpc>
              <a:buFont typeface="Arial" charset="0"/>
              <a:buChar char="−"/>
              <a:tabLst>
                <a:tab pos="536575" algn="l"/>
              </a:tabLst>
              <a:defRPr/>
            </a:pPr>
            <a:endParaRPr lang="nl-BE" dirty="0" smtClean="0">
              <a:sym typeface="Trebuchet MS" charset="0"/>
            </a:endParaRPr>
          </a:p>
        </p:txBody>
      </p:sp>
      <p:sp>
        <p:nvSpPr>
          <p:cNvPr id="62466" name="Rectangle 2"/>
          <p:cNvSpPr>
            <a:spLocks noChangeArrowheads="1"/>
          </p:cNvSpPr>
          <p:nvPr/>
        </p:nvSpPr>
        <p:spPr bwMode="auto">
          <a:xfrm>
            <a:off x="381000" y="609600"/>
            <a:ext cx="6172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spcBef>
                <a:spcPct val="0"/>
              </a:spcBef>
              <a:buFontTx/>
              <a:buNone/>
            </a:pPr>
            <a:r>
              <a:rPr lang="en-US" sz="3200" dirty="0" err="1" smtClean="0">
                <a:solidFill>
                  <a:schemeClr val="tx2"/>
                </a:solidFill>
                <a:latin typeface="Arial" panose="020B0604020202020204" pitchFamily="34" charset="0"/>
              </a:rPr>
              <a:t>Uitdaging</a:t>
            </a:r>
            <a:r>
              <a:rPr lang="en-US" sz="3200" dirty="0" smtClean="0">
                <a:solidFill>
                  <a:schemeClr val="tx2"/>
                </a:solidFill>
                <a:latin typeface="Arial" panose="020B0604020202020204" pitchFamily="34" charset="0"/>
              </a:rPr>
              <a:t>: WWW </a:t>
            </a:r>
            <a:r>
              <a:rPr lang="en-US" sz="3200" dirty="0">
                <a:solidFill>
                  <a:schemeClr val="tx2"/>
                </a:solidFill>
                <a:latin typeface="Arial" panose="020B0604020202020204" pitchFamily="34" charset="0"/>
              </a:rPr>
              <a:t>Grapevine</a:t>
            </a:r>
            <a:endParaRPr lang="nl-NL" sz="3200" dirty="0">
              <a:solidFill>
                <a:schemeClr val="tx2"/>
              </a:solidFill>
              <a:latin typeface="Arial" panose="020B0604020202020204" pitchFamily="34" charset="0"/>
            </a:endParaRPr>
          </a:p>
        </p:txBody>
      </p:sp>
      <p:sp>
        <p:nvSpPr>
          <p:cNvPr id="5" name="Rectangle 3"/>
          <p:cNvSpPr txBox="1">
            <a:spLocks noChangeArrowheads="1"/>
          </p:cNvSpPr>
          <p:nvPr/>
        </p:nvSpPr>
        <p:spPr bwMode="auto">
          <a:xfrm>
            <a:off x="533400" y="1524000"/>
            <a:ext cx="60960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nl-NL" sz="2800" dirty="0" smtClean="0">
                <a:latin typeface="Arial" charset="0"/>
                <a:ea typeface="ＭＳ Ｐゴシック" charset="0"/>
                <a:cs typeface="ＭＳ Ｐゴシック" charset="0"/>
              </a:rPr>
              <a:t>Word-of-</a:t>
            </a:r>
            <a:r>
              <a:rPr lang="nl-NL" sz="2800" dirty="0" err="1" smtClean="0">
                <a:latin typeface="Arial" charset="0"/>
                <a:ea typeface="ＭＳ Ｐゴシック" charset="0"/>
                <a:cs typeface="ＭＳ Ｐゴシック" charset="0"/>
              </a:rPr>
              <a:t>mouth</a:t>
            </a:r>
            <a:endParaRPr lang="nl-NL" sz="2800" dirty="0" smtClean="0">
              <a:latin typeface="Arial" charset="0"/>
              <a:ea typeface="ＭＳ Ｐゴシック" charset="0"/>
              <a:cs typeface="ＭＳ Ｐゴシック" charset="0"/>
            </a:endParaRPr>
          </a:p>
          <a:p>
            <a:pPr lvl="1">
              <a:lnSpc>
                <a:spcPct val="90000"/>
              </a:lnSpc>
            </a:pPr>
            <a:r>
              <a:rPr lang="nl-NL" sz="2400" dirty="0" smtClean="0">
                <a:latin typeface="Arial" charset="0"/>
                <a:ea typeface="ＭＳ Ｐゴシック" charset="0"/>
              </a:rPr>
              <a:t>Vrienden, familie, </a:t>
            </a:r>
            <a:r>
              <a:rPr lang="nl-NL" sz="2400" dirty="0" smtClean="0">
                <a:latin typeface="Arial" charset="0"/>
                <a:ea typeface="ＭＳ Ｐゴシック" charset="0"/>
              </a:rPr>
              <a:t>stagiairs</a:t>
            </a:r>
            <a:endParaRPr lang="nl-NL" sz="2400" dirty="0" smtClean="0">
              <a:latin typeface="Arial" charset="0"/>
              <a:ea typeface="ＭＳ Ｐゴシック" charset="0"/>
            </a:endParaRPr>
          </a:p>
          <a:p>
            <a:pPr lvl="1">
              <a:lnSpc>
                <a:spcPct val="90000"/>
              </a:lnSpc>
            </a:pPr>
            <a:endParaRPr lang="nl-NL" sz="2400" dirty="0" smtClean="0">
              <a:latin typeface="Arial" charset="0"/>
              <a:ea typeface="ＭＳ Ｐゴシック" charset="0"/>
            </a:endParaRPr>
          </a:p>
          <a:p>
            <a:pPr lvl="1">
              <a:lnSpc>
                <a:spcPct val="90000"/>
              </a:lnSpc>
            </a:pPr>
            <a:r>
              <a:rPr lang="nl-NL" sz="2400" dirty="0" smtClean="0">
                <a:latin typeface="Arial" charset="0"/>
                <a:ea typeface="ＭＳ Ｐゴシック" charset="0"/>
              </a:rPr>
              <a:t>Blogs, word-of-mouse</a:t>
            </a:r>
          </a:p>
          <a:p>
            <a:pPr lvl="1">
              <a:lnSpc>
                <a:spcPct val="90000"/>
              </a:lnSpc>
            </a:pPr>
            <a:endParaRPr lang="nl-NL" sz="2400" dirty="0" smtClean="0">
              <a:latin typeface="Arial" charset="0"/>
              <a:ea typeface="ＭＳ Ｐゴシック" charset="0"/>
            </a:endParaRPr>
          </a:p>
          <a:p>
            <a:pPr lvl="1">
              <a:lnSpc>
                <a:spcPct val="90000"/>
              </a:lnSpc>
            </a:pPr>
            <a:endParaRPr lang="nl-NL" sz="2400" dirty="0" smtClean="0">
              <a:latin typeface="Arial" charset="0"/>
              <a:ea typeface="ＭＳ Ｐゴシック" charset="0"/>
            </a:endParaRPr>
          </a:p>
          <a:p>
            <a:pPr lvl="1">
              <a:lnSpc>
                <a:spcPct val="90000"/>
              </a:lnSpc>
            </a:pPr>
            <a:endParaRPr lang="nl-NL" sz="2400" dirty="0" smtClean="0">
              <a:latin typeface="Arial" charset="0"/>
              <a:ea typeface="ＭＳ Ｐゴシック" charset="0"/>
            </a:endParaRPr>
          </a:p>
          <a:p>
            <a:pPr lvl="1">
              <a:lnSpc>
                <a:spcPct val="90000"/>
              </a:lnSpc>
            </a:pPr>
            <a:endParaRPr lang="nl-NL" sz="2400" dirty="0" smtClean="0">
              <a:latin typeface="Arial" charset="0"/>
              <a:ea typeface="ＭＳ Ｐゴシック" charset="0"/>
            </a:endParaRPr>
          </a:p>
          <a:p>
            <a:pPr lvl="1">
              <a:lnSpc>
                <a:spcPct val="90000"/>
              </a:lnSpc>
            </a:pPr>
            <a:r>
              <a:rPr lang="nl-NL" sz="2400" dirty="0" smtClean="0">
                <a:latin typeface="Arial" charset="0"/>
                <a:ea typeface="ＭＳ Ｐゴシック" charset="0"/>
              </a:rPr>
              <a:t>Employee </a:t>
            </a:r>
            <a:r>
              <a:rPr lang="nl-NL" sz="2400" dirty="0" err="1" smtClean="0">
                <a:latin typeface="Arial" charset="0"/>
                <a:ea typeface="ＭＳ Ｐゴシック" charset="0"/>
              </a:rPr>
              <a:t>testimonials</a:t>
            </a:r>
            <a:r>
              <a:rPr lang="nl-NL" sz="2400" dirty="0" smtClean="0">
                <a:latin typeface="Arial" charset="0"/>
                <a:ea typeface="ＭＳ Ｐゴシック" charset="0"/>
              </a:rPr>
              <a:t> </a:t>
            </a:r>
          </a:p>
          <a:p>
            <a:pPr marL="1206500" lvl="3" indent="-261938" eaLnBrk="1" hangingPunct="1">
              <a:lnSpc>
                <a:spcPct val="80000"/>
              </a:lnSpc>
              <a:buFont typeface="Arial" charset="0"/>
              <a:buChar char="•"/>
            </a:pPr>
            <a:r>
              <a:rPr lang="nl-BE" sz="1600" dirty="0" smtClean="0">
                <a:latin typeface="Arial" charset="0"/>
                <a:ea typeface="ＭＳ Ｐゴシック" charset="0"/>
                <a:hlinkClick r:id="rId3"/>
              </a:rPr>
              <a:t>SD Worx</a:t>
            </a:r>
            <a:endParaRPr lang="nl-BE" sz="1600" dirty="0" smtClean="0">
              <a:latin typeface="Arial" charset="0"/>
              <a:ea typeface="ＭＳ Ｐゴシック" charset="0"/>
              <a:hlinkClick r:id="rId4"/>
            </a:endParaRPr>
          </a:p>
          <a:p>
            <a:pPr marL="1206500" lvl="3" indent="-261938" eaLnBrk="1" hangingPunct="1">
              <a:lnSpc>
                <a:spcPct val="80000"/>
              </a:lnSpc>
              <a:buFont typeface="Arial" charset="0"/>
              <a:buChar char="•"/>
            </a:pPr>
            <a:r>
              <a:rPr lang="nl-BE" sz="1600" dirty="0" smtClean="0">
                <a:latin typeface="Arial" charset="0"/>
                <a:ea typeface="ＭＳ Ｐゴシック" charset="0"/>
                <a:hlinkClick r:id="rId4"/>
              </a:rPr>
              <a:t>De Lijn</a:t>
            </a:r>
            <a:r>
              <a:rPr lang="nl-BE" sz="1600" dirty="0" smtClean="0">
                <a:latin typeface="Arial" charset="0"/>
                <a:ea typeface="ＭＳ Ｐゴシック" charset="0"/>
                <a:sym typeface="Trebuchet MS" charset="0"/>
              </a:rPr>
              <a:t> </a:t>
            </a:r>
          </a:p>
          <a:p>
            <a:pPr marL="1206500" lvl="3" indent="-261938" eaLnBrk="1" hangingPunct="1">
              <a:lnSpc>
                <a:spcPct val="80000"/>
              </a:lnSpc>
              <a:buFont typeface="Arial" charset="0"/>
              <a:buChar char="•"/>
            </a:pPr>
            <a:r>
              <a:rPr lang="nl-BE" sz="1600" dirty="0" smtClean="0">
                <a:latin typeface="Arial" charset="0"/>
                <a:ea typeface="ＭＳ Ｐゴシック" charset="0"/>
                <a:sym typeface="Trebuchet MS" charset="0"/>
                <a:hlinkClick r:id="rId5"/>
              </a:rPr>
              <a:t>Volvo</a:t>
            </a:r>
            <a:r>
              <a:rPr lang="nl-BE" sz="1600" dirty="0" smtClean="0">
                <a:latin typeface="Arial" charset="0"/>
                <a:ea typeface="ＭＳ Ｐゴシック" charset="0"/>
                <a:sym typeface="Trebuchet MS" charset="0"/>
              </a:rPr>
              <a:t>   </a:t>
            </a:r>
          </a:p>
          <a:p>
            <a:pPr marL="1206500" lvl="3" indent="-261938" eaLnBrk="1" hangingPunct="1">
              <a:lnSpc>
                <a:spcPct val="80000"/>
              </a:lnSpc>
              <a:buFont typeface="Arial" charset="0"/>
              <a:buChar char="•"/>
            </a:pPr>
            <a:r>
              <a:rPr lang="nl-BE" sz="1600" dirty="0" smtClean="0">
                <a:latin typeface="Arial" charset="0"/>
                <a:ea typeface="ＭＳ Ｐゴシック" charset="0"/>
                <a:sym typeface="Trebuchet MS" charset="0"/>
                <a:hlinkClick r:id="rId6"/>
              </a:rPr>
              <a:t>Logica</a:t>
            </a:r>
            <a:endParaRPr lang="nl-BE" sz="1600" dirty="0" smtClean="0">
              <a:latin typeface="Arial" charset="0"/>
              <a:ea typeface="ＭＳ Ｐゴシック" charset="0"/>
              <a:sym typeface="Trebuchet MS" charset="0"/>
            </a:endParaRPr>
          </a:p>
          <a:p>
            <a:pPr lvl="1">
              <a:lnSpc>
                <a:spcPct val="90000"/>
              </a:lnSpc>
            </a:pPr>
            <a:endParaRPr lang="nl-NL" sz="2400" dirty="0" smtClean="0">
              <a:latin typeface="Arial" charset="0"/>
              <a:ea typeface="ＭＳ Ｐゴシック" charset="0"/>
            </a:endParaRPr>
          </a:p>
          <a:p>
            <a:pPr lvl="2">
              <a:lnSpc>
                <a:spcPct val="90000"/>
              </a:lnSpc>
              <a:buFontTx/>
              <a:buNone/>
            </a:pPr>
            <a:endParaRPr lang="nl-NL" sz="1200" dirty="0">
              <a:latin typeface="Arial" charset="0"/>
              <a:ea typeface="ＭＳ Ｐゴシック" charset="0"/>
            </a:endParaRPr>
          </a:p>
        </p:txBody>
      </p:sp>
      <p:pic>
        <p:nvPicPr>
          <p:cNvPr id="6" name="Picture 4"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325813"/>
            <a:ext cx="2020888" cy="12271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05970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ctrTitle"/>
          </p:nvPr>
        </p:nvSpPr>
        <p:spPr>
          <a:xfrm>
            <a:off x="533400" y="3048000"/>
            <a:ext cx="5791200" cy="1524000"/>
          </a:xfrm>
        </p:spPr>
        <p:txBody>
          <a:bodyPr/>
          <a:lstStyle/>
          <a:p>
            <a:r>
              <a:rPr lang="en-US" sz="3600" dirty="0" err="1">
                <a:latin typeface="Arial" charset="0"/>
                <a:ea typeface="ＭＳ Ｐゴシック" charset="0"/>
                <a:cs typeface="ＭＳ Ｐゴシック" charset="0"/>
              </a:rPr>
              <a:t>Rekrutering</a:t>
            </a:r>
            <a:r>
              <a:rPr lang="en-US" sz="3600" dirty="0">
                <a:latin typeface="Arial" charset="0"/>
                <a:ea typeface="ＭＳ Ｐゴシック" charset="0"/>
                <a:cs typeface="ＭＳ Ｐゴシック" charset="0"/>
              </a:rPr>
              <a:t> </a:t>
            </a:r>
            <a:r>
              <a:rPr lang="en-US" sz="3600" dirty="0" err="1">
                <a:latin typeface="Arial" charset="0"/>
                <a:ea typeface="ＭＳ Ｐゴシック" charset="0"/>
                <a:cs typeface="ＭＳ Ｐゴシック" charset="0"/>
              </a:rPr>
              <a:t>Vandaag</a:t>
            </a:r>
            <a:r>
              <a:rPr lang="en-US" sz="3600" dirty="0">
                <a:latin typeface="Arial" charset="0"/>
                <a:ea typeface="ＭＳ Ｐゴシック" charset="0"/>
                <a:cs typeface="ＭＳ Ｐゴシック" charset="0"/>
              </a:rPr>
              <a:t/>
            </a:r>
            <a:br>
              <a:rPr lang="en-US" sz="36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a:t>
            </a:r>
            <a:br>
              <a:rPr lang="en-US" sz="3600" dirty="0">
                <a:latin typeface="Arial" charset="0"/>
                <a:ea typeface="ＭＳ Ｐゴシック" charset="0"/>
                <a:cs typeface="ＭＳ Ｐゴシック" charset="0"/>
              </a:rPr>
            </a:br>
            <a:r>
              <a:rPr lang="en-US" sz="3600" dirty="0" err="1" smtClean="0">
                <a:latin typeface="Arial" charset="0"/>
                <a:ea typeface="ＭＳ Ｐゴシック" charset="0"/>
                <a:cs typeface="ＭＳ Ｐゴシック" charset="0"/>
              </a:rPr>
              <a:t>Effectiviteit</a:t>
            </a:r>
            <a:r>
              <a:rPr lang="en-US" sz="3600" dirty="0" smtClean="0">
                <a:latin typeface="Arial" charset="0"/>
                <a:ea typeface="ＭＳ Ｐゴシック" charset="0"/>
                <a:cs typeface="ＭＳ Ｐゴシック" charset="0"/>
              </a:rPr>
              <a:t> </a:t>
            </a:r>
            <a:r>
              <a:rPr lang="en-US" sz="3600" dirty="0" err="1" smtClean="0">
                <a:latin typeface="Arial" charset="0"/>
                <a:ea typeface="ＭＳ Ｐゴシック" charset="0"/>
                <a:cs typeface="ＭＳ Ｐゴシック" charset="0"/>
              </a:rPr>
              <a:t>meten</a:t>
            </a:r>
            <a:endParaRPr lang="en-US" dirty="0">
              <a:latin typeface="Arial" charset="0"/>
              <a:ea typeface="ＭＳ Ｐゴシック" charset="0"/>
              <a:cs typeface="ＭＳ Ｐゴシック" charset="0"/>
            </a:endParaRPr>
          </a:p>
        </p:txBody>
      </p:sp>
      <p:sp>
        <p:nvSpPr>
          <p:cNvPr id="52226" name="Rectangle 3"/>
          <p:cNvSpPr>
            <a:spLocks noGrp="1" noChangeArrowheads="1"/>
          </p:cNvSpPr>
          <p:nvPr>
            <p:ph type="subTitle" idx="1"/>
          </p:nvPr>
        </p:nvSpPr>
        <p:spPr>
          <a:xfrm>
            <a:off x="1066800" y="5181600"/>
            <a:ext cx="4800600" cy="2362200"/>
          </a:xfrm>
        </p:spPr>
        <p:txBody>
          <a:bodyPr/>
          <a:lstStyle/>
          <a:p>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4107620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jdelijke aanduiding voor dia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D805477E-65D5-4D40-A51A-C7E034A19891}" type="slidenum">
              <a:rPr lang="en-US" sz="1400"/>
              <a:pPr/>
              <a:t>32</a:t>
            </a:fld>
            <a:endParaRPr lang="en-US" sz="1400"/>
          </a:p>
        </p:txBody>
      </p:sp>
      <p:sp>
        <p:nvSpPr>
          <p:cNvPr id="54274" name="Rectangle 2"/>
          <p:cNvSpPr>
            <a:spLocks noGrp="1" noChangeArrowheads="1"/>
          </p:cNvSpPr>
          <p:nvPr>
            <p:ph type="title"/>
          </p:nvPr>
        </p:nvSpPr>
        <p:spPr>
          <a:xfrm>
            <a:off x="228600" y="304800"/>
            <a:ext cx="6172200" cy="812800"/>
          </a:xfrm>
          <a:noFill/>
        </p:spPr>
        <p:txBody>
          <a:bodyPr/>
          <a:lstStyle/>
          <a:p>
            <a:pPr algn="l"/>
            <a:r>
              <a:rPr lang="nl-BE" sz="3200" dirty="0" smtClean="0">
                <a:latin typeface="Arial" panose="020B0604020202020204" pitchFamily="34" charset="0"/>
                <a:ea typeface="ＭＳ Ｐゴシック" charset="0"/>
                <a:cs typeface="ＭＳ Ｐゴシック" charset="0"/>
              </a:rPr>
              <a:t>Effectiviteit rekrutring</a:t>
            </a:r>
            <a:endParaRPr lang="nl-NL" sz="3200" dirty="0">
              <a:latin typeface="Arial" panose="020B0604020202020204" pitchFamily="34" charset="0"/>
              <a:ea typeface="ＭＳ Ｐゴシック" charset="0"/>
              <a:cs typeface="ＭＳ Ｐゴシック" charset="0"/>
            </a:endParaRPr>
          </a:p>
        </p:txBody>
      </p:sp>
      <p:sp>
        <p:nvSpPr>
          <p:cNvPr id="1240067" name="Rectangle 3"/>
          <p:cNvSpPr>
            <a:spLocks noGrp="1" noChangeArrowheads="1"/>
          </p:cNvSpPr>
          <p:nvPr>
            <p:ph type="body" idx="1"/>
          </p:nvPr>
        </p:nvSpPr>
        <p:spPr>
          <a:xfrm>
            <a:off x="457200" y="1447800"/>
            <a:ext cx="6248400" cy="6705600"/>
          </a:xfrm>
        </p:spPr>
        <p:txBody>
          <a:bodyPr/>
          <a:lstStyle/>
          <a:p>
            <a:r>
              <a:rPr lang="nl-BE" dirty="0">
                <a:solidFill>
                  <a:srgbClr val="7E0054"/>
                </a:solidFill>
                <a:latin typeface="Arial" charset="0"/>
                <a:ea typeface="ＭＳ Ｐゴシック" charset="0"/>
                <a:cs typeface="ＭＳ Ｐゴシック" charset="0"/>
              </a:rPr>
              <a:t>Traditionele</a:t>
            </a:r>
            <a:r>
              <a:rPr lang="nl-BE" dirty="0">
                <a:latin typeface="Arial" charset="0"/>
                <a:ea typeface="ＭＳ Ｐゴシック" charset="0"/>
                <a:cs typeface="ＭＳ Ｐゴシック" charset="0"/>
              </a:rPr>
              <a:t> </a:t>
            </a:r>
            <a:r>
              <a:rPr lang="nl-BE" dirty="0" smtClean="0">
                <a:latin typeface="Arial" charset="0"/>
                <a:ea typeface="ＭＳ Ｐゴシック" charset="0"/>
                <a:cs typeface="ＭＳ Ｐゴシック" charset="0"/>
              </a:rPr>
              <a:t>uitkomsten</a:t>
            </a:r>
            <a:endParaRPr lang="nl-NL" dirty="0">
              <a:latin typeface="Arial" charset="0"/>
              <a:ea typeface="ＭＳ Ｐゴシック" charset="0"/>
              <a:cs typeface="ＭＳ Ｐゴシック" charset="0"/>
            </a:endParaRPr>
          </a:p>
          <a:p>
            <a:pPr lvl="1"/>
            <a:r>
              <a:rPr lang="nl-NL" sz="2400" dirty="0">
                <a:latin typeface="Arial" charset="0"/>
                <a:ea typeface="ＭＳ Ｐゴシック" charset="0"/>
              </a:rPr>
              <a:t>Kwantiteit &amp; kwaliteit</a:t>
            </a:r>
          </a:p>
          <a:p>
            <a:pPr lvl="1"/>
            <a:r>
              <a:rPr lang="nl-NL" sz="2400" dirty="0">
                <a:latin typeface="Arial" charset="0"/>
                <a:ea typeface="ＭＳ Ｐゴシック" charset="0"/>
              </a:rPr>
              <a:t>Efficiëntie</a:t>
            </a:r>
          </a:p>
          <a:p>
            <a:pPr lvl="1"/>
            <a:r>
              <a:rPr lang="nl-NL" sz="2400" dirty="0">
                <a:latin typeface="Arial" charset="0"/>
                <a:ea typeface="ＭＳ Ｐゴシック" charset="0"/>
              </a:rPr>
              <a:t>Korte en lange termijn</a:t>
            </a:r>
          </a:p>
          <a:p>
            <a:pPr lvl="1"/>
            <a:r>
              <a:rPr lang="nl-NL" sz="2400" dirty="0">
                <a:latin typeface="Arial" charset="0"/>
                <a:ea typeface="ＭＳ Ｐゴシック" charset="0"/>
              </a:rPr>
              <a:t>Imago (</a:t>
            </a:r>
            <a:r>
              <a:rPr lang="nl-NL" sz="2400" dirty="0" err="1">
                <a:latin typeface="Arial" charset="0"/>
                <a:ea typeface="ＭＳ Ｐゴシック" charset="0"/>
              </a:rPr>
              <a:t>spill</a:t>
            </a:r>
            <a:r>
              <a:rPr lang="nl-NL" sz="2400" dirty="0">
                <a:latin typeface="Arial" charset="0"/>
                <a:ea typeface="ＭＳ Ｐゴシック" charset="0"/>
              </a:rPr>
              <a:t> </a:t>
            </a:r>
            <a:r>
              <a:rPr lang="nl-NL" sz="2400" dirty="0" smtClean="0">
                <a:latin typeface="Arial" charset="0"/>
                <a:ea typeface="ＭＳ Ｐゴシック" charset="0"/>
              </a:rPr>
              <a:t>over)</a:t>
            </a:r>
            <a:endParaRPr lang="nl-NL" dirty="0" smtClean="0">
              <a:latin typeface="Arial" charset="0"/>
              <a:ea typeface="ＭＳ Ｐゴシック" charset="0"/>
            </a:endParaRPr>
          </a:p>
          <a:p>
            <a:pPr lvl="1"/>
            <a:endParaRPr lang="nl-NL" dirty="0">
              <a:latin typeface="Arial" charset="0"/>
              <a:ea typeface="ＭＳ Ｐゴシック" charset="0"/>
            </a:endParaRPr>
          </a:p>
          <a:p>
            <a:r>
              <a:rPr lang="nl-NL" dirty="0" smtClean="0">
                <a:solidFill>
                  <a:srgbClr val="7E0054"/>
                </a:solidFill>
                <a:latin typeface="Arial" charset="0"/>
                <a:ea typeface="ＭＳ Ｐゴシック" charset="0"/>
                <a:cs typeface="ＭＳ Ｐゴシック" charset="0"/>
              </a:rPr>
              <a:t>Nieuwe </a:t>
            </a:r>
            <a:r>
              <a:rPr lang="nl-NL" dirty="0" smtClean="0">
                <a:latin typeface="Arial" charset="0"/>
                <a:ea typeface="ＭＳ Ｐゴシック" charset="0"/>
                <a:cs typeface="ＭＳ Ｐゴシック" charset="0"/>
              </a:rPr>
              <a:t>uitkomsten</a:t>
            </a:r>
            <a:endParaRPr lang="nl-NL" dirty="0">
              <a:latin typeface="Arial" charset="0"/>
              <a:ea typeface="ＭＳ Ｐゴシック" charset="0"/>
              <a:cs typeface="ＭＳ Ｐゴシック" charset="0"/>
            </a:endParaRPr>
          </a:p>
          <a:p>
            <a:pPr lvl="1"/>
            <a:r>
              <a:rPr lang="nl-BE" dirty="0" smtClean="0">
                <a:latin typeface="Arial" charset="0"/>
                <a:ea typeface="ＭＳ Ｐゴシック" charset="0"/>
              </a:rPr>
              <a:t>Google analytics</a:t>
            </a:r>
            <a:endParaRPr lang="nl-NL" dirty="0">
              <a:latin typeface="Arial" charset="0"/>
              <a:ea typeface="ＭＳ Ｐゴシック" charset="0"/>
            </a:endParaRPr>
          </a:p>
        </p:txBody>
      </p:sp>
    </p:spTree>
    <p:extLst>
      <p:ext uri="{BB962C8B-B14F-4D97-AF65-F5344CB8AC3E}">
        <p14:creationId xmlns:p14="http://schemas.microsoft.com/office/powerpoint/2010/main" val="3379312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0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00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006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4006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4006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4006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00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el 2"/>
          <p:cNvSpPr>
            <a:spLocks noGrp="1"/>
          </p:cNvSpPr>
          <p:nvPr>
            <p:ph type="title"/>
          </p:nvPr>
        </p:nvSpPr>
        <p:spPr>
          <a:xfrm>
            <a:off x="152400" y="228600"/>
            <a:ext cx="5829300" cy="990600"/>
          </a:xfrm>
        </p:spPr>
        <p:txBody>
          <a:bodyPr/>
          <a:lstStyle/>
          <a:p>
            <a:pPr algn="l"/>
            <a:r>
              <a:rPr lang="nl-BE" sz="3200" dirty="0">
                <a:latin typeface="Arial" panose="020B0604020202020204" pitchFamily="34" charset="0"/>
                <a:ea typeface="ＭＳ Ｐゴシック" charset="0"/>
                <a:cs typeface="Arial" panose="020B0604020202020204" pitchFamily="34" charset="0"/>
              </a:rPr>
              <a:t>Case Vlaamse Overheid</a:t>
            </a:r>
          </a:p>
        </p:txBody>
      </p:sp>
      <p:pic>
        <p:nvPicPr>
          <p:cNvPr id="76802"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11550" y="1143000"/>
            <a:ext cx="3368675"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3" name="Tijdelijke aanduiding voor tekst 1"/>
          <p:cNvSpPr txBox="1">
            <a:spLocks/>
          </p:cNvSpPr>
          <p:nvPr/>
        </p:nvSpPr>
        <p:spPr bwMode="auto">
          <a:xfrm>
            <a:off x="304800" y="1371600"/>
            <a:ext cx="3581400"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r>
              <a:rPr lang="nl-BE" sz="2800"/>
              <a:t>Eind 2005</a:t>
            </a:r>
          </a:p>
          <a:p>
            <a:pPr lvl="1">
              <a:buFontTx/>
              <a:buChar char="–"/>
            </a:pPr>
            <a:r>
              <a:rPr lang="nl-BE"/>
              <a:t>51% vrouwen</a:t>
            </a:r>
          </a:p>
          <a:p>
            <a:pPr lvl="1">
              <a:buFontTx/>
              <a:buChar char="–"/>
            </a:pPr>
            <a:r>
              <a:rPr lang="nl-BE"/>
              <a:t>24% middenkader</a:t>
            </a:r>
          </a:p>
          <a:p>
            <a:pPr lvl="1">
              <a:buFontTx/>
              <a:buChar char="–"/>
            </a:pPr>
            <a:r>
              <a:rPr lang="nl-BE"/>
              <a:t>9% topmanagers </a:t>
            </a:r>
          </a:p>
          <a:p>
            <a:r>
              <a:rPr lang="nl-BE" sz="2800"/>
              <a:t>Streefcijfers </a:t>
            </a:r>
          </a:p>
          <a:p>
            <a:pPr lvl="1">
              <a:buFontTx/>
              <a:buChar char="–"/>
            </a:pPr>
            <a:r>
              <a:rPr lang="nl-BE"/>
              <a:t>33% middenkader in 2010</a:t>
            </a:r>
          </a:p>
          <a:p>
            <a:pPr lvl="1">
              <a:buFontTx/>
              <a:buChar char="–"/>
            </a:pPr>
            <a:r>
              <a:rPr lang="nl-BE"/>
              <a:t>33% topmanagers in 2015</a:t>
            </a:r>
          </a:p>
          <a:p>
            <a:pPr lvl="1">
              <a:buFontTx/>
              <a:buChar char="–"/>
            </a:pPr>
            <a:endParaRPr lang="nl-BE"/>
          </a:p>
          <a:p>
            <a:r>
              <a:rPr lang="nl-BE" sz="2800"/>
              <a:t>32 vacante topfuncties in 2006</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8600"/>
            <a:ext cx="6526212" cy="876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381000"/>
            <a:ext cx="7023100" cy="693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514350" y="685800"/>
            <a:ext cx="6115050" cy="7442200"/>
          </a:xfrm>
        </p:spPr>
        <p:txBody>
          <a:bodyPr>
            <a:normAutofit fontScale="92500" lnSpcReduction="10000"/>
          </a:bodyPr>
          <a:lstStyle/>
          <a:p>
            <a:pPr>
              <a:defRPr/>
            </a:pPr>
            <a:r>
              <a:rPr lang="nl-BE" dirty="0" smtClean="0"/>
              <a:t>Acties</a:t>
            </a:r>
          </a:p>
          <a:p>
            <a:pPr lvl="1">
              <a:defRPr/>
            </a:pPr>
            <a:r>
              <a:rPr lang="nl-BE" dirty="0" smtClean="0"/>
              <a:t>Voorkeurregel bij gelijke kwalificatie</a:t>
            </a:r>
          </a:p>
          <a:p>
            <a:pPr lvl="1">
              <a:defRPr/>
            </a:pPr>
            <a:r>
              <a:rPr lang="nl-BE" dirty="0" smtClean="0"/>
              <a:t>Brief naar interne vrouwen &gt; 30 jaar op niveau A</a:t>
            </a:r>
          </a:p>
          <a:p>
            <a:pPr lvl="1">
              <a:defRPr/>
            </a:pPr>
            <a:r>
              <a:rPr lang="nl-BE" dirty="0" smtClean="0"/>
              <a:t>Advertentiecampagne</a:t>
            </a:r>
          </a:p>
          <a:p>
            <a:pPr lvl="1">
              <a:defRPr/>
            </a:pPr>
            <a:r>
              <a:rPr lang="nl-BE" dirty="0" smtClean="0"/>
              <a:t>E-card via vrouwenorganisaties</a:t>
            </a:r>
          </a:p>
          <a:p>
            <a:pPr lvl="1">
              <a:defRPr/>
            </a:pPr>
            <a:r>
              <a:rPr lang="nl-BE" dirty="0" smtClean="0"/>
              <a:t>Informatiesessie met getuigenissen van vrouwelijke topmanagers</a:t>
            </a:r>
          </a:p>
          <a:p>
            <a:pPr lvl="1">
              <a:defRPr/>
            </a:pPr>
            <a:r>
              <a:rPr lang="nl-BE" dirty="0" smtClean="0"/>
              <a:t>Minstens 1/3 rekruteerders/selecteurs ander geslacht</a:t>
            </a:r>
          </a:p>
          <a:p>
            <a:pPr lvl="1">
              <a:defRPr/>
            </a:pPr>
            <a:endParaRPr lang="nl-BE" dirty="0" smtClean="0"/>
          </a:p>
          <a:p>
            <a:pPr>
              <a:defRPr/>
            </a:pPr>
            <a:r>
              <a:rPr lang="nl-BE" smtClean="0"/>
              <a:t>Resultaat</a:t>
            </a:r>
            <a:endParaRPr lang="nl-BE" dirty="0" smtClean="0"/>
          </a:p>
          <a:p>
            <a:pPr lvl="1">
              <a:defRPr/>
            </a:pPr>
            <a:r>
              <a:rPr lang="nl-BE" dirty="0" smtClean="0"/>
              <a:t>50% vrouwen gesolliciteerd</a:t>
            </a:r>
          </a:p>
          <a:p>
            <a:pPr lvl="1">
              <a:defRPr/>
            </a:pPr>
            <a:r>
              <a:rPr lang="nl-BE" dirty="0" smtClean="0"/>
              <a:t>20% vrouwen aangeworven</a:t>
            </a:r>
          </a:p>
          <a:p>
            <a:pPr lvl="1">
              <a:defRPr/>
            </a:pPr>
            <a:r>
              <a:rPr lang="nl-BE" dirty="0" smtClean="0"/>
              <a:t>17% vrouwelijke topmanagers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6477000" cy="6300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2642" name="Rectangle 2"/>
          <p:cNvSpPr txBox="1">
            <a:spLocks noChangeArrowheads="1"/>
          </p:cNvSpPr>
          <p:nvPr/>
        </p:nvSpPr>
        <p:spPr bwMode="auto">
          <a:xfrm>
            <a:off x="457200" y="0"/>
            <a:ext cx="6400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a:spcBef>
                <a:spcPct val="0"/>
              </a:spcBef>
              <a:buFontTx/>
              <a:buNone/>
            </a:pPr>
            <a:r>
              <a:rPr lang="nl-NL" sz="3200" dirty="0">
                <a:solidFill>
                  <a:schemeClr val="tx2"/>
                </a:solidFill>
                <a:latin typeface="Arial" panose="020B0604020202020204" pitchFamily="34" charset="0"/>
              </a:rPr>
              <a:t>Interne vs. externe rekrutering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69964297-1A79-2B45-A964-C91C5A32FE91}" type="slidenum">
              <a:rPr lang="en-US" sz="1400"/>
              <a:pPr/>
              <a:t>5</a:t>
            </a:fld>
            <a:endParaRPr lang="en-US" sz="1400"/>
          </a:p>
        </p:txBody>
      </p:sp>
      <p:sp>
        <p:nvSpPr>
          <p:cNvPr id="24578" name="Rectangle 2"/>
          <p:cNvSpPr>
            <a:spLocks noGrp="1" noChangeArrowheads="1"/>
          </p:cNvSpPr>
          <p:nvPr>
            <p:ph type="title"/>
          </p:nvPr>
        </p:nvSpPr>
        <p:spPr>
          <a:xfrm>
            <a:off x="304800" y="482600"/>
            <a:ext cx="5943600" cy="812800"/>
          </a:xfrm>
          <a:noFill/>
        </p:spPr>
        <p:txBody>
          <a:bodyPr/>
          <a:lstStyle/>
          <a:p>
            <a:pPr algn="l"/>
            <a:r>
              <a:rPr lang="nl-NL" sz="3200" dirty="0">
                <a:latin typeface="Arial" panose="020B0604020202020204" pitchFamily="34" charset="0"/>
                <a:ea typeface="ＭＳ Ｐゴシック" charset="0"/>
                <a:cs typeface="ＭＳ Ｐゴシック" charset="0"/>
              </a:rPr>
              <a:t>Advertentie: vorm</a:t>
            </a:r>
          </a:p>
        </p:txBody>
      </p:sp>
      <p:sp>
        <p:nvSpPr>
          <p:cNvPr id="1185795" name="Rectangle 3"/>
          <p:cNvSpPr>
            <a:spLocks noGrp="1" noChangeArrowheads="1"/>
          </p:cNvSpPr>
          <p:nvPr>
            <p:ph type="body" idx="1"/>
          </p:nvPr>
        </p:nvSpPr>
        <p:spPr>
          <a:xfrm>
            <a:off x="457200" y="1524000"/>
            <a:ext cx="5829300" cy="6400800"/>
          </a:xfrm>
        </p:spPr>
        <p:txBody>
          <a:bodyPr/>
          <a:lstStyle/>
          <a:p>
            <a:r>
              <a:rPr lang="nl-BE" sz="2400" dirty="0">
                <a:latin typeface="Arial" charset="0"/>
                <a:ea typeface="ＭＳ Ｐゴシック" charset="0"/>
                <a:cs typeface="ＭＳ Ｐゴシック" charset="0"/>
              </a:rPr>
              <a:t>Wetenschappelijk onderzoek</a:t>
            </a:r>
          </a:p>
          <a:p>
            <a:pPr lvl="1"/>
            <a:r>
              <a:rPr lang="nl-BE" sz="2000" dirty="0">
                <a:latin typeface="Arial" charset="0"/>
                <a:ea typeface="ＭＳ Ｐゴシック" charset="0"/>
              </a:rPr>
              <a:t>AIDA principe uit marketing</a:t>
            </a:r>
          </a:p>
          <a:p>
            <a:pPr lvl="2"/>
            <a:r>
              <a:rPr lang="nl-BE" sz="1800" dirty="0">
                <a:latin typeface="Arial" charset="0"/>
                <a:ea typeface="ＭＳ Ｐゴシック" charset="0"/>
              </a:rPr>
              <a:t>Attention</a:t>
            </a:r>
          </a:p>
          <a:p>
            <a:pPr lvl="2"/>
            <a:r>
              <a:rPr lang="nl-BE" sz="1800" dirty="0">
                <a:latin typeface="Arial" charset="0"/>
                <a:ea typeface="ＭＳ Ｐゴシック" charset="0"/>
              </a:rPr>
              <a:t>Interest</a:t>
            </a:r>
          </a:p>
          <a:p>
            <a:pPr lvl="2"/>
            <a:r>
              <a:rPr lang="nl-BE" sz="1800" dirty="0">
                <a:latin typeface="Arial" charset="0"/>
                <a:ea typeface="ＭＳ Ｐゴシック" charset="0"/>
              </a:rPr>
              <a:t>Desire</a:t>
            </a:r>
          </a:p>
          <a:p>
            <a:pPr lvl="2"/>
            <a:r>
              <a:rPr lang="nl-BE" sz="1800" dirty="0">
                <a:latin typeface="Arial" charset="0"/>
                <a:ea typeface="ＭＳ Ｐゴシック" charset="0"/>
              </a:rPr>
              <a:t>Action</a:t>
            </a:r>
          </a:p>
          <a:p>
            <a:pPr lvl="2"/>
            <a:endParaRPr lang="nl-BE" sz="1800" dirty="0">
              <a:latin typeface="Arial" charset="0"/>
              <a:ea typeface="ＭＳ Ｐゴシック" charset="0"/>
            </a:endParaRPr>
          </a:p>
          <a:p>
            <a:pPr lvl="2">
              <a:buFontTx/>
              <a:buNone/>
            </a:pPr>
            <a:r>
              <a:rPr lang="nl-BE" sz="1800" dirty="0">
                <a:latin typeface="Arial" charset="0"/>
                <a:ea typeface="ＭＳ Ｐゴシック" charset="0"/>
              </a:rPr>
              <a:t>Voorbeelden</a:t>
            </a:r>
          </a:p>
          <a:p>
            <a:pPr lvl="2"/>
            <a:r>
              <a:rPr lang="nl-BE" sz="1800" dirty="0">
                <a:latin typeface="Arial" charset="0"/>
                <a:ea typeface="ＭＳ Ｐゴシック" charset="0"/>
              </a:rPr>
              <a:t>Grootte, plaatsing, kleur, lettertype, </a:t>
            </a:r>
            <a:r>
              <a:rPr lang="nl-BE" sz="1800" dirty="0" smtClean="0">
                <a:latin typeface="Arial" charset="0"/>
                <a:ea typeface="ＭＳ Ｐゴシック" charset="0"/>
              </a:rPr>
              <a:t>foto’s, </a:t>
            </a:r>
            <a:r>
              <a:rPr lang="nl-BE" sz="1800" dirty="0">
                <a:latin typeface="Arial" charset="0"/>
                <a:ea typeface="ＭＳ Ｐゴシック" charset="0"/>
              </a:rPr>
              <a:t>logo, humor, etc.</a:t>
            </a:r>
          </a:p>
          <a:p>
            <a:pPr lvl="1"/>
            <a:endParaRPr lang="nl-BE" sz="2000" dirty="0">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5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85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85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85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857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857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8579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85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795"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jdelijke aanduiding voor dianumm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5474A6D1-6C04-E840-9C7C-D5A75E079317}" type="slidenum">
              <a:rPr lang="en-US" sz="1400"/>
              <a:pPr/>
              <a:t>6</a:t>
            </a:fld>
            <a:endParaRPr lang="en-US" sz="1400"/>
          </a:p>
        </p:txBody>
      </p:sp>
      <p:sp>
        <p:nvSpPr>
          <p:cNvPr id="32770" name="Rectangle 2"/>
          <p:cNvSpPr>
            <a:spLocks noGrp="1" noChangeArrowheads="1"/>
          </p:cNvSpPr>
          <p:nvPr>
            <p:ph type="title"/>
          </p:nvPr>
        </p:nvSpPr>
        <p:spPr>
          <a:xfrm>
            <a:off x="620713" y="323850"/>
            <a:ext cx="5829300" cy="1079500"/>
          </a:xfrm>
          <a:noFill/>
        </p:spPr>
        <p:txBody>
          <a:bodyPr/>
          <a:lstStyle/>
          <a:p>
            <a:pPr algn="l"/>
            <a:r>
              <a:rPr lang="nl-NL" sz="3200" dirty="0">
                <a:latin typeface="Arial" panose="020B0604020202020204" pitchFamily="34" charset="0"/>
                <a:ea typeface="ＭＳ Ｐゴシック" charset="0"/>
                <a:cs typeface="ＭＳ Ｐゴシック" charset="0"/>
              </a:rPr>
              <a:t>Advertentie: inhoud</a:t>
            </a:r>
            <a:r>
              <a:rPr lang="nl-BE" sz="3200" dirty="0">
                <a:latin typeface="Arial" panose="020B0604020202020204" pitchFamily="34" charset="0"/>
                <a:ea typeface="ＭＳ Ｐゴシック" charset="0"/>
                <a:cs typeface="ＭＳ Ｐゴシック" charset="0"/>
              </a:rPr>
              <a:t> (boodschap)</a:t>
            </a:r>
            <a:endParaRPr lang="nl-NL" sz="3200" dirty="0">
              <a:latin typeface="Arial" panose="020B0604020202020204" pitchFamily="34" charset="0"/>
              <a:ea typeface="ＭＳ Ｐゴシック" charset="0"/>
              <a:cs typeface="ＭＳ Ｐゴシック" charset="0"/>
            </a:endParaRPr>
          </a:p>
        </p:txBody>
      </p:sp>
      <p:sp>
        <p:nvSpPr>
          <p:cNvPr id="1174531" name="Rectangle 3"/>
          <p:cNvSpPr>
            <a:spLocks noGrp="1" noChangeArrowheads="1"/>
          </p:cNvSpPr>
          <p:nvPr>
            <p:ph type="body" sz="half" idx="1"/>
          </p:nvPr>
        </p:nvSpPr>
        <p:spPr>
          <a:xfrm>
            <a:off x="620713" y="1619250"/>
            <a:ext cx="5938837" cy="6534150"/>
          </a:xfrm>
        </p:spPr>
        <p:txBody>
          <a:bodyPr/>
          <a:lstStyle/>
          <a:p>
            <a:r>
              <a:rPr lang="fr-BE" sz="2800" dirty="0">
                <a:latin typeface="Arial" charset="0"/>
                <a:ea typeface="ＭＳ Ｐゴシック" charset="0"/>
                <a:cs typeface="ＭＳ Ｐゴシック" charset="0"/>
              </a:rPr>
              <a:t>Wetenschappelijk onderzoek</a:t>
            </a:r>
          </a:p>
          <a:p>
            <a:pPr lvl="1"/>
            <a:r>
              <a:rPr lang="nl-BE" sz="2400" dirty="0">
                <a:latin typeface="Arial" charset="0"/>
                <a:ea typeface="ＭＳ Ｐゴシック" charset="0"/>
              </a:rPr>
              <a:t>Belangrijke elementen</a:t>
            </a:r>
          </a:p>
          <a:p>
            <a:pPr lvl="2"/>
            <a:r>
              <a:rPr lang="nl-BE" sz="2000" dirty="0">
                <a:latin typeface="Arial" charset="0"/>
                <a:ea typeface="ＭＳ Ｐゴシック" charset="0"/>
              </a:rPr>
              <a:t>Inhoud, locatie, voordelen</a:t>
            </a:r>
          </a:p>
          <a:p>
            <a:pPr lvl="2"/>
            <a:endParaRPr lang="nl-NL" sz="2000" dirty="0">
              <a:latin typeface="Arial" charset="0"/>
              <a:ea typeface="ＭＳ Ｐゴシック" charset="0"/>
            </a:endParaRPr>
          </a:p>
          <a:p>
            <a:pPr lvl="1"/>
            <a:r>
              <a:rPr lang="nl-BE" sz="2400" dirty="0" smtClean="0">
                <a:latin typeface="Arial" charset="0"/>
                <a:ea typeface="ＭＳ Ｐゴシック" charset="0"/>
              </a:rPr>
              <a:t>‘</a:t>
            </a:r>
            <a:r>
              <a:rPr lang="nl-BE" sz="2400" dirty="0" err="1" smtClean="0">
                <a:latin typeface="Arial" charset="0"/>
                <a:ea typeface="ＭＳ Ｐゴシック" charset="0"/>
              </a:rPr>
              <a:t>Realistic</a:t>
            </a:r>
            <a:r>
              <a:rPr lang="nl-BE" sz="2400" dirty="0" smtClean="0">
                <a:latin typeface="Arial" charset="0"/>
                <a:ea typeface="ＭＳ Ｐゴシック" charset="0"/>
              </a:rPr>
              <a:t> </a:t>
            </a:r>
            <a:r>
              <a:rPr lang="nl-BE" sz="2400" dirty="0">
                <a:latin typeface="Arial" charset="0"/>
                <a:ea typeface="ＭＳ Ｐゴシック" charset="0"/>
              </a:rPr>
              <a:t>job </a:t>
            </a:r>
            <a:r>
              <a:rPr lang="nl-BE" sz="2400" dirty="0" smtClean="0">
                <a:latin typeface="Arial" charset="0"/>
                <a:ea typeface="ＭＳ Ｐゴシック" charset="0"/>
              </a:rPr>
              <a:t>preview’ </a:t>
            </a:r>
            <a:r>
              <a:rPr lang="nl-BE" sz="2400" dirty="0">
                <a:latin typeface="Arial" charset="0"/>
                <a:ea typeface="ＭＳ Ｐゴシック" charset="0"/>
              </a:rPr>
              <a:t>(RJP)</a:t>
            </a:r>
          </a:p>
          <a:p>
            <a:pPr lvl="2"/>
            <a:endParaRPr lang="nl-BE" sz="2000" dirty="0">
              <a:latin typeface="Arial" charset="0"/>
              <a:ea typeface="ＭＳ Ｐゴシック" charset="0"/>
            </a:endParaRPr>
          </a:p>
          <a:p>
            <a:pPr lvl="1"/>
            <a:r>
              <a:rPr lang="nl-BE" sz="2400" dirty="0">
                <a:latin typeface="Arial" charset="0"/>
                <a:ea typeface="ＭＳ Ｐゴシック" charset="0"/>
              </a:rPr>
              <a:t>Specifieke informatie</a:t>
            </a:r>
          </a:p>
          <a:p>
            <a:pPr lvl="1"/>
            <a:endParaRPr lang="nl-BE" sz="2400" dirty="0">
              <a:latin typeface="Arial" charset="0"/>
              <a:ea typeface="ＭＳ Ｐゴシック" charset="0"/>
            </a:endParaRPr>
          </a:p>
          <a:p>
            <a:pPr lvl="1"/>
            <a:r>
              <a:rPr lang="nl-BE" sz="2400" dirty="0">
                <a:latin typeface="Arial" charset="0"/>
                <a:ea typeface="ＭＳ Ｐゴシック" charset="0"/>
              </a:rPr>
              <a:t>Unieke informatie</a:t>
            </a:r>
          </a:p>
          <a:p>
            <a:pPr lvl="1"/>
            <a:endParaRPr lang="nl-BE" sz="2400" dirty="0">
              <a:latin typeface="Arial" charset="0"/>
              <a:ea typeface="ＭＳ Ｐゴシック" charset="0"/>
            </a:endParaRPr>
          </a:p>
          <a:p>
            <a:pPr lvl="1"/>
            <a:endParaRPr lang="nl-BE" sz="2400" dirty="0">
              <a:latin typeface="Arial" charset="0"/>
              <a:ea typeface="ＭＳ Ｐゴシック" charset="0"/>
            </a:endParaRPr>
          </a:p>
          <a:p>
            <a:pPr lvl="1"/>
            <a:r>
              <a:rPr lang="nl-BE" sz="2400" dirty="0">
                <a:latin typeface="Arial" charset="0"/>
                <a:ea typeface="ＭＳ Ｐゴシック" charset="0"/>
              </a:rPr>
              <a:t>Veel informatie</a:t>
            </a:r>
          </a:p>
          <a:p>
            <a:pPr lvl="1"/>
            <a:endParaRPr lang="nl-BE" sz="2400" dirty="0">
              <a:latin typeface="Arial" charset="0"/>
              <a:ea typeface="ＭＳ Ｐゴシック" charset="0"/>
            </a:endParaRPr>
          </a:p>
          <a:p>
            <a:pPr lvl="1"/>
            <a:endParaRPr lang="nl-BE" sz="2400" dirty="0">
              <a:latin typeface="Arial" charset="0"/>
              <a:ea typeface="ＭＳ Ｐゴシック" charset="0"/>
            </a:endParaRPr>
          </a:p>
        </p:txBody>
      </p:sp>
      <p:pic>
        <p:nvPicPr>
          <p:cNvPr id="1174534" name="Picture 6" descr="log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89138" y="5651500"/>
            <a:ext cx="1916112" cy="381000"/>
          </a:xfrm>
          <a:noFill/>
          <a:ln>
            <a:solidFill>
              <a:schemeClr val="accent2"/>
            </a:solidFill>
            <a:miter lim="800000"/>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638800"/>
            <a:ext cx="2006600" cy="29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Afbeelding 6" descr="Screen shot 2013-01-28 at 16.48.58.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08625" y="2819400"/>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4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45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745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7453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7453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174531">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745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174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531"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idx="1"/>
          </p:nvPr>
        </p:nvSpPr>
        <p:spPr>
          <a:xfrm>
            <a:off x="0" y="1595438"/>
            <a:ext cx="6858000" cy="6240462"/>
          </a:xfrm>
        </p:spPr>
        <p:txBody>
          <a:bodyPr/>
          <a:lstStyle/>
          <a:p>
            <a:pPr marL="0" indent="0" algn="ctr" eaLnBrk="1" hangingPunct="1">
              <a:buFontTx/>
              <a:buNone/>
            </a:pPr>
            <a:r>
              <a:rPr lang="nl-NL" i="1">
                <a:latin typeface="Arial" charset="0"/>
                <a:ea typeface="ＭＳ Ｐゴシック" charset="0"/>
                <a:cs typeface="ＭＳ Ｐゴシック" charset="0"/>
              </a:rPr>
              <a:t>“Leest een potentiële medewerker een vacature, dan ervaart hij of zij een </a:t>
            </a:r>
            <a:r>
              <a:rPr lang="nl-NL" i="1">
                <a:solidFill>
                  <a:srgbClr val="7E0054"/>
                </a:solidFill>
                <a:latin typeface="Arial" charset="0"/>
                <a:ea typeface="ＭＳ Ｐゴシック" charset="0"/>
                <a:cs typeface="ＭＳ Ｐゴシック" charset="0"/>
              </a:rPr>
              <a:t>onduidelijke</a:t>
            </a:r>
            <a:r>
              <a:rPr lang="nl-NL" i="1">
                <a:latin typeface="Arial" charset="0"/>
                <a:ea typeface="ＭＳ Ｐゴシック" charset="0"/>
                <a:cs typeface="ＭＳ Ｐゴシック" charset="0"/>
              </a:rPr>
              <a:t> functieomschrijving als het meest storend. Spelfouten in de tekst en onduidelijkheid in of het ontbreken van functie-eisen zijn andere ergernissen. Ook het ontbreken van een salarisindicatie en de </a:t>
            </a:r>
            <a:r>
              <a:rPr lang="nl-NL" i="1">
                <a:solidFill>
                  <a:srgbClr val="7E0054"/>
                </a:solidFill>
                <a:latin typeface="Arial" charset="0"/>
                <a:ea typeface="ＭＳ Ｐゴシック" charset="0"/>
                <a:cs typeface="ＭＳ Ｐゴシック" charset="0"/>
              </a:rPr>
              <a:t>standplaats</a:t>
            </a:r>
            <a:r>
              <a:rPr lang="nl-NL" i="1">
                <a:latin typeface="Arial" charset="0"/>
                <a:ea typeface="ＭＳ Ｐゴシック" charset="0"/>
                <a:cs typeface="ＭＳ Ｐゴシック" charset="0"/>
              </a:rPr>
              <a:t> vindt men storend evenals het voorkomen van </a:t>
            </a:r>
            <a:r>
              <a:rPr lang="nl-NL" i="1">
                <a:solidFill>
                  <a:srgbClr val="7E0054"/>
                </a:solidFill>
                <a:latin typeface="Arial" charset="0"/>
                <a:ea typeface="ＭＳ Ｐゴシック" charset="0"/>
                <a:cs typeface="ＭＳ Ｐゴシック" charset="0"/>
              </a:rPr>
              <a:t>clichés</a:t>
            </a:r>
            <a:r>
              <a:rPr lang="nl-NL" i="1">
                <a:latin typeface="Arial" charset="0"/>
                <a:ea typeface="ＭＳ Ｐゴシック" charset="0"/>
                <a:cs typeface="ＭＳ Ｐゴシック" charset="0"/>
              </a:rPr>
              <a:t> in de tekst.”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jdelijke aanduiding voor dia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FA521514-D0B1-CA4E-A278-88EBA675F8FB}" type="slidenum">
              <a:rPr lang="en-US" sz="1400"/>
              <a:pPr/>
              <a:t>8</a:t>
            </a:fld>
            <a:endParaRPr lang="en-US" sz="1400"/>
          </a:p>
        </p:txBody>
      </p:sp>
      <p:sp>
        <p:nvSpPr>
          <p:cNvPr id="35842" name="Rectangle 2"/>
          <p:cNvSpPr>
            <a:spLocks noGrp="1" noChangeArrowheads="1"/>
          </p:cNvSpPr>
          <p:nvPr>
            <p:ph type="title"/>
          </p:nvPr>
        </p:nvSpPr>
        <p:spPr>
          <a:xfrm>
            <a:off x="457200" y="0"/>
            <a:ext cx="6400800" cy="914400"/>
          </a:xfrm>
          <a:noFill/>
        </p:spPr>
        <p:txBody>
          <a:bodyPr/>
          <a:lstStyle/>
          <a:p>
            <a:pPr algn="l"/>
            <a:r>
              <a:rPr lang="nl-NL" sz="3200" dirty="0">
                <a:latin typeface="Arial" panose="020B0604020202020204" pitchFamily="34" charset="0"/>
                <a:ea typeface="ＭＳ Ｐゴシック" charset="0"/>
                <a:cs typeface="ＭＳ Ｐゴシック" charset="0"/>
              </a:rPr>
              <a:t>Case</a:t>
            </a:r>
            <a:r>
              <a:rPr lang="nl-BE" sz="3200" dirty="0">
                <a:latin typeface="Arial" panose="020B0604020202020204" pitchFamily="34" charset="0"/>
                <a:ea typeface="ＭＳ Ｐゴシック" charset="0"/>
                <a:cs typeface="ＭＳ Ｐゴシック" charset="0"/>
              </a:rPr>
              <a:t> 2</a:t>
            </a:r>
            <a:endParaRPr lang="nl-NL" sz="3200" dirty="0">
              <a:latin typeface="Arial" panose="020B0604020202020204" pitchFamily="34" charset="0"/>
              <a:ea typeface="ＭＳ Ｐゴシック" charset="0"/>
              <a:cs typeface="ＭＳ Ｐゴシック" charset="0"/>
            </a:endParaRPr>
          </a:p>
        </p:txBody>
      </p:sp>
      <p:sp>
        <p:nvSpPr>
          <p:cNvPr id="35843" name="Text Box 8"/>
          <p:cNvSpPr txBox="1">
            <a:spLocks noChangeArrowheads="1"/>
          </p:cNvSpPr>
          <p:nvPr/>
        </p:nvSpPr>
        <p:spPr bwMode="auto">
          <a:xfrm>
            <a:off x="457200" y="1246188"/>
            <a:ext cx="6096000" cy="7523162"/>
          </a:xfrm>
          <a:prstGeom prst="rect">
            <a:avLst/>
          </a:prstGeom>
          <a:solidFill>
            <a:schemeClr val="bg1"/>
          </a:solidFill>
          <a:ln w="12700">
            <a:solidFill>
              <a:schemeClr val="tx1"/>
            </a:solidFill>
            <a:miter lim="800000"/>
            <a:headEnd/>
            <a:tailEnd/>
          </a:ln>
        </p:spPr>
        <p:txBody>
          <a:bodyPr lIns="90488" tIns="44450" rIns="90488" bIns="44450">
            <a:spAutoFit/>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pPr>
              <a:spcBef>
                <a:spcPct val="50000"/>
              </a:spcBef>
              <a:buFontTx/>
              <a:buNone/>
            </a:pPr>
            <a:r>
              <a:rPr lang="nl-NL" sz="1400" dirty="0"/>
              <a:t>Mevrouw Bats zit met de handen in het haar. De algemene directeur van de organisatie </a:t>
            </a:r>
            <a:r>
              <a:rPr lang="nl-NL" sz="1400" dirty="0" err="1"/>
              <a:t>Gloco</a:t>
            </a:r>
            <a:r>
              <a:rPr lang="nl-NL" sz="1400" dirty="0"/>
              <a:t> heeft aan haar de </a:t>
            </a:r>
            <a:r>
              <a:rPr lang="nl-BE" sz="1400" dirty="0"/>
              <a:t>externe </a:t>
            </a:r>
            <a:r>
              <a:rPr lang="nl-NL" sz="1400" dirty="0"/>
              <a:t>rekrutering en selectie van een nieuwe IT-verantwoordelijke toevertrouwd. </a:t>
            </a:r>
            <a:r>
              <a:rPr lang="nl-BE" sz="1400" dirty="0"/>
              <a:t>Er </a:t>
            </a:r>
            <a:r>
              <a:rPr lang="nl-BE" sz="1400" dirty="0" smtClean="0"/>
              <a:t>is intern </a:t>
            </a:r>
            <a:r>
              <a:rPr lang="nl-BE" sz="1400" dirty="0"/>
              <a:t>immers geen persoon </a:t>
            </a:r>
            <a:r>
              <a:rPr lang="nl-BE" sz="1400" dirty="0" smtClean="0"/>
              <a:t>die </a:t>
            </a:r>
            <a:r>
              <a:rPr lang="nl-BE" sz="1400" dirty="0"/>
              <a:t>deze functie kan invullen. Bovendien werkt nu iemand voor twee.</a:t>
            </a:r>
          </a:p>
          <a:p>
            <a:pPr>
              <a:spcBef>
                <a:spcPct val="50000"/>
              </a:spcBef>
              <a:buFontTx/>
              <a:buNone/>
            </a:pPr>
            <a:endParaRPr lang="nl-BE" sz="1400" dirty="0"/>
          </a:p>
          <a:p>
            <a:pPr>
              <a:spcBef>
                <a:spcPct val="50000"/>
              </a:spcBef>
              <a:buFontTx/>
              <a:buNone/>
            </a:pPr>
            <a:r>
              <a:rPr lang="nl-NL" sz="1400" dirty="0"/>
              <a:t>Vol enthousiasme gooide Mevrouw Bats zich op deze taak: ze volgde een opleiding over het opstellen van personeelsadvertenties en ploos de relevante vakliteratuur uit op zoek naar aanwijzingen. Ze liet een mooie, grote advertentie met een aantrekkelijke lay-out maken door een reclamebureau en zorgde ervoor dat deze voldoende informatie bevatte die de functie aantrekkelijk (qua verloning en voordelen) doch realistisch voorstelde. Vervolgens liet ze de advertentie enkele malen verschijnen in een aantal nationale kranten en tijdschriften waarvan ze wist dat ze zeker door de doelgroep zouden worden gelezen. Ook plaatste ze de advertentie op een website. Voldaan wachtte ze op de ongetwijfeld talrijke reacties. De verwachte reacties bleven echter uit: Eén persoon solliciteerde voor de functie van IT-verantwoordelijke naar aanleiding van de personeelsadvertentie waarop ze zo lang gezwoegd had. </a:t>
            </a:r>
            <a:endParaRPr lang="nl-BE" sz="1400" dirty="0"/>
          </a:p>
          <a:p>
            <a:pPr>
              <a:spcBef>
                <a:spcPct val="50000"/>
              </a:spcBef>
              <a:buFontTx/>
              <a:buNone/>
            </a:pPr>
            <a:endParaRPr lang="nl-BE" sz="1400" dirty="0"/>
          </a:p>
          <a:p>
            <a:pPr>
              <a:spcBef>
                <a:spcPct val="50000"/>
              </a:spcBef>
              <a:buFontTx/>
              <a:buNone/>
            </a:pPr>
            <a:r>
              <a:rPr lang="nl-BE" sz="1400" b="1" u="sng" dirty="0"/>
              <a:t>Vragen:</a:t>
            </a:r>
          </a:p>
          <a:p>
            <a:pPr>
              <a:spcBef>
                <a:spcPct val="50000"/>
              </a:spcBef>
              <a:buFontTx/>
              <a:buNone/>
            </a:pPr>
            <a:r>
              <a:rPr lang="nl-NL" sz="1400" dirty="0"/>
              <a:t>Wat is hier </a:t>
            </a:r>
            <a:r>
              <a:rPr lang="nl-NL" sz="1400" dirty="0" smtClean="0"/>
              <a:t>misgelopen? </a:t>
            </a:r>
            <a:r>
              <a:rPr lang="nl-NL" sz="1400" dirty="0"/>
              <a:t>Hoe kan je </a:t>
            </a:r>
            <a:r>
              <a:rPr lang="nl-NL" sz="1400" dirty="0" smtClean="0"/>
              <a:t>dat verklaren?</a:t>
            </a:r>
            <a:endParaRPr lang="nl-NL" sz="1400" dirty="0"/>
          </a:p>
          <a:p>
            <a:pPr marL="0" lvl="1">
              <a:spcBef>
                <a:spcPct val="50000"/>
              </a:spcBef>
            </a:pPr>
            <a:endParaRPr lang="nl-NL" sz="1400" dirty="0"/>
          </a:p>
          <a:p>
            <a:pPr marL="0" lvl="1">
              <a:spcBef>
                <a:spcPct val="50000"/>
              </a:spcBef>
              <a:buFontTx/>
              <a:buNone/>
            </a:pPr>
            <a:r>
              <a:rPr lang="nl-NL" sz="1400" dirty="0"/>
              <a:t>Hoeveel geld heeft dit het bedrijf </a:t>
            </a:r>
            <a:r>
              <a:rPr lang="nl-NL" sz="1400" dirty="0" err="1" smtClean="0"/>
              <a:t>ongevee</a:t>
            </a:r>
            <a:r>
              <a:rPr lang="nl-BE" sz="1400" dirty="0" smtClean="0"/>
              <a:t>r </a:t>
            </a:r>
            <a:r>
              <a:rPr lang="nl-NL" sz="1400" dirty="0" smtClean="0"/>
              <a:t>gekost?</a:t>
            </a:r>
            <a:endParaRPr lang="nl-NL" sz="1400" dirty="0"/>
          </a:p>
          <a:p>
            <a:pPr marL="0" lvl="1">
              <a:spcBef>
                <a:spcPct val="50000"/>
              </a:spcBef>
            </a:pPr>
            <a:endParaRPr lang="nl-NL" sz="1400" dirty="0"/>
          </a:p>
          <a:p>
            <a:pPr marL="0" lvl="1">
              <a:spcBef>
                <a:spcPct val="50000"/>
              </a:spcBef>
              <a:buFontTx/>
              <a:buNone/>
            </a:pPr>
            <a:r>
              <a:rPr lang="nl-NL" sz="1400" dirty="0"/>
              <a:t>Kan jij mevrouw Bats </a:t>
            </a:r>
            <a:r>
              <a:rPr lang="nl-NL" sz="1400" dirty="0" smtClean="0"/>
              <a:t>helpen? </a:t>
            </a:r>
            <a:r>
              <a:rPr lang="nl-NL" sz="1400" dirty="0"/>
              <a:t>Geef suggesties hoe ze de deze rekrutering opnieuw op een goed spoor kan zetten?</a:t>
            </a:r>
          </a:p>
          <a:p>
            <a:pPr marL="0" lvl="1">
              <a:spcBef>
                <a:spcPct val="50000"/>
              </a:spcBef>
              <a:buNone/>
            </a:pPr>
            <a:endParaRPr lang="nl-NL" sz="1400" dirty="0"/>
          </a:p>
          <a:p>
            <a:pPr marL="0" lvl="1">
              <a:spcBef>
                <a:spcPct val="50000"/>
              </a:spcBef>
              <a:buFontTx/>
              <a:buNone/>
            </a:pPr>
            <a:endParaRPr lang="nl-NL" sz="1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jdelijke aanduiding voor dianumm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charset="0"/>
              </a:defRPr>
            </a:lvl9pPr>
          </a:lstStyle>
          <a:p>
            <a:fld id="{6D773697-7934-994D-8623-CB8593B1561B}" type="slidenum">
              <a:rPr lang="en-US" sz="1400"/>
              <a:pPr/>
              <a:t>9</a:t>
            </a:fld>
            <a:endParaRPr lang="en-US" sz="1400"/>
          </a:p>
        </p:txBody>
      </p:sp>
      <p:sp>
        <p:nvSpPr>
          <p:cNvPr id="37890" name="Rectangle 2"/>
          <p:cNvSpPr>
            <a:spLocks noGrp="1" noChangeArrowheads="1"/>
          </p:cNvSpPr>
          <p:nvPr>
            <p:ph type="title"/>
          </p:nvPr>
        </p:nvSpPr>
        <p:spPr>
          <a:xfrm>
            <a:off x="304800" y="482600"/>
            <a:ext cx="5943600" cy="812800"/>
          </a:xfrm>
          <a:noFill/>
        </p:spPr>
        <p:txBody>
          <a:bodyPr/>
          <a:lstStyle/>
          <a:p>
            <a:pPr algn="l"/>
            <a:r>
              <a:rPr lang="nl-BE" sz="3200" dirty="0">
                <a:latin typeface="Arial" panose="020B0604020202020204" pitchFamily="34" charset="0"/>
                <a:ea typeface="ＭＳ Ｐゴシック" charset="0"/>
                <a:cs typeface="ＭＳ Ｐゴシック" charset="0"/>
              </a:rPr>
              <a:t>Wat liep mis?</a:t>
            </a:r>
            <a:endParaRPr lang="nl-NL" sz="3200" dirty="0">
              <a:latin typeface="Arial" panose="020B0604020202020204" pitchFamily="34" charset="0"/>
              <a:ea typeface="ＭＳ Ｐゴシック" charset="0"/>
              <a:cs typeface="ＭＳ Ｐゴシック" charset="0"/>
            </a:endParaRPr>
          </a:p>
        </p:txBody>
      </p:sp>
      <p:sp>
        <p:nvSpPr>
          <p:cNvPr id="1227779" name="Rectangle 3"/>
          <p:cNvSpPr>
            <a:spLocks noGrp="1" noChangeArrowheads="1"/>
          </p:cNvSpPr>
          <p:nvPr>
            <p:ph type="body" idx="1"/>
          </p:nvPr>
        </p:nvSpPr>
        <p:spPr>
          <a:xfrm>
            <a:off x="457200" y="1524000"/>
            <a:ext cx="5829300" cy="6400800"/>
          </a:xfrm>
        </p:spPr>
        <p:txBody>
          <a:bodyPr/>
          <a:lstStyle/>
          <a:p>
            <a:r>
              <a:rPr lang="fr-BE" sz="2400" dirty="0" err="1">
                <a:latin typeface="Arial" charset="0"/>
                <a:ea typeface="ＭＳ Ｐゴシック" charset="0"/>
                <a:cs typeface="ＭＳ Ｐゴシック" charset="0"/>
              </a:rPr>
              <a:t>Communicatie</a:t>
            </a:r>
            <a:endParaRPr lang="fr-BE" sz="2400" dirty="0">
              <a:latin typeface="Arial" charset="0"/>
              <a:ea typeface="ＭＳ Ｐゴシック" charset="0"/>
              <a:cs typeface="ＭＳ Ｐゴシック" charset="0"/>
            </a:endParaRPr>
          </a:p>
          <a:p>
            <a:pPr lvl="1"/>
            <a:r>
              <a:rPr lang="fr-BE" sz="2000" dirty="0" err="1">
                <a:latin typeface="Arial" charset="0"/>
                <a:ea typeface="ＭＳ Ｐゴシック" charset="0"/>
              </a:rPr>
              <a:t>Slechts</a:t>
            </a:r>
            <a:r>
              <a:rPr lang="fr-BE" sz="2000" dirty="0">
                <a:latin typeface="Arial" charset="0"/>
                <a:ea typeface="ＭＳ Ｐゴシック" charset="0"/>
              </a:rPr>
              <a:t> 1 </a:t>
            </a:r>
            <a:r>
              <a:rPr lang="fr-BE" sz="2000" dirty="0" err="1">
                <a:latin typeface="Arial" charset="0"/>
                <a:ea typeface="ＭＳ Ｐゴシック" charset="0"/>
              </a:rPr>
              <a:t>kanaal</a:t>
            </a:r>
            <a:endParaRPr lang="fr-BE" sz="2000" dirty="0">
              <a:latin typeface="Arial" charset="0"/>
              <a:ea typeface="ＭＳ Ｐゴシック" charset="0"/>
            </a:endParaRPr>
          </a:p>
          <a:p>
            <a:pPr lvl="1"/>
            <a:r>
              <a:rPr lang="fr-BE" sz="2000" dirty="0" err="1">
                <a:latin typeface="Arial" charset="0"/>
                <a:ea typeface="ＭＳ Ｐゴシック" charset="0"/>
              </a:rPr>
              <a:t>Geen</a:t>
            </a:r>
            <a:r>
              <a:rPr lang="fr-BE" sz="2000" dirty="0">
                <a:latin typeface="Arial" charset="0"/>
                <a:ea typeface="ＭＳ Ｐゴシック" charset="0"/>
              </a:rPr>
              <a:t> </a:t>
            </a:r>
            <a:r>
              <a:rPr lang="fr-BE" sz="2000" dirty="0" err="1">
                <a:latin typeface="Arial" charset="0"/>
                <a:ea typeface="ＭＳ Ｐゴシック" charset="0"/>
              </a:rPr>
              <a:t>alternatieve</a:t>
            </a:r>
            <a:r>
              <a:rPr lang="fr-BE" sz="2000" dirty="0">
                <a:latin typeface="Arial" charset="0"/>
                <a:ea typeface="ＭＳ Ｐゴシック" charset="0"/>
              </a:rPr>
              <a:t> </a:t>
            </a:r>
            <a:r>
              <a:rPr lang="fr-BE" sz="2000" dirty="0" err="1">
                <a:latin typeface="Arial" charset="0"/>
                <a:ea typeface="ＭＳ Ｐゴシック" charset="0"/>
              </a:rPr>
              <a:t>kanalen</a:t>
            </a:r>
            <a:endParaRPr lang="fr-BE" sz="2000" dirty="0">
              <a:latin typeface="Arial" charset="0"/>
              <a:ea typeface="ＭＳ Ｐゴシック" charset="0"/>
            </a:endParaRPr>
          </a:p>
          <a:p>
            <a:pPr lvl="1"/>
            <a:endParaRPr lang="fr-BE" sz="2000" dirty="0">
              <a:latin typeface="Arial" charset="0"/>
              <a:ea typeface="ＭＳ Ｐゴシック" charset="0"/>
            </a:endParaRPr>
          </a:p>
          <a:p>
            <a:r>
              <a:rPr lang="fr-BE" sz="2400" dirty="0" err="1">
                <a:latin typeface="Arial" charset="0"/>
                <a:ea typeface="ＭＳ Ｐゴシック" charset="0"/>
                <a:cs typeface="ＭＳ Ｐゴシック" charset="0"/>
              </a:rPr>
              <a:t>Traditionele</a:t>
            </a:r>
            <a:r>
              <a:rPr lang="fr-BE" sz="2400" dirty="0">
                <a:latin typeface="Arial" charset="0"/>
                <a:ea typeface="ＭＳ Ｐゴシック" charset="0"/>
                <a:cs typeface="ＭＳ Ｐゴシック" charset="0"/>
              </a:rPr>
              <a:t> </a:t>
            </a:r>
            <a:r>
              <a:rPr lang="fr-BE" sz="2400" dirty="0" err="1">
                <a:latin typeface="Arial" charset="0"/>
                <a:ea typeface="ＭＳ Ｐゴシック" charset="0"/>
                <a:cs typeface="ＭＳ Ｐゴシック" charset="0"/>
              </a:rPr>
              <a:t>doelpopulatie</a:t>
            </a:r>
            <a:endParaRPr lang="fr-BE" sz="2400" dirty="0">
              <a:latin typeface="Arial" charset="0"/>
              <a:ea typeface="ＭＳ Ｐゴシック" charset="0"/>
              <a:cs typeface="ＭＳ Ｐゴシック" charset="0"/>
            </a:endParaRPr>
          </a:p>
          <a:p>
            <a:pPr lvl="1"/>
            <a:endParaRPr lang="fr-BE" sz="2000" dirty="0">
              <a:latin typeface="Arial" charset="0"/>
              <a:ea typeface="ＭＳ Ｐゴシック" charset="0"/>
            </a:endParaRPr>
          </a:p>
          <a:p>
            <a:r>
              <a:rPr lang="fr-BE" sz="2400" dirty="0" err="1">
                <a:latin typeface="Arial" charset="0"/>
                <a:ea typeface="ＭＳ Ｐゴシック" charset="0"/>
                <a:cs typeface="ＭＳ Ｐゴシック" charset="0"/>
              </a:rPr>
              <a:t>Algemeen</a:t>
            </a:r>
            <a:endParaRPr lang="fr-BE" sz="2400" dirty="0">
              <a:latin typeface="Arial" charset="0"/>
              <a:ea typeface="ＭＳ Ｐゴシック" charset="0"/>
              <a:cs typeface="ＭＳ Ｐゴシック" charset="0"/>
            </a:endParaRPr>
          </a:p>
          <a:p>
            <a:pPr lvl="1"/>
            <a:r>
              <a:rPr lang="fr-BE" sz="2000" dirty="0" smtClean="0">
                <a:latin typeface="Arial" charset="0"/>
                <a:ea typeface="ＭＳ Ｐゴシック" charset="0"/>
                <a:cs typeface="ＭＳ Ｐゴシック" charset="0"/>
              </a:rPr>
              <a:t>Te </a:t>
            </a:r>
            <a:r>
              <a:rPr lang="fr-BE" sz="2000" dirty="0" err="1" smtClean="0">
                <a:latin typeface="Arial" charset="0"/>
                <a:ea typeface="ＭＳ Ｐゴシック" charset="0"/>
                <a:cs typeface="ＭＳ Ｐゴシック" charset="0"/>
              </a:rPr>
              <a:t>reactief</a:t>
            </a:r>
            <a:endParaRPr lang="fr-BE" sz="2000" dirty="0">
              <a:latin typeface="Arial" charset="0"/>
              <a:ea typeface="ＭＳ Ｐゴシック" charset="0"/>
              <a:cs typeface="ＭＳ Ｐゴシック" charset="0"/>
            </a:endParaRPr>
          </a:p>
          <a:p>
            <a:pPr lvl="1"/>
            <a:r>
              <a:rPr lang="fr-BE" sz="2000" dirty="0" err="1">
                <a:latin typeface="Arial" charset="0"/>
                <a:ea typeface="ＭＳ Ｐゴシック" charset="0"/>
                <a:cs typeface="ＭＳ Ｐゴシック" charset="0"/>
              </a:rPr>
              <a:t>Geen</a:t>
            </a:r>
            <a:r>
              <a:rPr lang="fr-BE" sz="2000" dirty="0">
                <a:latin typeface="Arial" charset="0"/>
                <a:ea typeface="ＭＳ Ｐゴシック" charset="0"/>
                <a:cs typeface="ＭＳ Ｐゴシック" charset="0"/>
              </a:rPr>
              <a:t> </a:t>
            </a:r>
            <a:r>
              <a:rPr lang="fr-BE" sz="2000" dirty="0" err="1">
                <a:latin typeface="Arial" charset="0"/>
                <a:ea typeface="ＭＳ Ｐゴシック" charset="0"/>
                <a:cs typeface="ＭＳ Ｐゴシック" charset="0"/>
              </a:rPr>
              <a:t>onderliggende</a:t>
            </a:r>
            <a:r>
              <a:rPr lang="fr-BE" sz="2000" dirty="0">
                <a:latin typeface="Arial" charset="0"/>
                <a:ea typeface="ＭＳ Ｐゴシック" charset="0"/>
                <a:cs typeface="ＭＳ Ｐゴシック" charset="0"/>
              </a:rPr>
              <a:t> </a:t>
            </a:r>
            <a:r>
              <a:rPr lang="fr-BE" sz="2000" dirty="0" err="1">
                <a:latin typeface="Arial" charset="0"/>
                <a:ea typeface="ＭＳ Ｐゴシック" charset="0"/>
                <a:cs typeface="ＭＳ Ｐゴシック" charset="0"/>
              </a:rPr>
              <a:t>visie</a:t>
            </a:r>
            <a:r>
              <a:rPr lang="fr-BE" sz="2000" dirty="0">
                <a:latin typeface="Arial" charset="0"/>
                <a:ea typeface="ＭＳ Ｐゴシック" charset="0"/>
                <a:cs typeface="ＭＳ Ｐゴシック" charset="0"/>
              </a:rPr>
              <a:t> of </a:t>
            </a:r>
            <a:r>
              <a:rPr lang="fr-BE" sz="2000" dirty="0" err="1">
                <a:latin typeface="Arial" charset="0"/>
                <a:ea typeface="ＭＳ Ｐゴシック" charset="0"/>
                <a:cs typeface="ＭＳ Ｐゴシック" charset="0"/>
              </a:rPr>
              <a:t>strategie</a:t>
            </a:r>
            <a:endParaRPr lang="fr-BE" sz="2000" dirty="0">
              <a:latin typeface="Arial" charset="0"/>
              <a:ea typeface="ＭＳ Ｐゴシック" charset="0"/>
              <a:cs typeface="ＭＳ Ｐゴシック" charset="0"/>
            </a:endParaRPr>
          </a:p>
          <a:p>
            <a:pPr lvl="1"/>
            <a:endParaRPr lang="nl-BE" sz="1800" dirty="0">
              <a:latin typeface="Arial" charset="0"/>
              <a:ea typeface="ＭＳ Ｐゴシック" charset="0"/>
            </a:endParaRPr>
          </a:p>
          <a:p>
            <a:pPr lvl="1"/>
            <a:endParaRPr lang="nl-NL" sz="1800" dirty="0">
              <a:latin typeface="Arial" charset="0"/>
              <a:ea typeface="ＭＳ Ｐゴシック" charset="0"/>
            </a:endParaRPr>
          </a:p>
          <a:p>
            <a:pPr lvl="1"/>
            <a:endParaRPr lang="nl-NL" sz="1400" dirty="0">
              <a:latin typeface="Arial" charset="0"/>
              <a:ea typeface="ＭＳ Ｐゴシック" charset="0"/>
            </a:endParaRPr>
          </a:p>
          <a:p>
            <a:endParaRPr lang="nl-NL" dirty="0">
              <a:latin typeface="Arial" charset="0"/>
              <a:ea typeface="ＭＳ Ｐゴシック" charset="0"/>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7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77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22777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277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2277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277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227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7779" grpId="0" build="p"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9120</TotalTime>
  <Words>1099</Words>
  <Application>Microsoft Office PowerPoint</Application>
  <PresentationFormat>Diavoorstelling (4:3)</PresentationFormat>
  <Paragraphs>307</Paragraphs>
  <Slides>36</Slides>
  <Notes>20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36</vt:i4>
      </vt:variant>
    </vt:vector>
  </HeadingPairs>
  <TitlesOfParts>
    <vt:vector size="42" baseType="lpstr">
      <vt:lpstr>ＭＳ Ｐゴシック</vt:lpstr>
      <vt:lpstr>Arial</vt:lpstr>
      <vt:lpstr>Trebuchet MS</vt:lpstr>
      <vt:lpstr>ヒラギノ角ゴ ProN W3</vt:lpstr>
      <vt:lpstr>Blank Presentation</vt:lpstr>
      <vt:lpstr>Document</vt:lpstr>
      <vt:lpstr>Rekrutering</vt:lpstr>
      <vt:lpstr>Relevantie:</vt:lpstr>
      <vt:lpstr>Terminologie</vt:lpstr>
      <vt:lpstr>PowerPoint-presentatie</vt:lpstr>
      <vt:lpstr>Advertentie: vorm</vt:lpstr>
      <vt:lpstr>Advertentie: inhoud (boodschap)</vt:lpstr>
      <vt:lpstr>PowerPoint-presentatie</vt:lpstr>
      <vt:lpstr>Case 2</vt:lpstr>
      <vt:lpstr>Wat liep mis?</vt:lpstr>
      <vt:lpstr>Rekrutering vandaag</vt:lpstr>
      <vt:lpstr>Rekrutering Vandaag = Employer branding</vt:lpstr>
      <vt:lpstr>Employer branding</vt:lpstr>
      <vt:lpstr>Employer branding practices: Job ads</vt:lpstr>
      <vt:lpstr>PowerPoint-presentatie</vt:lpstr>
      <vt:lpstr>Employer branding practices: Formele communicatie</vt:lpstr>
      <vt:lpstr>PowerPoint-presentatie</vt:lpstr>
      <vt:lpstr>Employer brand</vt:lpstr>
      <vt:lpstr>Employer branding</vt:lpstr>
      <vt:lpstr>PowerPoint-presentatie</vt:lpstr>
      <vt:lpstr>PowerPoint-presentatie</vt:lpstr>
      <vt:lpstr>PowerPoint-presentatie</vt:lpstr>
      <vt:lpstr>Rekrutering Vandaag = Targeting</vt:lpstr>
      <vt:lpstr>Targeting</vt:lpstr>
      <vt:lpstr>Targeting</vt:lpstr>
      <vt:lpstr>PowerPoint-presentatie</vt:lpstr>
      <vt:lpstr>Rekrutering Vandaag = Communicatie</vt:lpstr>
      <vt:lpstr>Rekruteringskanaal</vt:lpstr>
      <vt:lpstr>PowerPoint-presentatie</vt:lpstr>
      <vt:lpstr>PowerPoint-presentatie</vt:lpstr>
      <vt:lpstr>PowerPoint-presentatie</vt:lpstr>
      <vt:lpstr>Rekrutering Vandaag = Effectiviteit meten</vt:lpstr>
      <vt:lpstr>Effectiviteit rekrutring</vt:lpstr>
      <vt:lpstr>Case Vlaamse Overheid</vt:lpstr>
      <vt:lpstr>PowerPoint-presentatie</vt:lpstr>
      <vt:lpstr>PowerPoint-presentatie</vt:lpstr>
      <vt:lpstr>PowerPoint-presentatie</vt:lpstr>
    </vt:vector>
  </TitlesOfParts>
  <Company>University Ghent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Competenties</dc:title>
  <dc:creator>Filip Lievens</dc:creator>
  <cp:lastModifiedBy>Tim Moriën</cp:lastModifiedBy>
  <cp:revision>256</cp:revision>
  <cp:lastPrinted>2012-03-05T08:50:32Z</cp:lastPrinted>
  <dcterms:created xsi:type="dcterms:W3CDTF">2012-03-04T14:12:13Z</dcterms:created>
  <dcterms:modified xsi:type="dcterms:W3CDTF">2015-09-02T08:56:58Z</dcterms:modified>
</cp:coreProperties>
</file>