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341" r:id="rId5"/>
    <p:sldId id="384" r:id="rId6"/>
    <p:sldId id="406" r:id="rId7"/>
    <p:sldId id="409" r:id="rId8"/>
    <p:sldId id="410" r:id="rId9"/>
    <p:sldId id="411" r:id="rId10"/>
    <p:sldId id="413" r:id="rId11"/>
    <p:sldId id="414" r:id="rId12"/>
    <p:sldId id="415" r:id="rId13"/>
    <p:sldId id="416" r:id="rId14"/>
    <p:sldId id="417" r:id="rId15"/>
    <p:sldId id="412" r:id="rId16"/>
    <p:sldId id="418" r:id="rId17"/>
    <p:sldId id="423" r:id="rId18"/>
    <p:sldId id="424" r:id="rId19"/>
    <p:sldId id="419" r:id="rId20"/>
    <p:sldId id="435" r:id="rId21"/>
    <p:sldId id="425" r:id="rId22"/>
  </p:sldIdLst>
  <p:sldSz cx="17338675" cy="9753600"/>
  <p:notesSz cx="6858000" cy="9144000"/>
  <p:defaultTextStyle>
    <a:defPPr>
      <a:defRPr lang="en-US"/>
    </a:defPPr>
    <a:lvl1pPr marL="0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184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368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552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736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0921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105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289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473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54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t Wille" initials="BW" lastIdx="1" clrIdx="0">
    <p:extLst>
      <p:ext uri="{19B8F6BF-5375-455C-9EA6-DF929625EA0E}">
        <p15:presenceInfo xmlns:p15="http://schemas.microsoft.com/office/powerpoint/2012/main" userId="S-1-5-21-4030456262-320625612-449655040-266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A50021"/>
    <a:srgbClr val="FF0066"/>
    <a:srgbClr val="1E64C8"/>
    <a:srgbClr val="FF6600"/>
    <a:srgbClr val="009999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0" autoAdjust="0"/>
    <p:restoredTop sz="62690" autoAdjust="0"/>
  </p:normalViewPr>
  <p:slideViewPr>
    <p:cSldViewPr snapToGrid="0" showGuides="1">
      <p:cViewPr varScale="1">
        <p:scale>
          <a:sx n="36" d="100"/>
          <a:sy n="36" d="100"/>
        </p:scale>
        <p:origin x="1690" y="38"/>
      </p:cViewPr>
      <p:guideLst>
        <p:guide orient="horz" pos="3072"/>
        <p:guide pos="5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fie Dupré" userId="58bce2e1-0218-4cdf-b768-e002cd936a77" providerId="ADAL" clId="{F4C70148-B824-464F-8515-22AF8525A3D1}"/>
    <pc:docChg chg="custSel delSld modSld">
      <pc:chgData name="Sofie Dupré" userId="58bce2e1-0218-4cdf-b768-e002cd936a77" providerId="ADAL" clId="{F4C70148-B824-464F-8515-22AF8525A3D1}" dt="2021-06-10T12:59:19.525" v="13" actId="478"/>
      <pc:docMkLst>
        <pc:docMk/>
      </pc:docMkLst>
      <pc:sldChg chg="del">
        <pc:chgData name="Sofie Dupré" userId="58bce2e1-0218-4cdf-b768-e002cd936a77" providerId="ADAL" clId="{F4C70148-B824-464F-8515-22AF8525A3D1}" dt="2021-06-10T12:52:18.139" v="0" actId="2696"/>
        <pc:sldMkLst>
          <pc:docMk/>
          <pc:sldMk cId="4000543993" sldId="355"/>
        </pc:sldMkLst>
      </pc:sldChg>
      <pc:sldChg chg="del">
        <pc:chgData name="Sofie Dupré" userId="58bce2e1-0218-4cdf-b768-e002cd936a77" providerId="ADAL" clId="{F4C70148-B824-464F-8515-22AF8525A3D1}" dt="2021-06-10T12:52:19.849" v="2" actId="2696"/>
        <pc:sldMkLst>
          <pc:docMk/>
          <pc:sldMk cId="4056031488" sldId="385"/>
        </pc:sldMkLst>
      </pc:sldChg>
      <pc:sldChg chg="del">
        <pc:chgData name="Sofie Dupré" userId="58bce2e1-0218-4cdf-b768-e002cd936a77" providerId="ADAL" clId="{F4C70148-B824-464F-8515-22AF8525A3D1}" dt="2021-06-10T12:52:20.643" v="3" actId="2696"/>
        <pc:sldMkLst>
          <pc:docMk/>
          <pc:sldMk cId="2782675905" sldId="386"/>
        </pc:sldMkLst>
      </pc:sldChg>
      <pc:sldChg chg="del">
        <pc:chgData name="Sofie Dupré" userId="58bce2e1-0218-4cdf-b768-e002cd936a77" providerId="ADAL" clId="{F4C70148-B824-464F-8515-22AF8525A3D1}" dt="2021-06-10T12:52:25.676" v="4" actId="2696"/>
        <pc:sldMkLst>
          <pc:docMk/>
          <pc:sldMk cId="2045764904" sldId="407"/>
        </pc:sldMkLst>
      </pc:sldChg>
      <pc:sldChg chg="del">
        <pc:chgData name="Sofie Dupré" userId="58bce2e1-0218-4cdf-b768-e002cd936a77" providerId="ADAL" clId="{F4C70148-B824-464F-8515-22AF8525A3D1}" dt="2021-06-10T12:52:19.198" v="1" actId="2696"/>
        <pc:sldMkLst>
          <pc:docMk/>
          <pc:sldMk cId="2655843266" sldId="408"/>
        </pc:sldMkLst>
      </pc:sldChg>
      <pc:sldChg chg="del">
        <pc:chgData name="Sofie Dupré" userId="58bce2e1-0218-4cdf-b768-e002cd936a77" providerId="ADAL" clId="{F4C70148-B824-464F-8515-22AF8525A3D1}" dt="2021-06-10T12:52:37.070" v="5" actId="2696"/>
        <pc:sldMkLst>
          <pc:docMk/>
          <pc:sldMk cId="2380613281" sldId="422"/>
        </pc:sldMkLst>
      </pc:sldChg>
      <pc:sldChg chg="delSp">
        <pc:chgData name="Sofie Dupré" userId="58bce2e1-0218-4cdf-b768-e002cd936a77" providerId="ADAL" clId="{F4C70148-B824-464F-8515-22AF8525A3D1}" dt="2021-06-10T12:59:19.525" v="13" actId="478"/>
        <pc:sldMkLst>
          <pc:docMk/>
          <pc:sldMk cId="3320913230" sldId="425"/>
        </pc:sldMkLst>
        <pc:spChg chg="del">
          <ac:chgData name="Sofie Dupré" userId="58bce2e1-0218-4cdf-b768-e002cd936a77" providerId="ADAL" clId="{F4C70148-B824-464F-8515-22AF8525A3D1}" dt="2021-06-10T12:59:19.525" v="13" actId="478"/>
          <ac:spMkLst>
            <pc:docMk/>
            <pc:sldMk cId="3320913230" sldId="425"/>
            <ac:spMk id="9" creationId="{00000000-0000-0000-0000-000000000000}"/>
          </ac:spMkLst>
        </pc:spChg>
        <pc:picChg chg="del">
          <ac:chgData name="Sofie Dupré" userId="58bce2e1-0218-4cdf-b768-e002cd936a77" providerId="ADAL" clId="{F4C70148-B824-464F-8515-22AF8525A3D1}" dt="2021-06-10T12:59:19.525" v="13" actId="478"/>
          <ac:picMkLst>
            <pc:docMk/>
            <pc:sldMk cId="3320913230" sldId="425"/>
            <ac:picMk id="7" creationId="{00000000-0000-0000-0000-000000000000}"/>
          </ac:picMkLst>
        </pc:picChg>
        <pc:picChg chg="del">
          <ac:chgData name="Sofie Dupré" userId="58bce2e1-0218-4cdf-b768-e002cd936a77" providerId="ADAL" clId="{F4C70148-B824-464F-8515-22AF8525A3D1}" dt="2021-06-10T12:59:19.525" v="13" actId="478"/>
          <ac:picMkLst>
            <pc:docMk/>
            <pc:sldMk cId="3320913230" sldId="425"/>
            <ac:picMk id="8" creationId="{00000000-0000-0000-0000-000000000000}"/>
          </ac:picMkLst>
        </pc:picChg>
      </pc:sldChg>
      <pc:sldChg chg="del">
        <pc:chgData name="Sofie Dupré" userId="58bce2e1-0218-4cdf-b768-e002cd936a77" providerId="ADAL" clId="{F4C70148-B824-464F-8515-22AF8525A3D1}" dt="2021-06-10T12:52:44.795" v="6" actId="2696"/>
        <pc:sldMkLst>
          <pc:docMk/>
          <pc:sldMk cId="1605897179" sldId="428"/>
        </pc:sldMkLst>
      </pc:sldChg>
      <pc:sldChg chg="del">
        <pc:chgData name="Sofie Dupré" userId="58bce2e1-0218-4cdf-b768-e002cd936a77" providerId="ADAL" clId="{F4C70148-B824-464F-8515-22AF8525A3D1}" dt="2021-06-10T12:52:45.500" v="7" actId="2696"/>
        <pc:sldMkLst>
          <pc:docMk/>
          <pc:sldMk cId="813969112" sldId="429"/>
        </pc:sldMkLst>
      </pc:sldChg>
      <pc:sldChg chg="del">
        <pc:chgData name="Sofie Dupré" userId="58bce2e1-0218-4cdf-b768-e002cd936a77" providerId="ADAL" clId="{F4C70148-B824-464F-8515-22AF8525A3D1}" dt="2021-06-10T12:52:46.563" v="8" actId="2696"/>
        <pc:sldMkLst>
          <pc:docMk/>
          <pc:sldMk cId="2974751364" sldId="430"/>
        </pc:sldMkLst>
      </pc:sldChg>
      <pc:sldChg chg="del">
        <pc:chgData name="Sofie Dupré" userId="58bce2e1-0218-4cdf-b768-e002cd936a77" providerId="ADAL" clId="{F4C70148-B824-464F-8515-22AF8525A3D1}" dt="2021-06-10T12:52:48.797" v="9" actId="2696"/>
        <pc:sldMkLst>
          <pc:docMk/>
          <pc:sldMk cId="3321065605" sldId="431"/>
        </pc:sldMkLst>
      </pc:sldChg>
      <pc:sldChg chg="del">
        <pc:chgData name="Sofie Dupré" userId="58bce2e1-0218-4cdf-b768-e002cd936a77" providerId="ADAL" clId="{F4C70148-B824-464F-8515-22AF8525A3D1}" dt="2021-06-10T12:52:49.329" v="10" actId="2696"/>
        <pc:sldMkLst>
          <pc:docMk/>
          <pc:sldMk cId="2058558038" sldId="432"/>
        </pc:sldMkLst>
      </pc:sldChg>
      <pc:sldChg chg="del">
        <pc:chgData name="Sofie Dupré" userId="58bce2e1-0218-4cdf-b768-e002cd936a77" providerId="ADAL" clId="{F4C70148-B824-464F-8515-22AF8525A3D1}" dt="2021-06-10T12:52:50.011" v="11" actId="2696"/>
        <pc:sldMkLst>
          <pc:docMk/>
          <pc:sldMk cId="3138463829" sldId="433"/>
        </pc:sldMkLst>
      </pc:sldChg>
      <pc:sldChg chg="del">
        <pc:chgData name="Sofie Dupré" userId="58bce2e1-0218-4cdf-b768-e002cd936a77" providerId="ADAL" clId="{F4C70148-B824-464F-8515-22AF8525A3D1}" dt="2021-06-10T12:52:50.828" v="12" actId="2696"/>
        <pc:sldMkLst>
          <pc:docMk/>
          <pc:sldMk cId="1760557849" sldId="434"/>
        </pc:sldMkLst>
      </pc:sldChg>
    </pc:docChg>
  </pc:docChgLst>
  <pc:docChgLst>
    <pc:chgData name="Bart Wille" userId="c24edafd-8c94-4979-9e86-b51907b1a92b" providerId="ADAL" clId="{7BDDC398-5DDB-416B-87BE-B7433A5A5807}"/>
    <pc:docChg chg="delSld modSld">
      <pc:chgData name="Bart Wille" userId="c24edafd-8c94-4979-9e86-b51907b1a92b" providerId="ADAL" clId="{7BDDC398-5DDB-416B-87BE-B7433A5A5807}" dt="2021-03-31T15:57:24.657" v="31" actId="6549"/>
      <pc:docMkLst>
        <pc:docMk/>
      </pc:docMkLst>
      <pc:sldChg chg="modNotesTx">
        <pc:chgData name="Bart Wille" userId="c24edafd-8c94-4979-9e86-b51907b1a92b" providerId="ADAL" clId="{7BDDC398-5DDB-416B-87BE-B7433A5A5807}" dt="2021-03-31T15:55:05.132" v="0" actId="6549"/>
        <pc:sldMkLst>
          <pc:docMk/>
          <pc:sldMk cId="1689643908" sldId="341"/>
        </pc:sldMkLst>
      </pc:sldChg>
      <pc:sldChg chg="modNotesTx">
        <pc:chgData name="Bart Wille" userId="c24edafd-8c94-4979-9e86-b51907b1a92b" providerId="ADAL" clId="{7BDDC398-5DDB-416B-87BE-B7433A5A5807}" dt="2021-03-31T15:55:10.107" v="1" actId="6549"/>
        <pc:sldMkLst>
          <pc:docMk/>
          <pc:sldMk cId="2091134886" sldId="384"/>
        </pc:sldMkLst>
      </pc:sldChg>
      <pc:sldChg chg="modNotesTx">
        <pc:chgData name="Bart Wille" userId="c24edafd-8c94-4979-9e86-b51907b1a92b" providerId="ADAL" clId="{7BDDC398-5DDB-416B-87BE-B7433A5A5807}" dt="2021-03-31T15:55:30.062" v="6" actId="6549"/>
        <pc:sldMkLst>
          <pc:docMk/>
          <pc:sldMk cId="4046979030" sldId="406"/>
        </pc:sldMkLst>
      </pc:sldChg>
      <pc:sldChg chg="modNotesTx">
        <pc:chgData name="Bart Wille" userId="c24edafd-8c94-4979-9e86-b51907b1a92b" providerId="ADAL" clId="{7BDDC398-5DDB-416B-87BE-B7433A5A5807}" dt="2021-03-31T15:55:39.743" v="8" actId="6549"/>
        <pc:sldMkLst>
          <pc:docMk/>
          <pc:sldMk cId="112522710" sldId="409"/>
        </pc:sldMkLst>
      </pc:sldChg>
      <pc:sldChg chg="modNotesTx">
        <pc:chgData name="Bart Wille" userId="c24edafd-8c94-4979-9e86-b51907b1a92b" providerId="ADAL" clId="{7BDDC398-5DDB-416B-87BE-B7433A5A5807}" dt="2021-03-31T15:55:43.471" v="9" actId="6549"/>
        <pc:sldMkLst>
          <pc:docMk/>
          <pc:sldMk cId="92135443" sldId="410"/>
        </pc:sldMkLst>
      </pc:sldChg>
      <pc:sldChg chg="modNotesTx">
        <pc:chgData name="Bart Wille" userId="c24edafd-8c94-4979-9e86-b51907b1a92b" providerId="ADAL" clId="{7BDDC398-5DDB-416B-87BE-B7433A5A5807}" dt="2021-03-31T15:55:48.081" v="10" actId="6549"/>
        <pc:sldMkLst>
          <pc:docMk/>
          <pc:sldMk cId="1905572177" sldId="411"/>
        </pc:sldMkLst>
      </pc:sldChg>
      <pc:sldChg chg="modNotesTx">
        <pc:chgData name="Bart Wille" userId="c24edafd-8c94-4979-9e86-b51907b1a92b" providerId="ADAL" clId="{7BDDC398-5DDB-416B-87BE-B7433A5A5807}" dt="2021-03-31T15:56:15.727" v="16" actId="6549"/>
        <pc:sldMkLst>
          <pc:docMk/>
          <pc:sldMk cId="3535878759" sldId="412"/>
        </pc:sldMkLst>
      </pc:sldChg>
      <pc:sldChg chg="modNotesTx">
        <pc:chgData name="Bart Wille" userId="c24edafd-8c94-4979-9e86-b51907b1a92b" providerId="ADAL" clId="{7BDDC398-5DDB-416B-87BE-B7433A5A5807}" dt="2021-03-31T15:55:52.521" v="11" actId="6549"/>
        <pc:sldMkLst>
          <pc:docMk/>
          <pc:sldMk cId="2605775116" sldId="413"/>
        </pc:sldMkLst>
      </pc:sldChg>
      <pc:sldChg chg="modNotesTx">
        <pc:chgData name="Bart Wille" userId="c24edafd-8c94-4979-9e86-b51907b1a92b" providerId="ADAL" clId="{7BDDC398-5DDB-416B-87BE-B7433A5A5807}" dt="2021-03-31T15:55:56.373" v="12" actId="6549"/>
        <pc:sldMkLst>
          <pc:docMk/>
          <pc:sldMk cId="1152594733" sldId="414"/>
        </pc:sldMkLst>
      </pc:sldChg>
      <pc:sldChg chg="modNotesTx">
        <pc:chgData name="Bart Wille" userId="c24edafd-8c94-4979-9e86-b51907b1a92b" providerId="ADAL" clId="{7BDDC398-5DDB-416B-87BE-B7433A5A5807}" dt="2021-03-31T15:56:00.449" v="13" actId="6549"/>
        <pc:sldMkLst>
          <pc:docMk/>
          <pc:sldMk cId="1737532255" sldId="415"/>
        </pc:sldMkLst>
      </pc:sldChg>
      <pc:sldChg chg="modNotesTx">
        <pc:chgData name="Bart Wille" userId="c24edafd-8c94-4979-9e86-b51907b1a92b" providerId="ADAL" clId="{7BDDC398-5DDB-416B-87BE-B7433A5A5807}" dt="2021-03-31T15:56:05.143" v="14" actId="6549"/>
        <pc:sldMkLst>
          <pc:docMk/>
          <pc:sldMk cId="1220396415" sldId="416"/>
        </pc:sldMkLst>
      </pc:sldChg>
      <pc:sldChg chg="modNotesTx">
        <pc:chgData name="Bart Wille" userId="c24edafd-8c94-4979-9e86-b51907b1a92b" providerId="ADAL" clId="{7BDDC398-5DDB-416B-87BE-B7433A5A5807}" dt="2021-03-31T15:56:11.119" v="15" actId="6549"/>
        <pc:sldMkLst>
          <pc:docMk/>
          <pc:sldMk cId="89245216" sldId="417"/>
        </pc:sldMkLst>
      </pc:sldChg>
      <pc:sldChg chg="modNotesTx">
        <pc:chgData name="Bart Wille" userId="c24edafd-8c94-4979-9e86-b51907b1a92b" providerId="ADAL" clId="{7BDDC398-5DDB-416B-87BE-B7433A5A5807}" dt="2021-03-31T15:56:30.873" v="20" actId="6549"/>
        <pc:sldMkLst>
          <pc:docMk/>
          <pc:sldMk cId="607859332" sldId="418"/>
        </pc:sldMkLst>
      </pc:sldChg>
      <pc:sldChg chg="modNotesTx">
        <pc:chgData name="Bart Wille" userId="c24edafd-8c94-4979-9e86-b51907b1a92b" providerId="ADAL" clId="{7BDDC398-5DDB-416B-87BE-B7433A5A5807}" dt="2021-03-31T15:57:11.759" v="29" actId="6549"/>
        <pc:sldMkLst>
          <pc:docMk/>
          <pc:sldMk cId="4055220687" sldId="419"/>
        </pc:sldMkLst>
      </pc:sldChg>
      <pc:sldChg chg="modNotesTx">
        <pc:chgData name="Bart Wille" userId="c24edafd-8c94-4979-9e86-b51907b1a92b" providerId="ADAL" clId="{7BDDC398-5DDB-416B-87BE-B7433A5A5807}" dt="2021-03-31T15:56:35.644" v="21" actId="6549"/>
        <pc:sldMkLst>
          <pc:docMk/>
          <pc:sldMk cId="12095293" sldId="423"/>
        </pc:sldMkLst>
      </pc:sldChg>
      <pc:sldChg chg="modNotesTx">
        <pc:chgData name="Bart Wille" userId="c24edafd-8c94-4979-9e86-b51907b1a92b" providerId="ADAL" clId="{7BDDC398-5DDB-416B-87BE-B7433A5A5807}" dt="2021-03-31T15:56:40.707" v="22" actId="6549"/>
        <pc:sldMkLst>
          <pc:docMk/>
          <pc:sldMk cId="2939455240" sldId="424"/>
        </pc:sldMkLst>
      </pc:sldChg>
      <pc:sldChg chg="modNotesTx">
        <pc:chgData name="Bart Wille" userId="c24edafd-8c94-4979-9e86-b51907b1a92b" providerId="ADAL" clId="{7BDDC398-5DDB-416B-87BE-B7433A5A5807}" dt="2021-03-31T15:57:24.657" v="31" actId="6549"/>
        <pc:sldMkLst>
          <pc:docMk/>
          <pc:sldMk cId="3320913230" sldId="425"/>
        </pc:sldMkLst>
      </pc:sldChg>
      <pc:sldChg chg="modNotesTx">
        <pc:chgData name="Bart Wille" userId="c24edafd-8c94-4979-9e86-b51907b1a92b" providerId="ADAL" clId="{7BDDC398-5DDB-416B-87BE-B7433A5A5807}" dt="2021-03-31T15:57:16.359" v="30" actId="6549"/>
        <pc:sldMkLst>
          <pc:docMk/>
          <pc:sldMk cId="4058544776" sldId="4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0C0C-85DF-417F-8238-DB0D15743621}" type="datetimeFigureOut">
              <a:rPr lang="en-GB" smtClean="0"/>
              <a:t>10/06/2021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0A48-EDB1-4AFE-B1B7-10CE2A41649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050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948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369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920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381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dirty="0"/>
              <a:t>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37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890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7982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449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BE" baseline="0" dirty="0"/>
              <a:t> 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92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51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294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631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baseline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033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934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806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172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981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/>
              <a:t>HRM - Hoofdstuk 6: Prestatiemanagement - AJ 2020 2021 - Prof. dr. Bart Wille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‹nr.›</a:t>
            </a:fld>
            <a:endParaRPr lang="en-GB"/>
          </a:p>
        </p:txBody>
      </p:sp>
      <p:pic>
        <p:nvPicPr>
          <p:cNvPr id="9" name="Logo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18" y="2275285"/>
            <a:ext cx="5462027" cy="41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6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291074" y="228600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283414" y="6874716"/>
            <a:ext cx="15191026" cy="583200"/>
          </a:xfrm>
        </p:spPr>
        <p:txBody>
          <a:bodyPr>
            <a:normAutofit/>
          </a:bodyPr>
          <a:lstStyle>
            <a:lvl1pPr marL="0" indent="0" algn="l">
              <a:lnSpc>
                <a:spcPts val="3600"/>
              </a:lnSpc>
              <a:buNone/>
              <a:defRPr sz="3000" baseline="0">
                <a:solidFill>
                  <a:srgbClr val="FFD200"/>
                </a:solidFill>
              </a:defRPr>
            </a:lvl1pPr>
            <a:lvl2pPr marL="650184" indent="0" algn="ctr">
              <a:buNone/>
              <a:defRPr sz="2844"/>
            </a:lvl2pPr>
            <a:lvl3pPr marL="1300368" indent="0" algn="ctr">
              <a:buNone/>
              <a:defRPr sz="2560"/>
            </a:lvl3pPr>
            <a:lvl4pPr marL="1950552" indent="0" algn="ctr">
              <a:buNone/>
              <a:defRPr sz="2275"/>
            </a:lvl4pPr>
            <a:lvl5pPr marL="2600736" indent="0" algn="ctr">
              <a:buNone/>
              <a:defRPr sz="2275"/>
            </a:lvl5pPr>
            <a:lvl6pPr marL="3250921" indent="0" algn="ctr">
              <a:buNone/>
              <a:defRPr sz="2275"/>
            </a:lvl6pPr>
            <a:lvl7pPr marL="3901105" indent="0" algn="ctr">
              <a:buNone/>
              <a:defRPr sz="2275"/>
            </a:lvl7pPr>
            <a:lvl8pPr marL="4551289" indent="0" algn="ctr">
              <a:buNone/>
              <a:defRPr sz="2275"/>
            </a:lvl8pPr>
            <a:lvl9pPr marL="5201473" indent="0" algn="ctr">
              <a:buNone/>
              <a:defRPr sz="2275"/>
            </a:lvl9pPr>
          </a:lstStyle>
          <a:p>
            <a:r>
              <a:rPr lang="nl-BE" noProof="0" dirty="0"/>
              <a:t>Klik om de ondertitel / presentator / datum [</a:t>
            </a:r>
            <a:r>
              <a:rPr lang="nl-BE" noProof="0" dirty="0" err="1"/>
              <a:t>dd</a:t>
            </a:r>
            <a:r>
              <a:rPr lang="nl-BE" noProof="0" dirty="0"/>
              <a:t>-mm-</a:t>
            </a:r>
            <a:r>
              <a:rPr lang="nl-BE" noProof="0" dirty="0" err="1"/>
              <a:t>yyyy</a:t>
            </a:r>
            <a:r>
              <a:rPr lang="nl-BE" noProof="0" dirty="0"/>
              <a:t>] te maken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6408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91074" y="270000"/>
            <a:ext cx="15183366" cy="540000"/>
          </a:xfrm>
        </p:spPr>
        <p:txBody>
          <a:bodyPr anchor="b" anchorCtr="0">
            <a:normAutofit/>
          </a:bodyPr>
          <a:lstStyle>
            <a:lvl1pPr marL="0" indent="0">
              <a:lnSpc>
                <a:spcPts val="1700"/>
              </a:lnSpc>
              <a:buNone/>
              <a:defRPr sz="1400" b="1" i="0" u="sng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700"/>
              </a:lnSpc>
              <a:buNone/>
              <a:defRPr sz="1400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2pPr>
          </a:lstStyle>
          <a:p>
            <a:pPr lvl="0"/>
            <a:r>
              <a:rPr lang="nl-BE" noProof="0" dirty="0"/>
              <a:t>Klik om de organisatie stijlen te bewerken</a:t>
            </a:r>
          </a:p>
          <a:p>
            <a:pPr lvl="1"/>
            <a:r>
              <a:rPr lang="nl-BE" noProof="0" dirty="0"/>
              <a:t>tweede niveau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32004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57132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82296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7460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4</a:t>
            </a:r>
          </a:p>
        </p:txBody>
      </p:sp>
    </p:spTree>
    <p:extLst>
      <p:ext uri="{BB962C8B-B14F-4D97-AF65-F5344CB8AC3E}">
        <p14:creationId xmlns:p14="http://schemas.microsoft.com/office/powerpoint/2010/main" val="94181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324612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BE" noProof="0" dirty="0"/>
              <a:t>klik om een hoofdstuktitel te maken.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7344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29473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15699575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marL="2328863" indent="-550863" defTabSz="1912938">
              <a:lnSpc>
                <a:spcPct val="120000"/>
              </a:lnSpc>
              <a:tabLst/>
              <a:defRPr/>
            </a:lvl4pPr>
            <a:lvl5pPr marL="2962275" indent="-442913" defTabSz="457200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  <a:p>
            <a:pPr lvl="3"/>
            <a:r>
              <a:rPr lang="nl-BE" noProof="0" dirty="0" err="1"/>
              <a:t>Fourth</a:t>
            </a:r>
            <a:r>
              <a:rPr lang="nl-BE" noProof="0" dirty="0"/>
              <a:t> level</a:t>
            </a:r>
          </a:p>
          <a:p>
            <a:pPr lvl="4"/>
            <a:r>
              <a:rPr lang="nl-BE" noProof="0" dirty="0" err="1"/>
              <a:t>Fifth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0815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0104438" y="1371918"/>
            <a:ext cx="6300000" cy="6498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8442000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defTabSz="457200">
              <a:lnSpc>
                <a:spcPct val="120000"/>
              </a:lnSpc>
              <a:defRPr/>
            </a:lvl4pPr>
            <a:lvl5pPr defTabSz="457200">
              <a:lnSpc>
                <a:spcPct val="120000"/>
              </a:lnSpc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131488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52038" y="1371600"/>
            <a:ext cx="15480000" cy="65016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7451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NL" noProof="0" dirty="0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7337600" cy="9753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7337600" cy="97536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949418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9215999" y="3095999"/>
            <a:ext cx="7257600" cy="1717969"/>
          </a:xfrm>
        </p:spPr>
        <p:txBody>
          <a:bodyPr>
            <a:normAutofit/>
          </a:bodyPr>
          <a:lstStyle>
            <a:lvl1pPr marL="0" indent="0">
              <a:lnSpc>
                <a:spcPts val="35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namen van </a:t>
            </a:r>
            <a:r>
              <a:rPr lang="nl-NL" dirty="0" err="1"/>
              <a:t>social</a:t>
            </a:r>
            <a:r>
              <a:rPr lang="nl-NL" dirty="0"/>
              <a:t> media in te typen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1743240"/>
            <a:ext cx="7419544" cy="5769600"/>
          </a:xfr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2500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nl-BE" noProof="0" dirty="0"/>
              <a:t>Klik om de gegevens van de presentator in </a:t>
            </a:r>
            <a:r>
              <a:rPr lang="nl-BE" noProof="0"/>
              <a:t>te typen</a:t>
            </a:r>
            <a:endParaRPr lang="nl-BE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1828800"/>
            <a:ext cx="15012000" cy="5999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3175459"/>
            <a:ext cx="280417" cy="335281"/>
          </a:xfrm>
          <a:prstGeom prst="rect">
            <a:avLst/>
          </a:prstGeom>
        </p:spPr>
      </p:pic>
      <p:pic>
        <p:nvPicPr>
          <p:cNvPr id="9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8" y="3592583"/>
            <a:ext cx="280417" cy="356617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4117291"/>
            <a:ext cx="280417" cy="28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0118" y="136025"/>
            <a:ext cx="15705282" cy="8636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BE" noProof="0" dirty="0"/>
              <a:t>Klik om de stijl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825" y="1194364"/>
            <a:ext cx="15699575" cy="66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72394" y="8948703"/>
            <a:ext cx="2297926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10236" y="8994423"/>
            <a:ext cx="8353564" cy="437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927265" y="367200"/>
            <a:ext cx="15480000" cy="463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927265" y="1584000"/>
            <a:ext cx="82296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928800" y="7878842"/>
            <a:ext cx="15478465" cy="141635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7" y="7906160"/>
            <a:ext cx="2308379" cy="1847440"/>
          </a:xfrm>
          <a:prstGeom prst="rect">
            <a:avLst/>
          </a:prstGeom>
        </p:spPr>
      </p:pic>
      <p:sp>
        <p:nvSpPr>
          <p:cNvPr id="12" name="Text positoning box" hidden="1"/>
          <p:cNvSpPr/>
          <p:nvPr userDrawn="1"/>
        </p:nvSpPr>
        <p:spPr>
          <a:xfrm>
            <a:off x="9172105" y="1584000"/>
            <a:ext cx="9144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10099369" y="1356360"/>
            <a:ext cx="6307895" cy="6527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5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73" r:id="rId3"/>
    <p:sldLayoutId id="2147483662" r:id="rId4"/>
    <p:sldLayoutId id="2147483674" r:id="rId5"/>
    <p:sldLayoutId id="2147483666" r:id="rId6"/>
    <p:sldLayoutId id="2147483675" r:id="rId7"/>
    <p:sldLayoutId id="2147483676" r:id="rId8"/>
  </p:sldLayoutIdLst>
  <p:hf hdr="0" dt="0"/>
  <p:txStyles>
    <p:titleStyle>
      <a:lvl1pPr algn="l" defTabSz="1300368" rtl="0" eaLnBrk="1" latinLnBrk="0" hangingPunct="1">
        <a:lnSpc>
          <a:spcPct val="90000"/>
        </a:lnSpc>
        <a:spcBef>
          <a:spcPct val="0"/>
        </a:spcBef>
        <a:buNone/>
        <a:defRPr sz="5400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536575" indent="-45085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69988" indent="-450850" algn="l" defTabSz="4572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755775" indent="-45000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450" indent="-550863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325" indent="-1158875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13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197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381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565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84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68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52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36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21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05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289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473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8000" dirty="0"/>
              <a:t>Hoofdstuk 6</a:t>
            </a:r>
            <a:r>
              <a:rPr lang="nl-BE" sz="8000"/>
              <a:t>: prestatiemanagement</a:t>
            </a:r>
            <a:endParaRPr lang="nl-BE" sz="80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689643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10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16" name="Tekstvak 15"/>
          <p:cNvSpPr txBox="1"/>
          <p:nvPr/>
        </p:nvSpPr>
        <p:spPr>
          <a:xfrm>
            <a:off x="830118" y="1452385"/>
            <a:ext cx="76273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Vb. 2: </a:t>
            </a:r>
            <a:r>
              <a:rPr lang="nl-BE" sz="2500" dirty="0" err="1"/>
              <a:t>Behaviorally</a:t>
            </a:r>
            <a:r>
              <a:rPr lang="nl-BE" sz="2500" dirty="0"/>
              <a:t> </a:t>
            </a:r>
            <a:r>
              <a:rPr lang="nl-BE" sz="2500" dirty="0" err="1"/>
              <a:t>Anchored</a:t>
            </a:r>
            <a:r>
              <a:rPr lang="nl-BE" sz="2500" dirty="0"/>
              <a:t> Rating </a:t>
            </a:r>
            <a:r>
              <a:rPr lang="nl-BE" sz="2500" dirty="0" err="1"/>
              <a:t>Scales</a:t>
            </a:r>
            <a:r>
              <a:rPr lang="nl-BE" sz="2500" dirty="0"/>
              <a:t> (BARS) 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5340" y="2798545"/>
            <a:ext cx="7453270" cy="5364836"/>
          </a:xfrm>
          <a:prstGeom prst="rect">
            <a:avLst/>
          </a:prstGeom>
        </p:spPr>
      </p:pic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542413"/>
              </p:ext>
            </p:extLst>
          </p:nvPr>
        </p:nvGraphicFramePr>
        <p:xfrm>
          <a:off x="233076" y="2096010"/>
          <a:ext cx="9232200" cy="609899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04892">
                  <a:extLst>
                    <a:ext uri="{9D8B030D-6E8A-4147-A177-3AD203B41FA5}">
                      <a16:colId xmlns:a16="http://schemas.microsoft.com/office/drawing/2014/main" val="2808363803"/>
                    </a:ext>
                  </a:extLst>
                </a:gridCol>
                <a:gridCol w="8427308">
                  <a:extLst>
                    <a:ext uri="{9D8B030D-6E8A-4147-A177-3AD203B41FA5}">
                      <a16:colId xmlns:a16="http://schemas.microsoft.com/office/drawing/2014/main" val="1432648032"/>
                    </a:ext>
                  </a:extLst>
                </a:gridCol>
              </a:tblGrid>
              <a:tr h="503281">
                <a:tc gridSpan="2">
                  <a:txBody>
                    <a:bodyPr/>
                    <a:lstStyle/>
                    <a:p>
                      <a:r>
                        <a:rPr lang="nl-BE" sz="1800" dirty="0"/>
                        <a:t>Administratie: In staat eigen werk van dag tot dag te plannen en te organiseren. Heeft gevoel voor prioriteiten en kan vooruitdenken om tijdslimieten</a:t>
                      </a:r>
                      <a:r>
                        <a:rPr lang="nl-BE" sz="1800" baseline="0" dirty="0"/>
                        <a:t> en doelstellingen te respecteren. Is ordelijk en methodisch in het verwerken van administratieve taken en toont zich nauwgezet bij het behandelen van details. (Omcirkel de meest aangewezen score.)</a:t>
                      </a:r>
                      <a:r>
                        <a:rPr lang="nl-BE" sz="1800" dirty="0"/>
                        <a:t>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1423020"/>
                  </a:ext>
                </a:extLst>
              </a:tr>
              <a:tr h="503281">
                <a:tc>
                  <a:txBody>
                    <a:bodyPr/>
                    <a:lstStyle/>
                    <a:p>
                      <a:r>
                        <a:rPr lang="nl-BE" sz="1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sz="1800" dirty="0"/>
                        <a:t>Organiseert eigen werk goed.</a:t>
                      </a:r>
                    </a:p>
                    <a:p>
                      <a:r>
                        <a:rPr lang="nl-BE" sz="1800" dirty="0"/>
                        <a:t>Systematische</a:t>
                      </a:r>
                      <a:r>
                        <a:rPr lang="nl-BE" sz="1800" baseline="0" dirty="0"/>
                        <a:t> benadering</a:t>
                      </a:r>
                    </a:p>
                    <a:p>
                      <a:r>
                        <a:rPr lang="nl-BE" sz="1800" baseline="0" dirty="0"/>
                        <a:t>Werkt taken af.</a:t>
                      </a:r>
                    </a:p>
                    <a:p>
                      <a:r>
                        <a:rPr lang="nl-BE" sz="1800" baseline="0" dirty="0"/>
                        <a:t>Goede prioriteiten (kent het verschil tussen belangrijkheid en urgentie)</a:t>
                      </a:r>
                    </a:p>
                    <a:p>
                      <a:r>
                        <a:rPr lang="nl-BE" sz="1800" baseline="0" dirty="0"/>
                        <a:t>Anticipeert op eventuele problemen</a:t>
                      </a:r>
                      <a:endParaRPr lang="nl-B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3542859"/>
                  </a:ext>
                </a:extLst>
              </a:tr>
              <a:tr h="353099">
                <a:tc>
                  <a:txBody>
                    <a:bodyPr/>
                    <a:lstStyle/>
                    <a:p>
                      <a:r>
                        <a:rPr lang="nl-BE" sz="18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125124"/>
                  </a:ext>
                </a:extLst>
              </a:tr>
              <a:tr h="503281">
                <a:tc>
                  <a:txBody>
                    <a:bodyPr/>
                    <a:lstStyle/>
                    <a:p>
                      <a:r>
                        <a:rPr lang="nl-BE" sz="18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sz="1800" dirty="0"/>
                        <a:t>Plant en organiseert doorgaans, maar werkt niet altijd volgens plan.</a:t>
                      </a:r>
                    </a:p>
                    <a:p>
                      <a:r>
                        <a:rPr lang="nl-BE" sz="1800" dirty="0"/>
                        <a:t>Ziet</a:t>
                      </a:r>
                      <a:r>
                        <a:rPr lang="nl-BE" sz="1800" baseline="0" dirty="0"/>
                        <a:t> niet altijd potentiële problemen; moet planning herzien.</a:t>
                      </a:r>
                    </a:p>
                    <a:p>
                      <a:r>
                        <a:rPr lang="nl-BE" sz="1800" baseline="0" dirty="0"/>
                        <a:t>Respecteert de meeste tijdslimieten, maar niet de minder belangrijke.</a:t>
                      </a:r>
                    </a:p>
                    <a:p>
                      <a:r>
                        <a:rPr lang="nl-BE" sz="1800" baseline="0" dirty="0"/>
                        <a:t>Soms minder aandacht voor details.</a:t>
                      </a:r>
                      <a:endParaRPr lang="nl-B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965929"/>
                  </a:ext>
                </a:extLst>
              </a:tr>
              <a:tr h="429711">
                <a:tc>
                  <a:txBody>
                    <a:bodyPr/>
                    <a:lstStyle/>
                    <a:p>
                      <a:r>
                        <a:rPr lang="nl-BE" sz="1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671110"/>
                  </a:ext>
                </a:extLst>
              </a:tr>
              <a:tr h="503281">
                <a:tc>
                  <a:txBody>
                    <a:bodyPr/>
                    <a:lstStyle/>
                    <a:p>
                      <a:r>
                        <a:rPr lang="nl-BE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sz="1800" dirty="0"/>
                        <a:t>Houdt niet van routine en details.</a:t>
                      </a:r>
                    </a:p>
                    <a:p>
                      <a:r>
                        <a:rPr lang="nl-BE" sz="1800" dirty="0"/>
                        <a:t>Reactief ten aanzien van situaties.</a:t>
                      </a:r>
                    </a:p>
                    <a:p>
                      <a:r>
                        <a:rPr lang="nl-BE" sz="1800" dirty="0"/>
                        <a:t>Respecteert tijdslimieten niet.</a:t>
                      </a:r>
                    </a:p>
                    <a:p>
                      <a:r>
                        <a:rPr lang="nl-BE" sz="1800" dirty="0"/>
                        <a:t>Maakt fouten bij het verwerken van details.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01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396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11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16" name="Tekstvak 15"/>
          <p:cNvSpPr txBox="1"/>
          <p:nvPr/>
        </p:nvSpPr>
        <p:spPr>
          <a:xfrm>
            <a:off x="830118" y="1452385"/>
            <a:ext cx="5546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Vb. 3: De relatieve percentielmethode</a:t>
            </a:r>
          </a:p>
        </p:txBody>
      </p:sp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903175"/>
              </p:ext>
            </p:extLst>
          </p:nvPr>
        </p:nvGraphicFramePr>
        <p:xfrm>
          <a:off x="830118" y="2605425"/>
          <a:ext cx="14760405" cy="34503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41855">
                  <a:extLst>
                    <a:ext uri="{9D8B030D-6E8A-4147-A177-3AD203B41FA5}">
                      <a16:colId xmlns:a16="http://schemas.microsoft.com/office/drawing/2014/main" val="654619903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1521021168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1643565510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1470874917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390022830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2066481875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2361543825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3569648169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3798753985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2162873685"/>
                    </a:ext>
                  </a:extLst>
                </a:gridCol>
                <a:gridCol w="1341855">
                  <a:extLst>
                    <a:ext uri="{9D8B030D-6E8A-4147-A177-3AD203B41FA5}">
                      <a16:colId xmlns:a16="http://schemas.microsoft.com/office/drawing/2014/main" val="380829022"/>
                    </a:ext>
                  </a:extLst>
                </a:gridCol>
              </a:tblGrid>
              <a:tr h="370840">
                <a:tc gridSpan="11">
                  <a:txBody>
                    <a:bodyPr/>
                    <a:lstStyle/>
                    <a:p>
                      <a:r>
                        <a:rPr lang="nl-BE" sz="2000" b="0" dirty="0"/>
                        <a:t>Beoordeel 3 teamleden (A, B,</a:t>
                      </a:r>
                      <a:r>
                        <a:rPr lang="nl-BE" sz="2000" b="0" baseline="0" dirty="0"/>
                        <a:t> C) op één competentie (vb. ‘zelfdiscipline) relatief ten opzichte van mekaar én relatief ten opzichte van de volledige organisatie.</a:t>
                      </a:r>
                    </a:p>
                    <a:p>
                      <a:r>
                        <a:rPr lang="nl-BE" sz="2000" b="0" baseline="0" dirty="0"/>
                        <a:t>Zelfdiscipline is gedefinieerd als toegewijd, stipt, consciëntieus, consistent, betrouwbaar en doelgericht zijn, moeilijk problemen constructief oplossen en de gestelde doelen bereiken.</a:t>
                      </a:r>
                    </a:p>
                    <a:p>
                      <a:r>
                        <a:rPr lang="nl-BE" sz="2000" b="0" baseline="0" dirty="0"/>
                        <a:t> </a:t>
                      </a:r>
                      <a:endParaRPr lang="nl-BE" sz="20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865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554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547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BE" dirty="0"/>
                        <a:t>Onder</a:t>
                      </a:r>
                      <a:r>
                        <a:rPr lang="nl-BE" baseline="0" dirty="0"/>
                        <a:t> het gemiddelde</a:t>
                      </a:r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nl-BE" dirty="0"/>
                        <a:t>Gemiddeld</a:t>
                      </a:r>
                    </a:p>
                    <a:p>
                      <a:pPr algn="ctr"/>
                      <a:r>
                        <a:rPr lang="nl-BE" baseline="0" dirty="0"/>
                        <a:t>(in het bedrijf)</a:t>
                      </a:r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BE" dirty="0"/>
                        <a:t>Boven het gemiddelde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606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45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12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r="50309"/>
          <a:stretch/>
        </p:blipFill>
        <p:spPr>
          <a:xfrm>
            <a:off x="1774080" y="1235512"/>
            <a:ext cx="6415180" cy="711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78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13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78" y="1011899"/>
            <a:ext cx="4727068" cy="27676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345" y="2266720"/>
            <a:ext cx="4668271" cy="37780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7573" y="4765309"/>
            <a:ext cx="4643887" cy="36615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07859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14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182" y="1629332"/>
            <a:ext cx="6477630" cy="6735477"/>
          </a:xfrm>
          <a:prstGeom prst="rect">
            <a:avLst/>
          </a:prstGeom>
        </p:spPr>
      </p:pic>
      <p:sp>
        <p:nvSpPr>
          <p:cNvPr id="7" name="Ovaal 6"/>
          <p:cNvSpPr/>
          <p:nvPr/>
        </p:nvSpPr>
        <p:spPr>
          <a:xfrm>
            <a:off x="9289998" y="2917002"/>
            <a:ext cx="1406228" cy="138671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09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15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44" y="1987296"/>
            <a:ext cx="6544663" cy="476850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024" y="854307"/>
            <a:ext cx="5541688" cy="744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55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16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3" name="Tekstvak 2"/>
          <p:cNvSpPr txBox="1"/>
          <p:nvPr/>
        </p:nvSpPr>
        <p:spPr>
          <a:xfrm>
            <a:off x="830118" y="1308309"/>
            <a:ext cx="3329373" cy="595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000" b="1" dirty="0"/>
              <a:t>Train, train, train!</a:t>
            </a:r>
          </a:p>
        </p:txBody>
      </p:sp>
      <p:sp>
        <p:nvSpPr>
          <p:cNvPr id="6" name="Ovaal 5"/>
          <p:cNvSpPr/>
          <p:nvPr/>
        </p:nvSpPr>
        <p:spPr>
          <a:xfrm>
            <a:off x="1557860" y="2554641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Halo</a:t>
            </a:r>
          </a:p>
        </p:txBody>
      </p:sp>
      <p:sp>
        <p:nvSpPr>
          <p:cNvPr id="7" name="Ovaal 6"/>
          <p:cNvSpPr/>
          <p:nvPr/>
        </p:nvSpPr>
        <p:spPr>
          <a:xfrm>
            <a:off x="5509420" y="2356379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Horn</a:t>
            </a:r>
          </a:p>
        </p:txBody>
      </p:sp>
      <p:sp>
        <p:nvSpPr>
          <p:cNvPr id="8" name="Ovaal 7"/>
          <p:cNvSpPr/>
          <p:nvPr/>
        </p:nvSpPr>
        <p:spPr>
          <a:xfrm>
            <a:off x="8571008" y="4768236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strengheid</a:t>
            </a:r>
          </a:p>
        </p:txBody>
      </p:sp>
      <p:sp>
        <p:nvSpPr>
          <p:cNvPr id="9" name="Ovaal 8"/>
          <p:cNvSpPr/>
          <p:nvPr/>
        </p:nvSpPr>
        <p:spPr>
          <a:xfrm>
            <a:off x="10562106" y="6306503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eerste indruk</a:t>
            </a:r>
          </a:p>
        </p:txBody>
      </p:sp>
      <p:sp>
        <p:nvSpPr>
          <p:cNvPr id="10" name="Ovaal 9"/>
          <p:cNvSpPr/>
          <p:nvPr/>
        </p:nvSpPr>
        <p:spPr>
          <a:xfrm>
            <a:off x="4779496" y="5740658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mildheid</a:t>
            </a:r>
          </a:p>
        </p:txBody>
      </p:sp>
      <p:sp>
        <p:nvSpPr>
          <p:cNvPr id="11" name="Ovaal 10"/>
          <p:cNvSpPr/>
          <p:nvPr/>
        </p:nvSpPr>
        <p:spPr>
          <a:xfrm>
            <a:off x="3982945" y="3930870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contrast</a:t>
            </a:r>
          </a:p>
        </p:txBody>
      </p:sp>
      <p:sp>
        <p:nvSpPr>
          <p:cNvPr id="12" name="Ovaal 11"/>
          <p:cNvSpPr/>
          <p:nvPr/>
        </p:nvSpPr>
        <p:spPr>
          <a:xfrm>
            <a:off x="677958" y="5878404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centrale tendentie</a:t>
            </a:r>
          </a:p>
        </p:txBody>
      </p:sp>
      <p:sp>
        <p:nvSpPr>
          <p:cNvPr id="13" name="Ovaal 12"/>
          <p:cNvSpPr/>
          <p:nvPr/>
        </p:nvSpPr>
        <p:spPr>
          <a:xfrm>
            <a:off x="10306612" y="2492942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projectie/</a:t>
            </a:r>
          </a:p>
          <a:p>
            <a:pPr algn="ctr"/>
            <a:r>
              <a:rPr lang="nl-BE" dirty="0">
                <a:solidFill>
                  <a:schemeClr val="tx2"/>
                </a:solidFill>
              </a:rPr>
              <a:t>kloon</a:t>
            </a:r>
          </a:p>
        </p:txBody>
      </p:sp>
      <p:sp>
        <p:nvSpPr>
          <p:cNvPr id="14" name="Ovaal 13"/>
          <p:cNvSpPr/>
          <p:nvPr/>
        </p:nvSpPr>
        <p:spPr>
          <a:xfrm>
            <a:off x="12332635" y="4834799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contrast</a:t>
            </a:r>
          </a:p>
        </p:txBody>
      </p:sp>
      <p:sp>
        <p:nvSpPr>
          <p:cNvPr id="15" name="Ovaal 14"/>
          <p:cNvSpPr/>
          <p:nvPr/>
        </p:nvSpPr>
        <p:spPr>
          <a:xfrm>
            <a:off x="7704981" y="7739334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200" dirty="0">
                <a:solidFill>
                  <a:schemeClr val="tx2"/>
                </a:solidFill>
              </a:rPr>
              <a:t>paard van Troje</a:t>
            </a:r>
          </a:p>
        </p:txBody>
      </p:sp>
      <p:sp>
        <p:nvSpPr>
          <p:cNvPr id="16" name="Ovaal 15"/>
          <p:cNvSpPr/>
          <p:nvPr/>
        </p:nvSpPr>
        <p:spPr>
          <a:xfrm>
            <a:off x="3279589" y="7295581"/>
            <a:ext cx="2601631" cy="887506"/>
          </a:xfrm>
          <a:prstGeom prst="ellipse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>
                <a:solidFill>
                  <a:schemeClr val="tx2"/>
                </a:solidFill>
              </a:rPr>
              <a:t>stereotypering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6950077" y="3753448"/>
            <a:ext cx="2921746" cy="5539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 err="1">
                <a:solidFill>
                  <a:srgbClr val="FF0000"/>
                </a:solidFill>
              </a:rPr>
              <a:t>rater</a:t>
            </a:r>
            <a:r>
              <a:rPr lang="nl-BE" sz="2500" dirty="0">
                <a:solidFill>
                  <a:srgbClr val="FF0000"/>
                </a:solidFill>
              </a:rPr>
              <a:t> error training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584576" y="6673705"/>
            <a:ext cx="3651435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rgbClr val="FF0000"/>
                </a:solidFill>
              </a:rPr>
              <a:t>performance </a:t>
            </a:r>
            <a:r>
              <a:rPr lang="nl-BE" sz="2500" dirty="0" err="1">
                <a:solidFill>
                  <a:srgbClr val="FF0000"/>
                </a:solidFill>
              </a:rPr>
              <a:t>dimension</a:t>
            </a:r>
            <a:r>
              <a:rPr lang="nl-BE" sz="2500" dirty="0">
                <a:solidFill>
                  <a:srgbClr val="FF0000"/>
                </a:solidFill>
              </a:rPr>
              <a:t> training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1557860" y="5004348"/>
            <a:ext cx="2921746" cy="5539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rgbClr val="FF0000"/>
                </a:solidFill>
              </a:rPr>
              <a:t>referentie training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12012520" y="3566510"/>
            <a:ext cx="2921746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rgbClr val="FF0000"/>
                </a:solidFill>
              </a:rPr>
              <a:t>Gedragsobservatie training</a:t>
            </a:r>
          </a:p>
        </p:txBody>
      </p:sp>
    </p:spTree>
    <p:extLst>
      <p:ext uri="{BB962C8B-B14F-4D97-AF65-F5344CB8AC3E}">
        <p14:creationId xmlns:p14="http://schemas.microsoft.com/office/powerpoint/2010/main" val="405522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wie beoordeelt er?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17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21" name="Afbeelding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965" y="2200290"/>
            <a:ext cx="10327519" cy="55478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18" y="2200290"/>
            <a:ext cx="50768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44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Prestatiemanagement: quo </a:t>
            </a:r>
            <a:r>
              <a:rPr lang="nl-NL" dirty="0" err="1"/>
              <a:t>vadis</a:t>
            </a:r>
            <a:r>
              <a:rPr lang="nl-NL" dirty="0"/>
              <a:t>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18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6" name="Tekstvak 5"/>
          <p:cNvSpPr txBox="1"/>
          <p:nvPr/>
        </p:nvSpPr>
        <p:spPr>
          <a:xfrm>
            <a:off x="995082" y="1761565"/>
            <a:ext cx="862607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500" dirty="0"/>
              <a:t>De ‘feedbackkloof’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500" dirty="0"/>
              <a:t>Conflicterende doelstellingen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nl-BE" sz="2500" dirty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500" dirty="0"/>
              <a:t>Informele feedback: check-ins en feedback cultuur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500" dirty="0"/>
              <a:t>Feedback </a:t>
            </a:r>
            <a:r>
              <a:rPr lang="nl-BE" sz="2500" dirty="0" err="1"/>
              <a:t>seeking</a:t>
            </a:r>
            <a:r>
              <a:rPr lang="nl-BE" sz="2500" dirty="0"/>
              <a:t> </a:t>
            </a:r>
            <a:r>
              <a:rPr lang="nl-BE" sz="2500" dirty="0" err="1"/>
              <a:t>behavior</a:t>
            </a:r>
            <a:endParaRPr lang="nl-BE" sz="2500" dirty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nl-BE" sz="2500" dirty="0"/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l-BE" sz="2500" dirty="0"/>
              <a:t>Inzetten op sterktes eerder dan op zwaktes: feed forward</a:t>
            </a:r>
          </a:p>
        </p:txBody>
      </p:sp>
    </p:spTree>
    <p:extLst>
      <p:ext uri="{BB962C8B-B14F-4D97-AF65-F5344CB8AC3E}">
        <p14:creationId xmlns:p14="http://schemas.microsoft.com/office/powerpoint/2010/main" val="332091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17" y="785062"/>
            <a:ext cx="7894891" cy="48211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5217" y="4189274"/>
            <a:ext cx="8382727" cy="43773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9113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500" dirty="0"/>
              <a:t>de complexiteit van prestatiemanagement</a:t>
            </a:r>
            <a:endParaRPr lang="nl-BE" sz="4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3" name="Tekstvak 2"/>
          <p:cNvSpPr txBox="1"/>
          <p:nvPr/>
        </p:nvSpPr>
        <p:spPr>
          <a:xfrm>
            <a:off x="1365504" y="1999488"/>
            <a:ext cx="9700733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AutoNum type="arabicPeriod"/>
            </a:pPr>
            <a:r>
              <a:rPr lang="nl-BE" sz="2500" dirty="0"/>
              <a:t>Wat is de doelstelling? Promotie? Salaris? Ontwikkeling?...</a:t>
            </a:r>
          </a:p>
          <a:p>
            <a:pPr marL="457200" indent="-457200">
              <a:lnSpc>
                <a:spcPct val="120000"/>
              </a:lnSpc>
              <a:buAutoNum type="arabicPeriod"/>
            </a:pPr>
            <a:endParaRPr lang="nl-BE" sz="2500" dirty="0"/>
          </a:p>
          <a:p>
            <a:pPr marL="457200" indent="-457200">
              <a:lnSpc>
                <a:spcPct val="120000"/>
              </a:lnSpc>
              <a:buAutoNum type="arabicPeriod"/>
            </a:pPr>
            <a:r>
              <a:rPr lang="nl-BE" sz="2500" dirty="0"/>
              <a:t>Waarop wordt beoordeeld? Gedrag? Resultaten (prestaties)?...</a:t>
            </a:r>
          </a:p>
          <a:p>
            <a:pPr marL="457200" indent="-457200">
              <a:lnSpc>
                <a:spcPct val="120000"/>
              </a:lnSpc>
              <a:buAutoNum type="arabicPeriod"/>
            </a:pPr>
            <a:endParaRPr lang="nl-BE" sz="2500" dirty="0"/>
          </a:p>
          <a:p>
            <a:pPr marL="457200" indent="-457200">
              <a:lnSpc>
                <a:spcPct val="120000"/>
              </a:lnSpc>
              <a:buAutoNum type="arabicPeriod"/>
            </a:pPr>
            <a:r>
              <a:rPr lang="nl-BE" sz="2500" dirty="0"/>
              <a:t>Welk instrument wordt gebruikt?</a:t>
            </a:r>
          </a:p>
          <a:p>
            <a:pPr marL="457200" indent="-457200">
              <a:lnSpc>
                <a:spcPct val="120000"/>
              </a:lnSpc>
              <a:buAutoNum type="arabicPeriod"/>
            </a:pPr>
            <a:endParaRPr lang="nl-BE" sz="2500" dirty="0"/>
          </a:p>
          <a:p>
            <a:pPr marL="457200" indent="-457200">
              <a:lnSpc>
                <a:spcPct val="120000"/>
              </a:lnSpc>
              <a:buAutoNum type="arabicPeriod"/>
            </a:pPr>
            <a:r>
              <a:rPr lang="nl-BE" sz="2500" dirty="0"/>
              <a:t>Wie beoordeelt? Directe leidinggevende? Klanten? Collega’s?...</a:t>
            </a:r>
          </a:p>
          <a:p>
            <a:pPr marL="457200" indent="-457200">
              <a:lnSpc>
                <a:spcPct val="120000"/>
              </a:lnSpc>
              <a:buAutoNum type="arabicPeriod"/>
            </a:pPr>
            <a:endParaRPr lang="nl-BE" sz="2500" dirty="0"/>
          </a:p>
          <a:p>
            <a:pPr marL="457200" indent="-457200">
              <a:lnSpc>
                <a:spcPct val="120000"/>
              </a:lnSpc>
              <a:buAutoNum type="arabicPeriod"/>
            </a:pPr>
            <a:r>
              <a:rPr lang="nl-BE" sz="2500" dirty="0"/>
              <a:t>Hoe pakken we zo’n functioneringsgesprek aan? </a:t>
            </a:r>
          </a:p>
        </p:txBody>
      </p:sp>
    </p:spTree>
    <p:extLst>
      <p:ext uri="{BB962C8B-B14F-4D97-AF65-F5344CB8AC3E}">
        <p14:creationId xmlns:p14="http://schemas.microsoft.com/office/powerpoint/2010/main" val="4046979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de doelstelling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4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3" name="Tekstvak 2"/>
          <p:cNvSpPr txBox="1"/>
          <p:nvPr/>
        </p:nvSpPr>
        <p:spPr>
          <a:xfrm>
            <a:off x="314122" y="2182368"/>
            <a:ext cx="24984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We want </a:t>
            </a:r>
            <a:r>
              <a:rPr lang="nl-BE" sz="2500" dirty="0" err="1"/>
              <a:t>to</a:t>
            </a:r>
            <a:r>
              <a:rPr lang="nl-BE" sz="2500" dirty="0"/>
              <a:t> </a:t>
            </a:r>
            <a:r>
              <a:rPr lang="nl-BE" sz="2500" dirty="0" err="1"/>
              <a:t>be</a:t>
            </a:r>
            <a:r>
              <a:rPr lang="nl-BE" sz="2500" dirty="0"/>
              <a:t>...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10323281" y="1287147"/>
            <a:ext cx="585801" cy="74198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wordArt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000" b="1" dirty="0"/>
              <a:t>PERFORMANCE MANAGEMENT</a:t>
            </a:r>
          </a:p>
        </p:txBody>
      </p:sp>
      <p:sp>
        <p:nvSpPr>
          <p:cNvPr id="10" name="Pijl-rechts 9"/>
          <p:cNvSpPr/>
          <p:nvPr/>
        </p:nvSpPr>
        <p:spPr>
          <a:xfrm>
            <a:off x="8461248" y="4559808"/>
            <a:ext cx="1280160" cy="682752"/>
          </a:xfrm>
          <a:prstGeom prst="rightArrow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Tekstvak 10"/>
          <p:cNvSpPr txBox="1"/>
          <p:nvPr/>
        </p:nvSpPr>
        <p:spPr>
          <a:xfrm>
            <a:off x="2964963" y="3517418"/>
            <a:ext cx="48542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a </a:t>
            </a:r>
            <a:r>
              <a:rPr lang="nl-BE" sz="2500" dirty="0" err="1"/>
              <a:t>results-oriented</a:t>
            </a:r>
            <a:r>
              <a:rPr lang="nl-BE" sz="2500" dirty="0"/>
              <a:t> </a:t>
            </a:r>
            <a:r>
              <a:rPr lang="nl-BE" sz="2500" dirty="0" err="1"/>
              <a:t>organisation</a:t>
            </a:r>
            <a:endParaRPr lang="nl-BE" sz="2500" dirty="0"/>
          </a:p>
        </p:txBody>
      </p:sp>
      <p:sp>
        <p:nvSpPr>
          <p:cNvPr id="12" name="Tekstvak 11"/>
          <p:cNvSpPr txBox="1"/>
          <p:nvPr/>
        </p:nvSpPr>
        <p:spPr>
          <a:xfrm>
            <a:off x="2964960" y="6485748"/>
            <a:ext cx="543739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964963" y="4197583"/>
            <a:ext cx="43380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a team-</a:t>
            </a:r>
            <a:r>
              <a:rPr lang="nl-BE" sz="2500" dirty="0" err="1"/>
              <a:t>based</a:t>
            </a:r>
            <a:r>
              <a:rPr lang="nl-BE" sz="2500" dirty="0"/>
              <a:t> </a:t>
            </a:r>
            <a:r>
              <a:rPr lang="nl-BE" sz="2500" dirty="0" err="1"/>
              <a:t>organisation</a:t>
            </a:r>
            <a:endParaRPr lang="nl-BE" sz="2500" dirty="0"/>
          </a:p>
        </p:txBody>
      </p:sp>
      <p:sp>
        <p:nvSpPr>
          <p:cNvPr id="14" name="Tekstvak 13"/>
          <p:cNvSpPr txBox="1"/>
          <p:nvPr/>
        </p:nvSpPr>
        <p:spPr>
          <a:xfrm>
            <a:off x="2964962" y="4720071"/>
            <a:ext cx="42539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</a:t>
            </a:r>
            <a:r>
              <a:rPr lang="nl-BE" sz="2500" dirty="0" err="1"/>
              <a:t>an</a:t>
            </a:r>
            <a:r>
              <a:rPr lang="nl-BE" sz="2500" dirty="0"/>
              <a:t> ‘up-or-out’ </a:t>
            </a:r>
            <a:r>
              <a:rPr lang="nl-BE" sz="2500" dirty="0" err="1"/>
              <a:t>organisation</a:t>
            </a:r>
            <a:endParaRPr lang="nl-BE" sz="2500" dirty="0"/>
          </a:p>
        </p:txBody>
      </p:sp>
      <p:sp>
        <p:nvSpPr>
          <p:cNvPr id="15" name="Tekstvak 14"/>
          <p:cNvSpPr txBox="1"/>
          <p:nvPr/>
        </p:nvSpPr>
        <p:spPr>
          <a:xfrm>
            <a:off x="2964961" y="5284942"/>
            <a:ext cx="49776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a </a:t>
            </a:r>
            <a:r>
              <a:rPr lang="nl-BE" sz="2500" dirty="0" err="1"/>
              <a:t>place</a:t>
            </a:r>
            <a:r>
              <a:rPr lang="nl-BE" sz="2500" dirty="0"/>
              <a:t> </a:t>
            </a:r>
            <a:r>
              <a:rPr lang="nl-BE" sz="2500" dirty="0" err="1"/>
              <a:t>where</a:t>
            </a:r>
            <a:r>
              <a:rPr lang="nl-BE" sz="2500" dirty="0"/>
              <a:t> </a:t>
            </a:r>
            <a:r>
              <a:rPr lang="nl-BE" sz="2500" dirty="0" err="1"/>
              <a:t>people</a:t>
            </a:r>
            <a:r>
              <a:rPr lang="nl-BE" sz="2500" dirty="0"/>
              <a:t> </a:t>
            </a:r>
            <a:r>
              <a:rPr lang="nl-BE" sz="2500" dirty="0" err="1"/>
              <a:t>can</a:t>
            </a:r>
            <a:r>
              <a:rPr lang="nl-BE" sz="2500" dirty="0"/>
              <a:t> </a:t>
            </a:r>
            <a:r>
              <a:rPr lang="nl-BE" sz="2500" dirty="0" err="1"/>
              <a:t>grow</a:t>
            </a:r>
            <a:endParaRPr lang="nl-BE" sz="2500" dirty="0"/>
          </a:p>
        </p:txBody>
      </p:sp>
      <p:sp>
        <p:nvSpPr>
          <p:cNvPr id="16" name="Tekstvak 15"/>
          <p:cNvSpPr txBox="1"/>
          <p:nvPr/>
        </p:nvSpPr>
        <p:spPr>
          <a:xfrm>
            <a:off x="2964960" y="5805583"/>
            <a:ext cx="51010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... a </a:t>
            </a:r>
            <a:r>
              <a:rPr lang="nl-BE" sz="2500" dirty="0" err="1"/>
              <a:t>place</a:t>
            </a:r>
            <a:r>
              <a:rPr lang="nl-BE" sz="2500" dirty="0"/>
              <a:t> </a:t>
            </a:r>
            <a:r>
              <a:rPr lang="nl-BE" sz="2500" dirty="0" err="1"/>
              <a:t>where</a:t>
            </a:r>
            <a:r>
              <a:rPr lang="nl-BE" sz="2500" dirty="0"/>
              <a:t> </a:t>
            </a:r>
            <a:r>
              <a:rPr lang="nl-BE" sz="2500" dirty="0" err="1"/>
              <a:t>people</a:t>
            </a:r>
            <a:r>
              <a:rPr lang="nl-BE" sz="2500" dirty="0"/>
              <a:t> </a:t>
            </a:r>
            <a:r>
              <a:rPr lang="nl-BE" sz="2500" dirty="0" err="1"/>
              <a:t>can</a:t>
            </a:r>
            <a:r>
              <a:rPr lang="nl-BE" sz="2500" dirty="0"/>
              <a:t> </a:t>
            </a:r>
            <a:r>
              <a:rPr lang="nl-BE" sz="2500" dirty="0" err="1"/>
              <a:t>excell</a:t>
            </a:r>
            <a:endParaRPr lang="nl-BE" sz="2500" dirty="0"/>
          </a:p>
        </p:txBody>
      </p:sp>
    </p:spTree>
    <p:extLst>
      <p:ext uri="{BB962C8B-B14F-4D97-AF65-F5344CB8AC3E}">
        <p14:creationId xmlns:p14="http://schemas.microsoft.com/office/powerpoint/2010/main" val="112522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gaan we beoordelen?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5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808" y="1756577"/>
            <a:ext cx="5232992" cy="61660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Ovaal 17"/>
          <p:cNvSpPr/>
          <p:nvPr/>
        </p:nvSpPr>
        <p:spPr>
          <a:xfrm>
            <a:off x="12959301" y="5795684"/>
            <a:ext cx="2415209" cy="212697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7" name="Rechte verbindingslijn met pijl 6"/>
          <p:cNvCxnSpPr/>
          <p:nvPr/>
        </p:nvCxnSpPr>
        <p:spPr>
          <a:xfrm flipV="1">
            <a:off x="11814048" y="6473952"/>
            <a:ext cx="1109472" cy="12192"/>
          </a:xfrm>
          <a:prstGeom prst="straightConnector1">
            <a:avLst/>
          </a:prstGeom>
          <a:ln w="31750">
            <a:solidFill>
              <a:srgbClr val="FF0000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3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6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3" name="Tekstvak 2"/>
          <p:cNvSpPr txBox="1"/>
          <p:nvPr/>
        </p:nvSpPr>
        <p:spPr>
          <a:xfrm>
            <a:off x="3325546" y="2401598"/>
            <a:ext cx="1787669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kwantitatief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0049434" y="2401599"/>
            <a:ext cx="1590500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kwalitatief</a:t>
            </a:r>
          </a:p>
        </p:txBody>
      </p:sp>
      <p:cxnSp>
        <p:nvCxnSpPr>
          <p:cNvPr id="8" name="Rechte verbindingslijn met pijl 7"/>
          <p:cNvCxnSpPr/>
          <p:nvPr/>
        </p:nvCxnSpPr>
        <p:spPr>
          <a:xfrm>
            <a:off x="5949696" y="2668696"/>
            <a:ext cx="3377184" cy="0"/>
          </a:xfrm>
          <a:prstGeom prst="straightConnector1">
            <a:avLst/>
          </a:prstGeom>
          <a:ln w="31750">
            <a:headEnd type="triangl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kstvak 8"/>
          <p:cNvSpPr txBox="1"/>
          <p:nvPr/>
        </p:nvSpPr>
        <p:spPr>
          <a:xfrm>
            <a:off x="2764494" y="3251707"/>
            <a:ext cx="29097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makkelijk te maken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9619843" y="3272900"/>
            <a:ext cx="4259499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ontwikkeling moeilijk en duur</a:t>
            </a:r>
          </a:p>
        </p:txBody>
      </p:sp>
      <p:cxnSp>
        <p:nvCxnSpPr>
          <p:cNvPr id="11" name="Rechte verbindingslijn met pijl 10"/>
          <p:cNvCxnSpPr/>
          <p:nvPr/>
        </p:nvCxnSpPr>
        <p:spPr>
          <a:xfrm>
            <a:off x="5958462" y="3539996"/>
            <a:ext cx="3377184" cy="0"/>
          </a:xfrm>
          <a:prstGeom prst="straightConnector1">
            <a:avLst/>
          </a:prstGeom>
          <a:ln w="31750">
            <a:headEnd type="triangl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931124" y="4074359"/>
            <a:ext cx="5027337" cy="9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BE" sz="2500" dirty="0"/>
              <a:t>beoordelingen makkelijk te maken</a:t>
            </a:r>
          </a:p>
          <a:p>
            <a:pPr algn="ctr">
              <a:lnSpc>
                <a:spcPct val="120000"/>
              </a:lnSpc>
            </a:pPr>
            <a:r>
              <a:rPr lang="nl-BE" sz="2500" dirty="0"/>
              <a:t>(en betrouwbaar)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9725641" y="4074359"/>
            <a:ext cx="4153701" cy="9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BE" sz="2500" dirty="0"/>
              <a:t>beoordelingen zijn complex </a:t>
            </a:r>
          </a:p>
          <a:p>
            <a:pPr algn="ctr">
              <a:lnSpc>
                <a:spcPct val="120000"/>
              </a:lnSpc>
            </a:pPr>
            <a:r>
              <a:rPr lang="nl-BE" sz="2500" dirty="0"/>
              <a:t>(en minder betrouwbaar)</a:t>
            </a:r>
          </a:p>
        </p:txBody>
      </p:sp>
      <p:cxnSp>
        <p:nvCxnSpPr>
          <p:cNvPr id="14" name="Rechte verbindingslijn met pijl 13"/>
          <p:cNvCxnSpPr/>
          <p:nvPr/>
        </p:nvCxnSpPr>
        <p:spPr>
          <a:xfrm>
            <a:off x="5949696" y="4411296"/>
            <a:ext cx="3377184" cy="0"/>
          </a:xfrm>
          <a:prstGeom prst="straightConnector1">
            <a:avLst/>
          </a:prstGeom>
          <a:ln w="31750">
            <a:headEnd type="triangl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kstvak 15"/>
          <p:cNvSpPr txBox="1"/>
          <p:nvPr/>
        </p:nvSpPr>
        <p:spPr>
          <a:xfrm>
            <a:off x="515195" y="5219713"/>
            <a:ext cx="5434501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beoordelingen hoofdzakelijk objectief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9725641" y="5219713"/>
            <a:ext cx="5594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beoordelingen hoofdzakelijk subjectief</a:t>
            </a:r>
          </a:p>
        </p:txBody>
      </p:sp>
      <p:cxnSp>
        <p:nvCxnSpPr>
          <p:cNvPr id="18" name="Rechte verbindingslijn met pijl 17"/>
          <p:cNvCxnSpPr/>
          <p:nvPr/>
        </p:nvCxnSpPr>
        <p:spPr>
          <a:xfrm>
            <a:off x="5949696" y="5486811"/>
            <a:ext cx="3377184" cy="0"/>
          </a:xfrm>
          <a:prstGeom prst="straightConnector1">
            <a:avLst/>
          </a:prstGeom>
          <a:ln w="31750">
            <a:headEnd type="triangl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/>
          <p:cNvSpPr txBox="1"/>
          <p:nvPr/>
        </p:nvSpPr>
        <p:spPr>
          <a:xfrm>
            <a:off x="3681126" y="5903402"/>
            <a:ext cx="2268570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Input coaching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9619843" y="5925984"/>
            <a:ext cx="3033203" cy="5116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enkel voor evaluatie</a:t>
            </a:r>
          </a:p>
        </p:txBody>
      </p:sp>
      <p:cxnSp>
        <p:nvCxnSpPr>
          <p:cNvPr id="21" name="Rechte verbindingslijn met pijl 20"/>
          <p:cNvCxnSpPr/>
          <p:nvPr/>
        </p:nvCxnSpPr>
        <p:spPr>
          <a:xfrm>
            <a:off x="5958462" y="6193080"/>
            <a:ext cx="3377184" cy="0"/>
          </a:xfrm>
          <a:prstGeom prst="straightConnector1">
            <a:avLst/>
          </a:prstGeom>
          <a:ln w="31750">
            <a:headEnd type="triangl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572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7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16" name="Tekstvak 15"/>
          <p:cNvSpPr txBox="1"/>
          <p:nvPr/>
        </p:nvSpPr>
        <p:spPr>
          <a:xfrm>
            <a:off x="830118" y="1452385"/>
            <a:ext cx="58480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Vb. 1: De grafische beoordelingsschaal 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b="68422"/>
          <a:stretch/>
        </p:blipFill>
        <p:spPr>
          <a:xfrm>
            <a:off x="830118" y="3340644"/>
            <a:ext cx="8077586" cy="1170396"/>
          </a:xfrm>
          <a:prstGeom prst="rect">
            <a:avLst/>
          </a:prstGeom>
        </p:spPr>
      </p:pic>
      <p:sp>
        <p:nvSpPr>
          <p:cNvPr id="22" name="Tekstvak 21"/>
          <p:cNvSpPr txBox="1"/>
          <p:nvPr/>
        </p:nvSpPr>
        <p:spPr>
          <a:xfrm>
            <a:off x="830118" y="2555761"/>
            <a:ext cx="838242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200" i="1" dirty="0"/>
              <a:t>“Hoe beoordeelt u </a:t>
            </a:r>
            <a:r>
              <a:rPr lang="nl-BE" sz="2200" i="1" dirty="0" err="1"/>
              <a:t>Danira</a:t>
            </a:r>
            <a:r>
              <a:rPr lang="nl-BE" sz="2200" i="1" dirty="0"/>
              <a:t> op de competentie ‘time management’?</a:t>
            </a:r>
          </a:p>
        </p:txBody>
      </p:sp>
    </p:spTree>
    <p:extLst>
      <p:ext uri="{BB962C8B-B14F-4D97-AF65-F5344CB8AC3E}">
        <p14:creationId xmlns:p14="http://schemas.microsoft.com/office/powerpoint/2010/main" val="2605775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8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16" name="Tekstvak 15"/>
          <p:cNvSpPr txBox="1"/>
          <p:nvPr/>
        </p:nvSpPr>
        <p:spPr>
          <a:xfrm>
            <a:off x="830118" y="1452385"/>
            <a:ext cx="58480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Vb. 1: De grafische beoordelingsschaal 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b="37500"/>
          <a:stretch/>
        </p:blipFill>
        <p:spPr>
          <a:xfrm>
            <a:off x="830118" y="3340644"/>
            <a:ext cx="8077586" cy="2316444"/>
          </a:xfrm>
          <a:prstGeom prst="rect">
            <a:avLst/>
          </a:prstGeom>
        </p:spPr>
      </p:pic>
      <p:sp>
        <p:nvSpPr>
          <p:cNvPr id="22" name="Tekstvak 21"/>
          <p:cNvSpPr txBox="1"/>
          <p:nvPr/>
        </p:nvSpPr>
        <p:spPr>
          <a:xfrm>
            <a:off x="830118" y="2555761"/>
            <a:ext cx="838242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200" i="1" dirty="0"/>
              <a:t>“Hoe beoordeelt u </a:t>
            </a:r>
            <a:r>
              <a:rPr lang="nl-BE" sz="2200" i="1" dirty="0" err="1"/>
              <a:t>Danira</a:t>
            </a:r>
            <a:r>
              <a:rPr lang="nl-BE" sz="2200" i="1" dirty="0"/>
              <a:t> op de competentie ‘time management’?</a:t>
            </a:r>
          </a:p>
        </p:txBody>
      </p:sp>
    </p:spTree>
    <p:extLst>
      <p:ext uri="{BB962C8B-B14F-4D97-AF65-F5344CB8AC3E}">
        <p14:creationId xmlns:p14="http://schemas.microsoft.com/office/powerpoint/2010/main" val="1152594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 instrument gaan we gebruiken?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9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6: Prestatiemanagement - AJ 2020 2021 - Prof. dr. Bart Wille</a:t>
            </a:r>
            <a:endParaRPr lang="nl-BE" noProof="0" dirty="0"/>
          </a:p>
        </p:txBody>
      </p:sp>
      <p:sp>
        <p:nvSpPr>
          <p:cNvPr id="16" name="Tekstvak 15"/>
          <p:cNvSpPr txBox="1"/>
          <p:nvPr/>
        </p:nvSpPr>
        <p:spPr>
          <a:xfrm>
            <a:off x="830118" y="1452385"/>
            <a:ext cx="58480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Vb. 1: De grafische beoordelingsschaal 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18" y="3340644"/>
            <a:ext cx="8077586" cy="3706332"/>
          </a:xfrm>
          <a:prstGeom prst="rect">
            <a:avLst/>
          </a:prstGeom>
        </p:spPr>
      </p:pic>
      <p:sp>
        <p:nvSpPr>
          <p:cNvPr id="22" name="Tekstvak 21"/>
          <p:cNvSpPr txBox="1"/>
          <p:nvPr/>
        </p:nvSpPr>
        <p:spPr>
          <a:xfrm>
            <a:off x="830118" y="2555761"/>
            <a:ext cx="8382423" cy="49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200" i="1" dirty="0"/>
              <a:t>“Hoe beoordeelt u </a:t>
            </a:r>
            <a:r>
              <a:rPr lang="nl-BE" sz="2200" i="1" dirty="0" err="1"/>
              <a:t>Danira</a:t>
            </a:r>
            <a:r>
              <a:rPr lang="nl-BE" sz="2200" i="1" dirty="0"/>
              <a:t> op de competentie ‘time management’?</a:t>
            </a:r>
          </a:p>
        </p:txBody>
      </p:sp>
    </p:spTree>
    <p:extLst>
      <p:ext uri="{BB962C8B-B14F-4D97-AF65-F5344CB8AC3E}">
        <p14:creationId xmlns:p14="http://schemas.microsoft.com/office/powerpoint/2010/main" val="173753225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Universiteit Gent">
      <a:dk1>
        <a:sysClr val="windowText" lastClr="000000"/>
      </a:dk1>
      <a:lt1>
        <a:sysClr val="window" lastClr="FFFFFF"/>
      </a:lt1>
      <a:dk2>
        <a:srgbClr val="1E64C8"/>
      </a:dk2>
      <a:lt2>
        <a:srgbClr val="FFD200"/>
      </a:lt2>
      <a:accent1>
        <a:srgbClr val="1E64C8"/>
      </a:accent1>
      <a:accent2>
        <a:srgbClr val="FFD2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headEnd type="triangle" w="lg" len="lg"/>
          <a:tailEnd type="triangl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e-NL-Corporate_1_0_12.potx" id="{7B7AD283-F127-47E9-B631-C6240DD2F4D8}" vid="{D6A74DA3-514C-45CC-8A87-78B48D3D9F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84B323ABA3FA40887644802E7BFCBE" ma:contentTypeVersion="13" ma:contentTypeDescription="Een nieuw document maken." ma:contentTypeScope="" ma:versionID="719c6386300fa4747c2f6fc9177033c3">
  <xsd:schema xmlns:xsd="http://www.w3.org/2001/XMLSchema" xmlns:xs="http://www.w3.org/2001/XMLSchema" xmlns:p="http://schemas.microsoft.com/office/2006/metadata/properties" xmlns:ns3="ff6fe531-25f2-4832-8eb4-8bea652e53d5" xmlns:ns4="87ea19fe-92cf-40d4-b3a4-5fa5ccec7b72" targetNamespace="http://schemas.microsoft.com/office/2006/metadata/properties" ma:root="true" ma:fieldsID="2dbe32e3151fb480839ed4b2a5850ed8" ns3:_="" ns4:_="">
    <xsd:import namespace="ff6fe531-25f2-4832-8eb4-8bea652e53d5"/>
    <xsd:import namespace="87ea19fe-92cf-40d4-b3a4-5fa5ccec7b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6fe531-25f2-4832-8eb4-8bea652e53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ea19fe-92cf-40d4-b3a4-5fa5ccec7b7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3033E0-D4FC-4CC2-8FE4-192D581EB5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6fe531-25f2-4832-8eb4-8bea652e53d5"/>
    <ds:schemaRef ds:uri="87ea19fe-92cf-40d4-b3a4-5fa5ccec7b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D78EDA-9406-49B8-AD09-1141E1AE70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AF6CB7-2A18-4264-AB21-4901BBA09C44}">
  <ds:schemaRefs>
    <ds:schemaRef ds:uri="http://schemas.microsoft.com/office/2006/documentManagement/types"/>
    <ds:schemaRef ds:uri="ff6fe531-25f2-4832-8eb4-8bea652e53d5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87ea19fe-92cf-40d4-b3a4-5fa5ccec7b72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8001</TotalTime>
  <Words>897</Words>
  <Application>Microsoft Office PowerPoint</Application>
  <PresentationFormat>Aangepast</PresentationFormat>
  <Paragraphs>175</Paragraphs>
  <Slides>18</Slides>
  <Notes>18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Kantoorthema</vt:lpstr>
      <vt:lpstr>Hoofdstuk 6: prestatiemanagement</vt:lpstr>
      <vt:lpstr>PowerPoint-presentatie</vt:lpstr>
      <vt:lpstr>de complexiteit van prestatiemanagement</vt:lpstr>
      <vt:lpstr>Wat is de doelstelling</vt:lpstr>
      <vt:lpstr>Wat gaan we beoordelen?</vt:lpstr>
      <vt:lpstr>Welk instrument gaan we gebruiken?</vt:lpstr>
      <vt:lpstr>Welk instrument gaan we gebruiken?</vt:lpstr>
      <vt:lpstr>Welk instrument gaan we gebruiken?</vt:lpstr>
      <vt:lpstr>Welk instrument gaan we gebruiken?</vt:lpstr>
      <vt:lpstr>Welk instrument gaan we gebruiken?</vt:lpstr>
      <vt:lpstr>Welk instrument gaan we gebruiken?</vt:lpstr>
      <vt:lpstr>wie beoordeelt er?</vt:lpstr>
      <vt:lpstr>wie beoordeelt er?</vt:lpstr>
      <vt:lpstr>wie beoordeelt er?</vt:lpstr>
      <vt:lpstr>wie beoordeelt er?</vt:lpstr>
      <vt:lpstr>wie beoordeelt er?</vt:lpstr>
      <vt:lpstr>wie beoordeelt er?</vt:lpstr>
      <vt:lpstr>Prestatiemanagement: quo vadis?</vt:lpstr>
    </vt:vector>
  </TitlesOfParts>
  <Company>UGent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Universiteit Gent</dc:creator>
  <cp:lastModifiedBy>Sofie Dupré</cp:lastModifiedBy>
  <cp:revision>788</cp:revision>
  <dcterms:created xsi:type="dcterms:W3CDTF">2016-09-22T14:19:49Z</dcterms:created>
  <dcterms:modified xsi:type="dcterms:W3CDTF">2021-06-10T12:59:20Z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d to">
    <vt:lpwstr>Ghent University</vt:lpwstr>
  </property>
  <property fmtid="{D5CDD505-2E9C-101B-9397-08002B2CF9AE}" pid="3" name="Version">
    <vt:lpwstr>1.0</vt:lpwstr>
  </property>
  <property fmtid="{D5CDD505-2E9C-101B-9397-08002B2CF9AE}" pid="4" name="Date">
    <vt:filetime>2016-09-19T22:00:00Z</vt:filetime>
  </property>
  <property fmtid="{D5CDD505-2E9C-101B-9397-08002B2CF9AE}" pid="5" name="Build">
    <vt:lpwstr>12</vt:lpwstr>
  </property>
  <property fmtid="{D5CDD505-2E9C-101B-9397-08002B2CF9AE}" pid="6" name="Cmt 1">
    <vt:lpwstr>create</vt:lpwstr>
  </property>
  <property fmtid="{D5CDD505-2E9C-101B-9397-08002B2CF9AE}" pid="7" name="Cmt 2">
    <vt:lpwstr>1st draft</vt:lpwstr>
  </property>
  <property fmtid="{D5CDD505-2E9C-101B-9397-08002B2CF9AE}" pid="8" name="Cmt 3">
    <vt:lpwstr>Corporate splitt off</vt:lpwstr>
  </property>
  <property fmtid="{D5CDD505-2E9C-101B-9397-08002B2CF9AE}" pid="9" name="Cmt 4">
    <vt:lpwstr>2nd draft</vt:lpwstr>
  </property>
  <property fmtid="{D5CDD505-2E9C-101B-9397-08002B2CF9AE}" pid="10" name="Cmt 4A">
    <vt:lpwstr>copy of UK version translated to NL</vt:lpwstr>
  </property>
  <property fmtid="{D5CDD505-2E9C-101B-9397-08002B2CF9AE}" pid="11" name="Cmt 5">
    <vt:lpwstr>set text box and shape defaults</vt:lpwstr>
  </property>
  <property fmtid="{D5CDD505-2E9C-101B-9397-08002B2CF9AE}" pid="12" name="Cmt 6">
    <vt:lpwstr>closing slide acc. to letter</vt:lpwstr>
  </property>
  <property fmtid="{D5CDD505-2E9C-101B-9397-08002B2CF9AE}" pid="13" name="Cmt 7">
    <vt:lpwstr>logo opening slide sharpened</vt:lpwstr>
  </property>
  <property fmtid="{D5CDD505-2E9C-101B-9397-08002B2CF9AE}" pid="14" name="Cmt 8">
    <vt:lpwstr>split variable and fixed data in contact data; lang to NL-BE</vt:lpwstr>
  </property>
  <property fmtid="{D5CDD505-2E9C-101B-9397-08002B2CF9AE}" pid="15" name="Cmt 9">
    <vt:lpwstr>comments 19-9-2016</vt:lpwstr>
  </property>
  <property fmtid="{D5CDD505-2E9C-101B-9397-08002B2CF9AE}" pid="16" name="Cmt 10">
    <vt:lpwstr>social media redesigned</vt:lpwstr>
  </property>
  <property fmtid="{D5CDD505-2E9C-101B-9397-08002B2CF9AE}" pid="17" name="Cmt 11">
    <vt:lpwstr>Title Slide renamed to TitleSlide</vt:lpwstr>
  </property>
  <property fmtid="{D5CDD505-2E9C-101B-9397-08002B2CF9AE}" pid="18" name="Cmt 12">
    <vt:lpwstr>Title and text size</vt:lpwstr>
  </property>
  <property fmtid="{D5CDD505-2E9C-101B-9397-08002B2CF9AE}" pid="19" name="ContentTypeId">
    <vt:lpwstr>0x0101008784B323ABA3FA40887644802E7BFCBE</vt:lpwstr>
  </property>
</Properties>
</file>