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sldIdLst>
    <p:sldId id="341" r:id="rId5"/>
    <p:sldId id="392" r:id="rId6"/>
    <p:sldId id="387" r:id="rId7"/>
    <p:sldId id="401" r:id="rId8"/>
    <p:sldId id="402" r:id="rId9"/>
    <p:sldId id="407" r:id="rId10"/>
    <p:sldId id="403" r:id="rId11"/>
    <p:sldId id="408" r:id="rId12"/>
    <p:sldId id="410" r:id="rId13"/>
    <p:sldId id="411" r:id="rId14"/>
    <p:sldId id="412" r:id="rId15"/>
    <p:sldId id="404" r:id="rId16"/>
    <p:sldId id="413" r:id="rId17"/>
    <p:sldId id="405" r:id="rId18"/>
    <p:sldId id="415" r:id="rId19"/>
    <p:sldId id="416" r:id="rId20"/>
    <p:sldId id="417" r:id="rId21"/>
    <p:sldId id="421" r:id="rId22"/>
    <p:sldId id="418" r:id="rId23"/>
    <p:sldId id="419" r:id="rId24"/>
    <p:sldId id="422" r:id="rId25"/>
    <p:sldId id="420" r:id="rId26"/>
    <p:sldId id="426" r:id="rId27"/>
    <p:sldId id="427" r:id="rId28"/>
  </p:sldIdLst>
  <p:sldSz cx="17338675" cy="9753600"/>
  <p:notesSz cx="6858000" cy="9144000"/>
  <p:defaultTextStyle>
    <a:defPPr>
      <a:defRPr lang="en-US"/>
    </a:defPPr>
    <a:lvl1pPr marL="0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184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368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552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736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0921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105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289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473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Wille" initials="BW" lastIdx="1" clrIdx="0">
    <p:extLst>
      <p:ext uri="{19B8F6BF-5375-455C-9EA6-DF929625EA0E}">
        <p15:presenceInfo xmlns:p15="http://schemas.microsoft.com/office/powerpoint/2012/main" userId="S-1-5-21-4030456262-320625612-449655040-2663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A50021"/>
    <a:srgbClr val="FF0066"/>
    <a:srgbClr val="1E64C8"/>
    <a:srgbClr val="FF6600"/>
    <a:srgbClr val="009999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0" autoAdjust="0"/>
    <p:restoredTop sz="79525" autoAdjust="0"/>
  </p:normalViewPr>
  <p:slideViewPr>
    <p:cSldViewPr snapToGrid="0" showGuides="1">
      <p:cViewPr varScale="1">
        <p:scale>
          <a:sx n="46" d="100"/>
          <a:sy n="46" d="100"/>
        </p:scale>
        <p:origin x="1142" y="53"/>
      </p:cViewPr>
      <p:guideLst>
        <p:guide orient="horz" pos="3072"/>
        <p:guide pos="5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e Dupré" userId="58bce2e1-0218-4cdf-b768-e002cd936a77" providerId="ADAL" clId="{52289E85-BB65-4E23-927F-11C86B1441B1}"/>
    <pc:docChg chg="custSel delSld modSld">
      <pc:chgData name="Sofie Dupré" userId="58bce2e1-0218-4cdf-b768-e002cd936a77" providerId="ADAL" clId="{52289E85-BB65-4E23-927F-11C86B1441B1}" dt="2021-06-10T12:41:49.568" v="12" actId="478"/>
      <pc:docMkLst>
        <pc:docMk/>
      </pc:docMkLst>
      <pc:sldChg chg="del">
        <pc:chgData name="Sofie Dupré" userId="58bce2e1-0218-4cdf-b768-e002cd936a77" providerId="ADAL" clId="{52289E85-BB65-4E23-927F-11C86B1441B1}" dt="2021-06-10T12:41:07.382" v="3" actId="2696"/>
        <pc:sldMkLst>
          <pc:docMk/>
          <pc:sldMk cId="568123651" sldId="364"/>
        </pc:sldMkLst>
      </pc:sldChg>
      <pc:sldChg chg="del">
        <pc:chgData name="Sofie Dupré" userId="58bce2e1-0218-4cdf-b768-e002cd936a77" providerId="ADAL" clId="{52289E85-BB65-4E23-927F-11C86B1441B1}" dt="2021-06-10T12:41:09.244" v="4" actId="2696"/>
        <pc:sldMkLst>
          <pc:docMk/>
          <pc:sldMk cId="1534234596" sldId="382"/>
        </pc:sldMkLst>
      </pc:sldChg>
      <pc:sldChg chg="del">
        <pc:chgData name="Sofie Dupré" userId="58bce2e1-0218-4cdf-b768-e002cd936a77" providerId="ADAL" clId="{52289E85-BB65-4E23-927F-11C86B1441B1}" dt="2021-06-10T12:41:01.386" v="0" actId="2696"/>
        <pc:sldMkLst>
          <pc:docMk/>
          <pc:sldMk cId="4008587162" sldId="384"/>
        </pc:sldMkLst>
      </pc:sldChg>
      <pc:sldChg chg="del">
        <pc:chgData name="Sofie Dupré" userId="58bce2e1-0218-4cdf-b768-e002cd936a77" providerId="ADAL" clId="{52289E85-BB65-4E23-927F-11C86B1441B1}" dt="2021-06-10T12:41:02.103" v="1" actId="2696"/>
        <pc:sldMkLst>
          <pc:docMk/>
          <pc:sldMk cId="710634437" sldId="385"/>
        </pc:sldMkLst>
      </pc:sldChg>
      <pc:sldChg chg="del">
        <pc:chgData name="Sofie Dupré" userId="58bce2e1-0218-4cdf-b768-e002cd936a77" providerId="ADAL" clId="{52289E85-BB65-4E23-927F-11C86B1441B1}" dt="2021-06-10T12:41:02.492" v="2" actId="2696"/>
        <pc:sldMkLst>
          <pc:docMk/>
          <pc:sldMk cId="1401966629" sldId="386"/>
        </pc:sldMkLst>
      </pc:sldChg>
      <pc:sldChg chg="del">
        <pc:chgData name="Sofie Dupré" userId="58bce2e1-0218-4cdf-b768-e002cd936a77" providerId="ADAL" clId="{52289E85-BB65-4E23-927F-11C86B1441B1}" dt="2021-06-10T12:41:19.755" v="5" actId="2696"/>
        <pc:sldMkLst>
          <pc:docMk/>
          <pc:sldMk cId="2961159418" sldId="388"/>
        </pc:sldMkLst>
      </pc:sldChg>
      <pc:sldChg chg="del">
        <pc:chgData name="Sofie Dupré" userId="58bce2e1-0218-4cdf-b768-e002cd936a77" providerId="ADAL" clId="{52289E85-BB65-4E23-927F-11C86B1441B1}" dt="2021-06-10T12:41:20.911" v="6" actId="2696"/>
        <pc:sldMkLst>
          <pc:docMk/>
          <pc:sldMk cId="2048321713" sldId="391"/>
        </pc:sldMkLst>
      </pc:sldChg>
      <pc:sldChg chg="del">
        <pc:chgData name="Sofie Dupré" userId="58bce2e1-0218-4cdf-b768-e002cd936a77" providerId="ADAL" clId="{52289E85-BB65-4E23-927F-11C86B1441B1}" dt="2021-06-10T12:41:22.443" v="7" actId="2696"/>
        <pc:sldMkLst>
          <pc:docMk/>
          <pc:sldMk cId="2371615969" sldId="396"/>
        </pc:sldMkLst>
      </pc:sldChg>
      <pc:sldChg chg="del">
        <pc:chgData name="Sofie Dupré" userId="58bce2e1-0218-4cdf-b768-e002cd936a77" providerId="ADAL" clId="{52289E85-BB65-4E23-927F-11C86B1441B1}" dt="2021-06-10T12:41:23.179" v="8" actId="2696"/>
        <pc:sldMkLst>
          <pc:docMk/>
          <pc:sldMk cId="190570198" sldId="397"/>
        </pc:sldMkLst>
      </pc:sldChg>
      <pc:sldChg chg="del">
        <pc:chgData name="Sofie Dupré" userId="58bce2e1-0218-4cdf-b768-e002cd936a77" providerId="ADAL" clId="{52289E85-BB65-4E23-927F-11C86B1441B1}" dt="2021-06-10T12:41:23.748" v="9" actId="2696"/>
        <pc:sldMkLst>
          <pc:docMk/>
          <pc:sldMk cId="2849711007" sldId="398"/>
        </pc:sldMkLst>
      </pc:sldChg>
      <pc:sldChg chg="del">
        <pc:chgData name="Sofie Dupré" userId="58bce2e1-0218-4cdf-b768-e002cd936a77" providerId="ADAL" clId="{52289E85-BB65-4E23-927F-11C86B1441B1}" dt="2021-06-10T12:41:24.451" v="10" actId="2696"/>
        <pc:sldMkLst>
          <pc:docMk/>
          <pc:sldMk cId="230003031" sldId="399"/>
        </pc:sldMkLst>
      </pc:sldChg>
      <pc:sldChg chg="del">
        <pc:chgData name="Sofie Dupré" userId="58bce2e1-0218-4cdf-b768-e002cd936a77" providerId="ADAL" clId="{52289E85-BB65-4E23-927F-11C86B1441B1}" dt="2021-06-10T12:41:26.488" v="11" actId="2696"/>
        <pc:sldMkLst>
          <pc:docMk/>
          <pc:sldMk cId="2693889884" sldId="400"/>
        </pc:sldMkLst>
      </pc:sldChg>
      <pc:sldChg chg="delSp">
        <pc:chgData name="Sofie Dupré" userId="58bce2e1-0218-4cdf-b768-e002cd936a77" providerId="ADAL" clId="{52289E85-BB65-4E23-927F-11C86B1441B1}" dt="2021-06-10T12:41:49.568" v="12" actId="478"/>
        <pc:sldMkLst>
          <pc:docMk/>
          <pc:sldMk cId="1115002964" sldId="412"/>
        </pc:sldMkLst>
        <pc:picChg chg="del">
          <ac:chgData name="Sofie Dupré" userId="58bce2e1-0218-4cdf-b768-e002cd936a77" providerId="ADAL" clId="{52289E85-BB65-4E23-927F-11C86B1441B1}" dt="2021-06-10T12:41:49.568" v="12" actId="478"/>
          <ac:picMkLst>
            <pc:docMk/>
            <pc:sldMk cId="1115002964" sldId="412"/>
            <ac:picMk id="9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80C0C-85DF-417F-8238-DB0D1574362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0A48-EDB1-4AFE-B1B7-10CE2A41649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0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885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544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763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115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598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8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910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326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861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749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02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459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0894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126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83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6575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36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68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808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331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67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890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265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89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orpora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/>
              <a:t>HRM - Hoofdstuk 4: Selectie &amp; Assessment - AJ 2020 2021 - Prof. dr. Bart Wille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en-GB" smtClean="0"/>
              <a:t>‹nr.›</a:t>
            </a:fld>
            <a:endParaRPr lang="en-GB"/>
          </a:p>
        </p:txBody>
      </p:sp>
      <p:pic>
        <p:nvPicPr>
          <p:cNvPr id="9" name="Logo Large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8" y="2275285"/>
            <a:ext cx="5462027" cy="417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3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291074" y="228600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283414" y="6874716"/>
            <a:ext cx="15191026" cy="583200"/>
          </a:xfrm>
        </p:spPr>
        <p:txBody>
          <a:bodyPr>
            <a:normAutofit/>
          </a:bodyPr>
          <a:lstStyle>
            <a:lvl1pPr marL="0" indent="0" algn="l">
              <a:lnSpc>
                <a:spcPts val="3600"/>
              </a:lnSpc>
              <a:buNone/>
              <a:defRPr sz="3000" baseline="0">
                <a:solidFill>
                  <a:srgbClr val="FFD200"/>
                </a:solidFill>
              </a:defRPr>
            </a:lvl1pPr>
            <a:lvl2pPr marL="650184" indent="0" algn="ctr">
              <a:buNone/>
              <a:defRPr sz="2844"/>
            </a:lvl2pPr>
            <a:lvl3pPr marL="1300368" indent="0" algn="ctr">
              <a:buNone/>
              <a:defRPr sz="2560"/>
            </a:lvl3pPr>
            <a:lvl4pPr marL="1950552" indent="0" algn="ctr">
              <a:buNone/>
              <a:defRPr sz="2275"/>
            </a:lvl4pPr>
            <a:lvl5pPr marL="2600736" indent="0" algn="ctr">
              <a:buNone/>
              <a:defRPr sz="2275"/>
            </a:lvl5pPr>
            <a:lvl6pPr marL="3250921" indent="0" algn="ctr">
              <a:buNone/>
              <a:defRPr sz="2275"/>
            </a:lvl6pPr>
            <a:lvl7pPr marL="3901105" indent="0" algn="ctr">
              <a:buNone/>
              <a:defRPr sz="2275"/>
            </a:lvl7pPr>
            <a:lvl8pPr marL="4551289" indent="0" algn="ctr">
              <a:buNone/>
              <a:defRPr sz="2275"/>
            </a:lvl8pPr>
            <a:lvl9pPr marL="5201473" indent="0" algn="ctr">
              <a:buNone/>
              <a:defRPr sz="2275"/>
            </a:lvl9pPr>
          </a:lstStyle>
          <a:p>
            <a:r>
              <a:rPr lang="nl-BE" noProof="0" dirty="0"/>
              <a:t>Klik om de ondertitel / presentator / datum [</a:t>
            </a:r>
            <a:r>
              <a:rPr lang="nl-BE" noProof="0" dirty="0" err="1"/>
              <a:t>dd</a:t>
            </a:r>
            <a:r>
              <a:rPr lang="nl-BE" noProof="0" dirty="0"/>
              <a:t>-mm-</a:t>
            </a:r>
            <a:r>
              <a:rPr lang="nl-BE" noProof="0" dirty="0" err="1"/>
              <a:t>yyyy</a:t>
            </a:r>
            <a:r>
              <a:rPr lang="nl-BE" noProof="0" dirty="0"/>
              <a:t>] te maken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6408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291074" y="270000"/>
            <a:ext cx="15183366" cy="540000"/>
          </a:xfrm>
        </p:spPr>
        <p:txBody>
          <a:bodyPr anchor="b" anchorCtr="0">
            <a:normAutofit/>
          </a:bodyPr>
          <a:lstStyle>
            <a:lvl1pPr marL="0" indent="0">
              <a:lnSpc>
                <a:spcPts val="1700"/>
              </a:lnSpc>
              <a:buNone/>
              <a:defRPr sz="1400" b="1" i="0" u="sng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  <a:lvl2pPr marL="0" indent="0">
              <a:lnSpc>
                <a:spcPts val="1700"/>
              </a:lnSpc>
              <a:buNone/>
              <a:defRPr sz="1400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2pPr>
          </a:lstStyle>
          <a:p>
            <a:pPr lvl="0"/>
            <a:r>
              <a:rPr lang="nl-BE" noProof="0" dirty="0"/>
              <a:t>Klik om de organisatie stijlen te bewerken</a:t>
            </a:r>
          </a:p>
          <a:p>
            <a:pPr lvl="1"/>
            <a:r>
              <a:rPr lang="nl-BE" noProof="0" dirty="0"/>
              <a:t>tweede niveau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32004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1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7132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2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82296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3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107460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4</a:t>
            </a:r>
          </a:p>
        </p:txBody>
      </p:sp>
    </p:spTree>
    <p:extLst>
      <p:ext uri="{BB962C8B-B14F-4D97-AF65-F5344CB8AC3E}">
        <p14:creationId xmlns:p14="http://schemas.microsoft.com/office/powerpoint/2010/main" val="94181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324612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BE" noProof="0" dirty="0"/>
              <a:t>klik om een hoofdstuktitel te maken.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7344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29473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15699575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marL="2328863" indent="-550863" defTabSz="1912938">
              <a:lnSpc>
                <a:spcPct val="120000"/>
              </a:lnSpc>
              <a:tabLst/>
              <a:defRPr/>
            </a:lvl4pPr>
            <a:lvl5pPr marL="2962275" indent="-442913" defTabSz="457200">
              <a:lnSpc>
                <a:spcPct val="120000"/>
              </a:lnSpc>
              <a:buFont typeface="Arial" panose="020B0604020202020204" pitchFamily="34" charset="0"/>
              <a:buChar char="̶"/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08157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0104438" y="1371918"/>
            <a:ext cx="6300000" cy="64980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8442000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defTabSz="457200">
              <a:lnSpc>
                <a:spcPct val="120000"/>
              </a:lnSpc>
              <a:defRPr/>
            </a:lvl4pPr>
            <a:lvl5pPr defTabSz="457200">
              <a:lnSpc>
                <a:spcPct val="120000"/>
              </a:lnSpc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31488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2038" y="1371600"/>
            <a:ext cx="15480000" cy="65016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37451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NL" noProof="0" dirty="0"/>
          </a:p>
        </p:txBody>
      </p:sp>
      <p:sp>
        <p:nvSpPr>
          <p:cNvPr id="7" name="Covering Background"/>
          <p:cNvSpPr/>
          <p:nvPr userDrawn="1"/>
        </p:nvSpPr>
        <p:spPr>
          <a:xfrm>
            <a:off x="-1" y="0"/>
            <a:ext cx="17337600" cy="975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17337600" cy="97536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294941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9215999" y="3095999"/>
            <a:ext cx="7257600" cy="1717969"/>
          </a:xfrm>
        </p:spPr>
        <p:txBody>
          <a:bodyPr>
            <a:normAutofit/>
          </a:bodyPr>
          <a:lstStyle>
            <a:lvl1pPr marL="0" indent="0">
              <a:lnSpc>
                <a:spcPts val="35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de namen van </a:t>
            </a:r>
            <a:r>
              <a:rPr lang="nl-NL" dirty="0" err="1"/>
              <a:t>social</a:t>
            </a:r>
            <a:r>
              <a:rPr lang="nl-NL" dirty="0"/>
              <a:t> media in te typen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1743240"/>
            <a:ext cx="7419544" cy="5769600"/>
          </a:xfrm>
        </p:spPr>
        <p:txBody>
          <a:bodyPr anchor="t" anchorCtr="0">
            <a:noAutofit/>
          </a:bodyPr>
          <a:lstStyle>
            <a:lvl1pPr algn="l">
              <a:lnSpc>
                <a:spcPts val="3500"/>
              </a:lnSpc>
              <a:defRPr sz="2500" u="none" cap="none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+mn-lt"/>
              </a:defRPr>
            </a:lvl1pPr>
          </a:lstStyle>
          <a:p>
            <a:r>
              <a:rPr lang="nl-BE" noProof="0" dirty="0"/>
              <a:t>Klik om de gegevens van de presentator in </a:t>
            </a:r>
            <a:r>
              <a:rPr lang="nl-BE" noProof="0"/>
              <a:t>te typen</a:t>
            </a:r>
            <a:endParaRPr lang="nl-BE" noProof="0" dirty="0"/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1828800"/>
            <a:ext cx="15012000" cy="59997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3175459"/>
            <a:ext cx="280417" cy="335281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8" y="3592583"/>
            <a:ext cx="280417" cy="356617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4117291"/>
            <a:ext cx="280417" cy="2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0118" y="136025"/>
            <a:ext cx="15705282" cy="86369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BE" noProof="0" dirty="0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825" y="1194364"/>
            <a:ext cx="15699575" cy="66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72394" y="8948703"/>
            <a:ext cx="229792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236" y="8994423"/>
            <a:ext cx="8353564" cy="437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7" name="Title positioning box" hidden="1"/>
          <p:cNvSpPr/>
          <p:nvPr userDrawn="1"/>
        </p:nvSpPr>
        <p:spPr>
          <a:xfrm>
            <a:off x="927265" y="367200"/>
            <a:ext cx="15480000" cy="463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ositoning box" hidden="1"/>
          <p:cNvSpPr/>
          <p:nvPr userDrawn="1"/>
        </p:nvSpPr>
        <p:spPr>
          <a:xfrm>
            <a:off x="927265" y="1584000"/>
            <a:ext cx="82296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ogo positioning box" hidden="1"/>
          <p:cNvSpPr/>
          <p:nvPr userDrawn="1"/>
        </p:nvSpPr>
        <p:spPr>
          <a:xfrm flipV="1">
            <a:off x="928800" y="7878842"/>
            <a:ext cx="15478465" cy="141635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7" y="7906160"/>
            <a:ext cx="2308379" cy="1847440"/>
          </a:xfrm>
          <a:prstGeom prst="rect">
            <a:avLst/>
          </a:prstGeom>
        </p:spPr>
      </p:pic>
      <p:sp>
        <p:nvSpPr>
          <p:cNvPr id="12" name="Text positoning box" hidden="1"/>
          <p:cNvSpPr/>
          <p:nvPr userDrawn="1"/>
        </p:nvSpPr>
        <p:spPr>
          <a:xfrm>
            <a:off x="9172105" y="1584000"/>
            <a:ext cx="9144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ositoning box" hidden="1"/>
          <p:cNvSpPr/>
          <p:nvPr userDrawn="1"/>
        </p:nvSpPr>
        <p:spPr>
          <a:xfrm>
            <a:off x="10099369" y="1356360"/>
            <a:ext cx="6307895" cy="6527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3" r:id="rId3"/>
    <p:sldLayoutId id="2147483662" r:id="rId4"/>
    <p:sldLayoutId id="2147483674" r:id="rId5"/>
    <p:sldLayoutId id="2147483666" r:id="rId6"/>
    <p:sldLayoutId id="2147483675" r:id="rId7"/>
    <p:sldLayoutId id="2147483676" r:id="rId8"/>
  </p:sldLayoutIdLst>
  <p:hf hdr="0" dt="0"/>
  <p:txStyles>
    <p:titleStyle>
      <a:lvl1pPr algn="l" defTabSz="1300368" rtl="0" eaLnBrk="1" latinLnBrk="0" hangingPunct="1">
        <a:lnSpc>
          <a:spcPct val="90000"/>
        </a:lnSpc>
        <a:spcBef>
          <a:spcPct val="0"/>
        </a:spcBef>
        <a:buNone/>
        <a:defRPr sz="5400" u="sng" kern="1200" cap="all" baseline="0">
          <a:solidFill>
            <a:srgbClr val="1E64C8"/>
          </a:solidFill>
          <a:uFill>
            <a:solidFill>
              <a:srgbClr val="1E64C8"/>
            </a:solidFill>
          </a:uFill>
          <a:latin typeface="+mj-lt"/>
          <a:ea typeface="+mj-ea"/>
          <a:cs typeface="+mj-cs"/>
        </a:defRPr>
      </a:lvl1pPr>
    </p:titleStyle>
    <p:bodyStyle>
      <a:lvl1pPr marL="536575" indent="-45085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69988" indent="-450850" algn="l" defTabSz="457200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tabLst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755775" indent="-45000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‒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1450" indent="-550863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325" indent="-1158875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13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197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381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565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84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68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52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36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21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05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289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473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lowlandsassessmentsystems.com/nl/blog/word-wijzer-gebruik-lola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8000" dirty="0"/>
              <a:t>Hoofdstuk 4: selectie &amp; assessment (deel 1)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pPr/>
              <a:t>1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8964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predictorconstructen in vogelvlucht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10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582" y="2238397"/>
            <a:ext cx="5738261" cy="53136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406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predictorconstructen in vogelvlucht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11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kstvak 10"/>
          <p:cNvSpPr txBox="1"/>
          <p:nvPr/>
        </p:nvSpPr>
        <p:spPr>
          <a:xfrm>
            <a:off x="824496" y="2324504"/>
            <a:ext cx="6480766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3000" b="1" dirty="0"/>
              <a:t>Psychomotorische vaardigheden: 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Keuzereactietijd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Reactietijd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bewegingssnelheid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Vingervaardigheid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Handvaardigheid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Nauwkeurigheid</a:t>
            </a:r>
          </a:p>
          <a:p>
            <a:pPr marL="457200" indent="-457200">
              <a:lnSpc>
                <a:spcPct val="120000"/>
              </a:lnSpc>
              <a:buFontTx/>
              <a:buChar char="-"/>
            </a:pPr>
            <a:r>
              <a:rPr lang="nl-BE" sz="2500" dirty="0"/>
              <a:t>...</a:t>
            </a:r>
          </a:p>
          <a:p>
            <a:pPr>
              <a:lnSpc>
                <a:spcPct val="120000"/>
              </a:lnSpc>
            </a:pPr>
            <a:endParaRPr lang="nl-BE" sz="2500" b="1" dirty="0"/>
          </a:p>
        </p:txBody>
      </p:sp>
    </p:spTree>
    <p:extLst>
      <p:ext uri="{BB962C8B-B14F-4D97-AF65-F5344CB8AC3E}">
        <p14:creationId xmlns:p14="http://schemas.microsoft.com/office/powerpoint/2010/main" val="1115002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predictorinstrumenten:</a:t>
            </a:r>
          </a:p>
          <a:p>
            <a:pPr marL="85725" indent="0">
              <a:buNone/>
            </a:pPr>
            <a:r>
              <a:rPr lang="nl-BE" sz="2500" dirty="0"/>
              <a:t>	 “Hoe kunnen we die constructen meten?”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03" y="2656781"/>
            <a:ext cx="2783176" cy="214969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1873" y="2656780"/>
            <a:ext cx="4397057" cy="503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77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predictorinstrumenten: </a:t>
            </a:r>
            <a:r>
              <a:rPr lang="nl-BE" sz="3500" dirty="0" err="1"/>
              <a:t>Sign</a:t>
            </a:r>
            <a:r>
              <a:rPr lang="nl-BE" sz="3500" dirty="0"/>
              <a:t> vs. Sample</a:t>
            </a:r>
          </a:p>
          <a:p>
            <a:pPr marL="85725" indent="0">
              <a:buNone/>
            </a:pPr>
            <a:r>
              <a:rPr lang="nl-BE" sz="2500" dirty="0"/>
              <a:t>	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3489" y="2333828"/>
            <a:ext cx="6226780" cy="498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43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Het sollicitatieformulier</a:t>
            </a:r>
          </a:p>
          <a:p>
            <a:pPr marL="85725" indent="0">
              <a:buNone/>
            </a:pPr>
            <a:endParaRPr lang="nl-BE" sz="25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voor het verzamelen van feitenmateriaal (MAAR: 15-20% van de informatie is foutief)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trend: steeds meer </a:t>
            </a:r>
            <a:r>
              <a:rPr lang="nl-BE" sz="2200" dirty="0" err="1"/>
              <a:t>constructgedreven</a:t>
            </a:r>
            <a:r>
              <a:rPr lang="nl-BE" sz="2200" dirty="0"/>
              <a:t> aan de hand van </a:t>
            </a:r>
            <a:r>
              <a:rPr lang="nl-BE" sz="2200" dirty="0" err="1"/>
              <a:t>biodata</a:t>
            </a:r>
            <a:r>
              <a:rPr lang="nl-BE" sz="2200" dirty="0"/>
              <a:t>-items</a:t>
            </a:r>
          </a:p>
          <a:p>
            <a:pPr>
              <a:buFont typeface="Wingdings" panose="05000000000000000000" pitchFamily="2" charset="2"/>
              <a:buChar char="q"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493658"/>
              </p:ext>
            </p:extLst>
          </p:nvPr>
        </p:nvGraphicFramePr>
        <p:xfrm>
          <a:off x="392541" y="3884866"/>
          <a:ext cx="13065041" cy="487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155">
                  <a:extLst>
                    <a:ext uri="{9D8B030D-6E8A-4147-A177-3AD203B41FA5}">
                      <a16:colId xmlns:a16="http://schemas.microsoft.com/office/drawing/2014/main" val="619133573"/>
                    </a:ext>
                  </a:extLst>
                </a:gridCol>
                <a:gridCol w="9978886">
                  <a:extLst>
                    <a:ext uri="{9D8B030D-6E8A-4147-A177-3AD203B41FA5}">
                      <a16:colId xmlns:a16="http://schemas.microsoft.com/office/drawing/2014/main" val="515925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Domein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Biodata</a:t>
                      </a:r>
                      <a:r>
                        <a:rPr lang="nl-BE" dirty="0"/>
                        <a:t>-item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705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Cognitieve vaardigheid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indent="-357188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Welke punten behaalde u in het middelbaar</a:t>
                      </a:r>
                      <a:r>
                        <a:rPr lang="nl-BE" sz="2200" baseline="0" dirty="0"/>
                        <a:t> onderwijs voor wiskunde?</a:t>
                      </a:r>
                      <a:endParaRPr lang="nl-B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906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Persoonlijkheid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Hoe vaak nam u deel aan sociale evenementen tijdens uw laatste jaar in het middelbaar onderwijs?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Hoe</a:t>
                      </a:r>
                      <a:r>
                        <a:rPr lang="nl-BE" sz="2200" baseline="0" dirty="0"/>
                        <a:t> gevoelig was u voor kritiek in uw laatste jaar in het middelbaar onderwijs?</a:t>
                      </a:r>
                      <a:endParaRPr lang="nl-B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444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Beroepsinteresses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Hoe vaak las u tijdschriften over computertechnologie toen u student</a:t>
                      </a:r>
                      <a:r>
                        <a:rPr lang="nl-BE" sz="2200" baseline="0" dirty="0"/>
                        <a:t> aan de universiteit was?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baseline="0" dirty="0"/>
                        <a:t>Hoe leuk vond u de wetenschapsvakken in het middelbaar onderwijs?</a:t>
                      </a:r>
                      <a:endParaRPr lang="nl-B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759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Waarden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Hoe belangrijk vond u het om in het middelbaar onderwijs als succesvol gezien te worden?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BE" sz="2200" dirty="0"/>
                        <a:t>Hoe</a:t>
                      </a:r>
                      <a:r>
                        <a:rPr lang="nl-BE" sz="2200" baseline="0" dirty="0"/>
                        <a:t> belangrijk vond u het om in het middelbaar onderwijs op te komen voor de leerlingen die zelf minder mondig waren?</a:t>
                      </a:r>
                      <a:endParaRPr lang="nl-B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177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272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Referenties</a:t>
            </a:r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hthoek 6"/>
          <p:cNvSpPr/>
          <p:nvPr/>
        </p:nvSpPr>
        <p:spPr>
          <a:xfrm>
            <a:off x="830118" y="4010192"/>
            <a:ext cx="866775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i="1" dirty="0"/>
              <a:t>“Michiel was asked to give a brief introduction on creativity and how to stimulate it in the workplace efficiently, and this to a though crowd of young molecular biologists. He was able to pinpoint the concept we were looking for and translated it in a well-orchestrated presentation everybody could derive a message from. On top of that, he seems to be a good people-manager within the team he brought with him.”</a:t>
            </a:r>
            <a:endParaRPr lang="nl-BE" sz="2200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766" y="2765171"/>
            <a:ext cx="3057525" cy="11811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118" y="3036909"/>
            <a:ext cx="3227803" cy="77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22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Kennistests</a:t>
            </a:r>
          </a:p>
          <a:p>
            <a:pPr marL="85725" indent="0">
              <a:buNone/>
            </a:pPr>
            <a:endParaRPr lang="nl-BE" sz="25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500" b="1" dirty="0"/>
              <a:t>talen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BE" sz="2500" b="1" dirty="0"/>
              <a:t>...</a:t>
            </a:r>
          </a:p>
          <a:p>
            <a:pPr>
              <a:buFont typeface="Wingdings" panose="05000000000000000000" pitchFamily="2" charset="2"/>
              <a:buChar char="q"/>
            </a:pPr>
            <a:endParaRPr lang="nl-BE" sz="2500" b="1" dirty="0"/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118" y="4235994"/>
            <a:ext cx="10624793" cy="24271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7137" y="5115902"/>
            <a:ext cx="1459679" cy="103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415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Cognitieve vaardigheidstests</a:t>
            </a:r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836" y="3631302"/>
            <a:ext cx="9302475" cy="20974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0126" y="3631302"/>
            <a:ext cx="2887217" cy="328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22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Cognitieve vaardigheidstests</a:t>
            </a:r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b="1" dirty="0"/>
          </a:p>
          <a:p>
            <a:pPr>
              <a:buFont typeface="Wingdings" panose="05000000000000000000" pitchFamily="2" charset="2"/>
              <a:buChar char="q"/>
            </a:pPr>
            <a:endParaRPr lang="nl-BE" sz="2500" dirty="0"/>
          </a:p>
          <a:p>
            <a:pPr>
              <a:buFont typeface="Wingdings" panose="05000000000000000000" pitchFamily="2" charset="2"/>
              <a:buChar char="q"/>
            </a:pPr>
            <a:endParaRPr lang="nl-BE" sz="2500" dirty="0"/>
          </a:p>
          <a:p>
            <a:pPr>
              <a:buFont typeface="Wingdings" panose="05000000000000000000" pitchFamily="2" charset="2"/>
              <a:buChar char="q"/>
            </a:pPr>
            <a:endParaRPr lang="nl-BE" sz="2500" dirty="0"/>
          </a:p>
          <a:p>
            <a:pPr>
              <a:buFont typeface="Wingdings" panose="05000000000000000000" pitchFamily="2" charset="2"/>
              <a:buChar char="q"/>
            </a:pPr>
            <a:endParaRPr lang="nl-BE" sz="2500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500" dirty="0"/>
              <a:t>Tegenwoordig vaak ook met ‘businessinhoud’: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500" dirty="0"/>
              <a:t>hogere face validiteit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500" dirty="0"/>
              <a:t>positievere </a:t>
            </a:r>
            <a:r>
              <a:rPr lang="nl-BE" sz="2500" dirty="0" err="1"/>
              <a:t>applicant</a:t>
            </a:r>
            <a:r>
              <a:rPr lang="nl-BE" sz="2500" dirty="0"/>
              <a:t> </a:t>
            </a:r>
            <a:r>
              <a:rPr lang="nl-BE" sz="2500" dirty="0" err="1"/>
              <a:t>reactions</a:t>
            </a:r>
            <a:endParaRPr lang="nl-BE" sz="25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500" dirty="0"/>
              <a:t>evenwaardige </a:t>
            </a:r>
            <a:r>
              <a:rPr lang="nl-BE" sz="2500" dirty="0" err="1"/>
              <a:t>predictieve</a:t>
            </a:r>
            <a:r>
              <a:rPr lang="nl-BE" sz="2500" dirty="0"/>
              <a:t> validiteit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500" dirty="0"/>
              <a:t>duur om te ontwikkelen want vaak </a:t>
            </a:r>
            <a:r>
              <a:rPr lang="nl-BE" sz="2500" dirty="0" err="1"/>
              <a:t>functiespecifiek</a:t>
            </a:r>
            <a:endParaRPr lang="nl-BE" sz="2500" dirty="0"/>
          </a:p>
          <a:p>
            <a:pPr marL="719138" lvl="1" indent="0">
              <a:buNone/>
            </a:pPr>
            <a:endParaRPr lang="nl-BE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294225"/>
              </p:ext>
            </p:extLst>
          </p:nvPr>
        </p:nvGraphicFramePr>
        <p:xfrm>
          <a:off x="847648" y="3047567"/>
          <a:ext cx="1155911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9559">
                  <a:extLst>
                    <a:ext uri="{9D8B030D-6E8A-4147-A177-3AD203B41FA5}">
                      <a16:colId xmlns:a16="http://schemas.microsoft.com/office/drawing/2014/main" val="3296677351"/>
                    </a:ext>
                  </a:extLst>
                </a:gridCol>
                <a:gridCol w="5779559">
                  <a:extLst>
                    <a:ext uri="{9D8B030D-6E8A-4147-A177-3AD203B41FA5}">
                      <a16:colId xmlns:a16="http://schemas.microsoft.com/office/drawing/2014/main" val="33360779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Functiegroep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Validiteit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02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.53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771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Administratief medewerker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333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Verkoper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369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Dienstverlenend</a:t>
                      </a:r>
                      <a:r>
                        <a:rPr lang="nl-BE" sz="2200" baseline="0" dirty="0"/>
                        <a:t> personeel</a:t>
                      </a:r>
                      <a:endParaRPr lang="nl-B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631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Operatoren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200" dirty="0"/>
                        <a:t>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473966"/>
                  </a:ext>
                </a:extLst>
              </a:tr>
            </a:tbl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720954" y="2622312"/>
            <a:ext cx="3166701" cy="461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200" dirty="0"/>
              <a:t>Schmidt &amp; Hunter, 2004</a:t>
            </a:r>
          </a:p>
        </p:txBody>
      </p:sp>
    </p:spTree>
    <p:extLst>
      <p:ext uri="{BB962C8B-B14F-4D97-AF65-F5344CB8AC3E}">
        <p14:creationId xmlns:p14="http://schemas.microsoft.com/office/powerpoint/2010/main" val="3526394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Emotionele-intelligentietests</a:t>
            </a:r>
          </a:p>
          <a:p>
            <a:pPr marL="85725" indent="0">
              <a:buNone/>
            </a:pPr>
            <a:endParaRPr lang="nl-BE" sz="1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Varianten die vertrekken vanuit het trekmodel vertonen beperkte incrementele</a:t>
            </a:r>
          </a:p>
          <a:p>
            <a:pPr marL="85725" indent="0">
              <a:buNone/>
            </a:pPr>
            <a:r>
              <a:rPr lang="nl-BE" sz="2200" dirty="0"/>
              <a:t>     validiteit </a:t>
            </a:r>
            <a:r>
              <a:rPr lang="nl-BE" sz="2200" dirty="0" err="1"/>
              <a:t>tov</a:t>
            </a:r>
            <a:r>
              <a:rPr lang="nl-BE" sz="2200" dirty="0"/>
              <a:t> persoonlijkheidsvragenlijsten</a:t>
            </a:r>
          </a:p>
          <a:p>
            <a:pPr marL="85725" indent="0">
              <a:buNone/>
            </a:pPr>
            <a:endParaRPr lang="nl-BE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Varianten die vertrekken vanuit het </a:t>
            </a:r>
            <a:r>
              <a:rPr lang="nl-BE" sz="2200" dirty="0" err="1"/>
              <a:t>ability</a:t>
            </a:r>
            <a:r>
              <a:rPr lang="nl-BE" sz="2200" dirty="0"/>
              <a:t>-model vertonen wel incrementele validiteit</a:t>
            </a:r>
          </a:p>
          <a:p>
            <a:pPr marL="85725" indent="0">
              <a:buNone/>
            </a:pPr>
            <a:r>
              <a:rPr lang="nl-BE" sz="2200" dirty="0"/>
              <a:t>      </a:t>
            </a:r>
            <a:r>
              <a:rPr lang="nl-BE" sz="2200" dirty="0" err="1"/>
              <a:t>tov</a:t>
            </a:r>
            <a:r>
              <a:rPr lang="nl-BE" sz="2200" dirty="0"/>
              <a:t> persoonlijkheid en intelligentie (maar niet hun combinatie) 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0546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</a:t>
            </a:fld>
            <a:endParaRPr lang="nl-BE" noProof="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291" y="1575810"/>
            <a:ext cx="9302538" cy="58089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4095472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MSCEIT</a:t>
            </a:r>
          </a:p>
          <a:p>
            <a:pPr marL="85725" indent="0">
              <a:buNone/>
            </a:pPr>
            <a:endParaRPr lang="nl-BE" sz="25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20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4263" t="18690"/>
          <a:stretch/>
        </p:blipFill>
        <p:spPr>
          <a:xfrm>
            <a:off x="855123" y="2528610"/>
            <a:ext cx="5955113" cy="59137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8303" y="2528610"/>
            <a:ext cx="6337736" cy="19070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303" y="4542364"/>
            <a:ext cx="6668897" cy="41482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90535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Belangstellingsvragenlijsten</a:t>
            </a:r>
          </a:p>
          <a:p>
            <a:pPr marL="85725" indent="0">
              <a:buNone/>
            </a:pPr>
            <a:endParaRPr lang="nl-BE" sz="1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zie bijvoorbeeld ‘Lola’ (</a:t>
            </a:r>
            <a:r>
              <a:rPr lang="nl-BE" sz="2200" dirty="0">
                <a:hlinkClick r:id="rId3"/>
              </a:rPr>
              <a:t>https://lowlandsassessmentsystems.com/nl/blog/word-wijzer-gebruik-lola</a:t>
            </a:r>
            <a:r>
              <a:rPr lang="nl-BE" sz="2200" dirty="0"/>
              <a:t>)</a:t>
            </a:r>
          </a:p>
          <a:p>
            <a:pPr marL="85725" indent="0">
              <a:buNone/>
            </a:pPr>
            <a:endParaRPr lang="nl-BE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issue van </a:t>
            </a:r>
            <a:r>
              <a:rPr lang="nl-BE" sz="2200" dirty="0" err="1"/>
              <a:t>faking</a:t>
            </a:r>
            <a:r>
              <a:rPr lang="nl-BE" sz="2200" dirty="0"/>
              <a:t> (vergelijkbaar met persoonlijkheidsvragenlijsten)</a:t>
            </a:r>
          </a:p>
          <a:p>
            <a:pPr marL="85725" indent="0">
              <a:buNone/>
            </a:pPr>
            <a:endParaRPr lang="nl-BE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interesse correleert beperkt (.14) met prestaties (Van Iddekinge e.a., 2011) </a:t>
            </a:r>
          </a:p>
          <a:p>
            <a:pPr marL="719138" lvl="1" indent="0">
              <a:buNone/>
            </a:pPr>
            <a:r>
              <a:rPr lang="nl-BE" sz="2500" b="1" dirty="0"/>
              <a:t>MAAR: </a:t>
            </a:r>
            <a:r>
              <a:rPr lang="nl-BE" sz="2200" dirty="0"/>
              <a:t>Interesse in ‘</a:t>
            </a:r>
            <a:r>
              <a:rPr lang="nl-BE" sz="2200" dirty="0" err="1"/>
              <a:t>gematchte</a:t>
            </a:r>
            <a:r>
              <a:rPr lang="nl-BE" sz="2200" dirty="0"/>
              <a:t>’ interessegebieden correleert wel substantieel met prestatie!</a:t>
            </a:r>
            <a:endParaRPr lang="nl-BE" sz="25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21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2486" y="5525449"/>
            <a:ext cx="4889314" cy="30229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6"/>
          <a:srcRect b="52803"/>
          <a:stretch/>
        </p:blipFill>
        <p:spPr>
          <a:xfrm>
            <a:off x="3491032" y="5588952"/>
            <a:ext cx="5839630" cy="29594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39248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Persoonlijkheidsvragenlijsten</a:t>
            </a:r>
          </a:p>
          <a:p>
            <a:pPr marL="85725" indent="0">
              <a:buNone/>
            </a:pPr>
            <a:endParaRPr lang="nl-BE" sz="1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Weinig overlap met andere instrumenten; relatief weinig subgroep verschillen</a:t>
            </a:r>
          </a:p>
          <a:p>
            <a:pPr marL="85725" indent="0">
              <a:buNone/>
            </a:pPr>
            <a:endParaRPr lang="nl-BE" sz="10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 err="1"/>
              <a:t>Consciëntieusheid</a:t>
            </a:r>
            <a:r>
              <a:rPr lang="nl-BE" sz="2200" dirty="0"/>
              <a:t> als substantiële en universele voorspeller van functieprestaties</a:t>
            </a:r>
          </a:p>
          <a:p>
            <a:pPr marL="85725" indent="0">
              <a:buNone/>
            </a:pPr>
            <a:endParaRPr lang="nl-BE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nl-BE" sz="2200" dirty="0"/>
              <a:t>Voor de andere trekken: belang van ‘matching’. Vb.: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200" dirty="0"/>
              <a:t>Openheid als voorspeller van prestaties in functies waar creativiteit en</a:t>
            </a:r>
          </a:p>
          <a:p>
            <a:pPr marL="719138" lvl="1" indent="0">
              <a:buNone/>
            </a:pPr>
            <a:r>
              <a:rPr lang="nl-BE" sz="2200" dirty="0"/>
              <a:t>      aanpassingsvermogen belangrijk zijn (Le Pine e.a., 2000)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sz="2200" dirty="0"/>
              <a:t>Vriendelijkheid als voorspeller in customer service jobs (</a:t>
            </a:r>
            <a:r>
              <a:rPr lang="nl-BE" sz="2200" dirty="0" err="1"/>
              <a:t>Frei</a:t>
            </a:r>
            <a:r>
              <a:rPr lang="nl-BE" sz="2200" dirty="0"/>
              <a:t> &amp; </a:t>
            </a:r>
            <a:r>
              <a:rPr lang="nl-BE" sz="2200" dirty="0" err="1"/>
              <a:t>McDaniel</a:t>
            </a:r>
            <a:r>
              <a:rPr lang="nl-BE" sz="2200" dirty="0"/>
              <a:t>, 1998)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endParaRPr lang="nl-BE" sz="22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4137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								Het selectie-interview</a:t>
            </a:r>
          </a:p>
          <a:p>
            <a:pPr marL="85725" indent="0">
              <a:buNone/>
            </a:pPr>
            <a:endParaRPr lang="nl-BE" sz="1000" b="1" dirty="0"/>
          </a:p>
          <a:p>
            <a:pPr marL="85725" indent="0">
              <a:buNone/>
            </a:pPr>
            <a:endParaRPr lang="nl-BE" sz="22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kstvak 5"/>
          <p:cNvSpPr txBox="1"/>
          <p:nvPr/>
        </p:nvSpPr>
        <p:spPr>
          <a:xfrm>
            <a:off x="1828800" y="3458817"/>
            <a:ext cx="2837636" cy="511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b="1" dirty="0"/>
              <a:t>ongestructureerd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7666383" y="3458816"/>
            <a:ext cx="2446504" cy="511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b="1" dirty="0"/>
              <a:t>gestructureerd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3734269" y="2632501"/>
            <a:ext cx="2432141" cy="726925"/>
          </a:xfrm>
          <a:prstGeom prst="line">
            <a:avLst/>
          </a:prstGeom>
          <a:ln w="3175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 flipH="1" flipV="1">
            <a:off x="6450313" y="2632502"/>
            <a:ext cx="2349422" cy="726924"/>
          </a:xfrm>
          <a:prstGeom prst="line">
            <a:avLst/>
          </a:prstGeom>
          <a:ln w="3175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6203482" y="4069821"/>
            <a:ext cx="2371199" cy="1004669"/>
          </a:xfrm>
          <a:prstGeom prst="line">
            <a:avLst/>
          </a:prstGeom>
          <a:ln w="3175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H="1" flipV="1">
            <a:off x="8991818" y="4078085"/>
            <a:ext cx="2569910" cy="996405"/>
          </a:xfrm>
          <a:prstGeom prst="line">
            <a:avLst/>
          </a:prstGeom>
          <a:ln w="3175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Afbeelding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055" y="5201783"/>
            <a:ext cx="5602710" cy="3334801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0833" y="5201783"/>
            <a:ext cx="6169687" cy="3334801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6"/>
          <a:srcRect l="14069" t="17977" r="14191" b="18562"/>
          <a:stretch/>
        </p:blipFill>
        <p:spPr>
          <a:xfrm>
            <a:off x="10065657" y="2748255"/>
            <a:ext cx="1431337" cy="126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65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Selectie-instrumenten in vogelvlucht:</a:t>
            </a:r>
          </a:p>
          <a:p>
            <a:pPr marL="85725" indent="0">
              <a:buNone/>
            </a:pPr>
            <a:endParaRPr lang="nl-BE" sz="1000" dirty="0"/>
          </a:p>
          <a:p>
            <a:pPr marL="85725" indent="0">
              <a:buNone/>
            </a:pPr>
            <a:r>
              <a:rPr lang="nl-BE" sz="2500" b="1" dirty="0"/>
              <a:t>Het gedragsgericht selectie-interview: principe van ‘</a:t>
            </a:r>
            <a:r>
              <a:rPr lang="nl-BE" sz="2500" b="1" dirty="0" err="1"/>
              <a:t>probing</a:t>
            </a:r>
            <a:r>
              <a:rPr lang="nl-BE" sz="2500" b="1" dirty="0"/>
              <a:t>’</a:t>
            </a:r>
          </a:p>
          <a:p>
            <a:pPr marL="85725" indent="0">
              <a:buNone/>
            </a:pPr>
            <a:endParaRPr lang="nl-BE" sz="1000" b="1" dirty="0"/>
          </a:p>
          <a:p>
            <a:pPr marL="85725" indent="0">
              <a:buNone/>
            </a:pPr>
            <a:endParaRPr lang="nl-BE" sz="2200" b="1" dirty="0"/>
          </a:p>
          <a:p>
            <a:pPr marL="85725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104348"/>
              </p:ext>
            </p:extLst>
          </p:nvPr>
        </p:nvGraphicFramePr>
        <p:xfrm>
          <a:off x="1030677" y="2856820"/>
          <a:ext cx="11559117" cy="463905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59117">
                  <a:extLst>
                    <a:ext uri="{9D8B030D-6E8A-4147-A177-3AD203B41FA5}">
                      <a16:colId xmlns:a16="http://schemas.microsoft.com/office/drawing/2014/main" val="1246421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b="1" dirty="0"/>
                        <a:t>S</a:t>
                      </a:r>
                      <a:r>
                        <a:rPr lang="nl-BE" b="0" dirty="0"/>
                        <a:t>ituatie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25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Kunt u een situatie beschrijven waarin u...?</a:t>
                      </a:r>
                    </a:p>
                    <a:p>
                      <a:r>
                        <a:rPr lang="nl-BE" sz="2200" dirty="0"/>
                        <a:t>Wat was uw moeilijkste...?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541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1" dirty="0"/>
                        <a:t>T</a:t>
                      </a:r>
                      <a:r>
                        <a:rPr lang="nl-BE" dirty="0"/>
                        <a:t>aak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077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Wat was uw</a:t>
                      </a:r>
                      <a:r>
                        <a:rPr lang="nl-BE" sz="2200" baseline="0" dirty="0"/>
                        <a:t> rol daarin?</a:t>
                      </a:r>
                      <a:endParaRPr lang="nl-BE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067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1" dirty="0"/>
                        <a:t>A</a:t>
                      </a:r>
                      <a:r>
                        <a:rPr lang="nl-BE" dirty="0"/>
                        <a:t>ctie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318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Wat</a:t>
                      </a:r>
                      <a:r>
                        <a:rPr lang="nl-BE" sz="2200" baseline="0" dirty="0"/>
                        <a:t> hebt u dan precies gedaan?</a:t>
                      </a:r>
                    </a:p>
                    <a:p>
                      <a:r>
                        <a:rPr lang="nl-BE" sz="2200" baseline="0" dirty="0"/>
                        <a:t>Hoe hebt u dan gereageerd?</a:t>
                      </a:r>
                      <a:endParaRPr lang="nl-BE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516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1" dirty="0"/>
                        <a:t>R</a:t>
                      </a:r>
                      <a:r>
                        <a:rPr lang="nl-BE" dirty="0"/>
                        <a:t>esultaat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288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200" dirty="0"/>
                        <a:t>Wat was het resultaat?</a:t>
                      </a:r>
                    </a:p>
                    <a:p>
                      <a:r>
                        <a:rPr lang="nl-BE" sz="2200" dirty="0"/>
                        <a:t>Hoe is het afgelopen?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081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35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999" y="2346033"/>
            <a:ext cx="5232992" cy="6166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kstvak 7"/>
          <p:cNvSpPr txBox="1"/>
          <p:nvPr/>
        </p:nvSpPr>
        <p:spPr>
          <a:xfrm>
            <a:off x="2717241" y="1401117"/>
            <a:ext cx="11511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3000" b="1" u="sng" dirty="0"/>
              <a:t>Het model van </a:t>
            </a:r>
            <a:r>
              <a:rPr lang="nl-BE" sz="3000" b="1" u="sng" dirty="0" err="1"/>
              <a:t>Binning</a:t>
            </a:r>
            <a:r>
              <a:rPr lang="nl-BE" sz="3000" b="1" u="sng" dirty="0"/>
              <a:t> &amp; Barrett (1984) als basis voor selectie</a:t>
            </a:r>
          </a:p>
        </p:txBody>
      </p:sp>
    </p:spTree>
    <p:extLst>
      <p:ext uri="{BB962C8B-B14F-4D97-AF65-F5344CB8AC3E}">
        <p14:creationId xmlns:p14="http://schemas.microsoft.com/office/powerpoint/2010/main" val="25186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Het criteriumdomein:</a:t>
            </a:r>
          </a:p>
          <a:p>
            <a:pPr marL="85725" indent="0">
              <a:buNone/>
            </a:pPr>
            <a:r>
              <a:rPr lang="nl-BE" sz="2500" dirty="0"/>
              <a:t>	 “Wat is goed presteren in de functie voor de organisatie in kwestie?”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t="3453"/>
          <a:stretch/>
        </p:blipFill>
        <p:spPr>
          <a:xfrm>
            <a:off x="737272" y="4292759"/>
            <a:ext cx="4978081" cy="3140405"/>
          </a:xfrm>
          <a:prstGeom prst="rect">
            <a:avLst/>
          </a:prstGeom>
        </p:spPr>
      </p:pic>
      <p:sp>
        <p:nvSpPr>
          <p:cNvPr id="9" name="Lijnbijschrift 1 (rand en accentlijn) 8"/>
          <p:cNvSpPr/>
          <p:nvPr/>
        </p:nvSpPr>
        <p:spPr>
          <a:xfrm>
            <a:off x="6347062" y="3414785"/>
            <a:ext cx="2796937" cy="2255157"/>
          </a:xfrm>
          <a:prstGeom prst="accentBorderCallout1">
            <a:avLst>
              <a:gd name="adj1" fmla="val 18750"/>
              <a:gd name="adj2" fmla="val -8333"/>
              <a:gd name="adj3" fmla="val 51814"/>
              <a:gd name="adj4" fmla="val -48296"/>
            </a:avLst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200" dirty="0">
                <a:solidFill>
                  <a:schemeClr val="tx1"/>
                </a:solidFill>
              </a:rPr>
              <a:t>Altruïsme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200" dirty="0">
                <a:solidFill>
                  <a:schemeClr val="tx1"/>
                </a:solidFill>
              </a:rPr>
              <a:t>Consciëntieus gedrag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200" dirty="0" err="1">
                <a:solidFill>
                  <a:schemeClr val="tx1"/>
                </a:solidFill>
              </a:rPr>
              <a:t>Sportsmanship</a:t>
            </a:r>
            <a:endParaRPr lang="nl-BE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200" dirty="0">
                <a:solidFill>
                  <a:schemeClr val="tx1"/>
                </a:solidFill>
              </a:rPr>
              <a:t>Hoffelijkheid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200" dirty="0">
                <a:solidFill>
                  <a:schemeClr val="tx1"/>
                </a:solidFill>
              </a:rPr>
              <a:t>Burgerzin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5276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criteriummaten:</a:t>
            </a:r>
          </a:p>
          <a:p>
            <a:pPr marL="85725" indent="0">
              <a:buNone/>
            </a:pPr>
            <a:r>
              <a:rPr lang="nl-BE" sz="2500" dirty="0"/>
              <a:t>	 “Hoe brengen we dat goed presteren in kaart?” (zie ook Hoofdstuk 6)</a:t>
            </a:r>
          </a:p>
          <a:p>
            <a:pPr marL="85725" indent="0">
              <a:buNone/>
            </a:pPr>
            <a:endParaRPr lang="nl-BE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nl-BE" sz="2500" dirty="0"/>
              <a:t>Subjectieve maten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nl-BE" sz="2500" dirty="0"/>
              <a:t>Beoordelingen (chefs, collega’s, zelf,...)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nl-BE" sz="2500" dirty="0"/>
              <a:t>(promoties, salarisgroei)</a:t>
            </a:r>
          </a:p>
          <a:p>
            <a:pPr marL="719138" lvl="1" indent="0">
              <a:buNone/>
            </a:pPr>
            <a:endParaRPr lang="nl-BE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nl-BE" sz="2500" dirty="0"/>
              <a:t>Objectieve maten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nl-BE" sz="2500" dirty="0"/>
              <a:t>Productiviteitsindex, fouten, absenteïsme, mutaties, trainingstijd,...</a:t>
            </a:r>
          </a:p>
          <a:p>
            <a:pPr marL="268288" lvl="1" indent="0">
              <a:buNone/>
            </a:pPr>
            <a:endParaRPr lang="nl-BE" sz="1000" dirty="0"/>
          </a:p>
          <a:p>
            <a:pPr marL="268288" lvl="1" indent="0">
              <a:buNone/>
            </a:pPr>
            <a:r>
              <a:rPr lang="nl-BE" sz="2500" b="1" u="sng" dirty="0"/>
              <a:t>Uitdagingen:</a:t>
            </a:r>
          </a:p>
          <a:p>
            <a:pPr marL="725488" lvl="1" indent="-457200">
              <a:buAutoNum type="arabicPeriod"/>
            </a:pPr>
            <a:r>
              <a:rPr lang="nl-BE" sz="2500" dirty="0" err="1"/>
              <a:t>Compensatorische</a:t>
            </a:r>
            <a:r>
              <a:rPr lang="nl-BE" sz="2500" dirty="0"/>
              <a:t> werking van factoren (goed op X maar minder goed op Y </a:t>
            </a:r>
            <a:r>
              <a:rPr lang="nl-BE" sz="2500" dirty="0">
                <a:sym typeface="Wingdings" panose="05000000000000000000" pitchFamily="2" charset="2"/>
              </a:rPr>
              <a:t> ??)</a:t>
            </a:r>
            <a:endParaRPr lang="nl-BE" sz="2500" dirty="0"/>
          </a:p>
          <a:p>
            <a:pPr marL="725488" lvl="1" indent="-457200">
              <a:buAutoNum type="arabicPeriod"/>
            </a:pPr>
            <a:r>
              <a:rPr lang="nl-BE" sz="2500" dirty="0"/>
              <a:t>Goed functioneren is zelden een dichotoom gegeven (‘geslaagd vs. niet-geslaagd’) en vereist vaak een arbitrair oordeel (vb. ‘</a:t>
            </a:r>
            <a:r>
              <a:rPr lang="nl-BE" sz="2500" dirty="0" err="1"/>
              <a:t>cut-off</a:t>
            </a:r>
            <a:r>
              <a:rPr lang="nl-BE" sz="2500" dirty="0"/>
              <a:t>’) </a:t>
            </a:r>
          </a:p>
          <a:p>
            <a:pPr marL="725488" lvl="1" indent="-457200">
              <a:buAutoNum type="arabicPeriod"/>
            </a:pPr>
            <a:r>
              <a:rPr lang="nl-BE" sz="2500" dirty="0"/>
              <a:t>Prestatiecriteria kunnen dynamisch zijn</a:t>
            </a:r>
          </a:p>
          <a:p>
            <a:pPr marL="725488" lvl="1" indent="-457200">
              <a:buAutoNum type="arabicPeriod"/>
            </a:pPr>
            <a:r>
              <a:rPr lang="nl-BE" sz="2500" dirty="0"/>
              <a:t>Foutenbronnen die leiden tot deficiëntie en contaminatie</a:t>
            </a:r>
          </a:p>
          <a:p>
            <a:pPr marL="268288" lvl="1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151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criteriummaten:</a:t>
            </a:r>
          </a:p>
          <a:p>
            <a:pPr marL="85725" indent="0">
              <a:buNone/>
            </a:pPr>
            <a:r>
              <a:rPr lang="nl-BE" sz="2500" dirty="0"/>
              <a:t>	 “Hoe brengen we dat goed presteren in kaart?” (zie ook Hoofdstuk 6)</a:t>
            </a:r>
          </a:p>
          <a:p>
            <a:pPr marL="85725" indent="0">
              <a:buNone/>
            </a:pPr>
            <a:endParaRPr lang="nl-BE" sz="2000" dirty="0"/>
          </a:p>
          <a:p>
            <a:pPr marL="268288" lvl="1" indent="0">
              <a:buNone/>
            </a:pPr>
            <a:endParaRPr lang="nl-BE" sz="2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644" y="3346621"/>
            <a:ext cx="5872058" cy="36127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8775" y="5810838"/>
            <a:ext cx="5342083" cy="272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5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predictorconstructen:</a:t>
            </a:r>
          </a:p>
          <a:p>
            <a:pPr marL="85725" indent="0">
              <a:buNone/>
            </a:pPr>
            <a:r>
              <a:rPr lang="nl-BE" sz="2500" dirty="0"/>
              <a:t>	 “Welke kenmerken van de persoon zijn relevante voorspellers</a:t>
            </a:r>
          </a:p>
          <a:p>
            <a:pPr marL="85725" indent="0">
              <a:buNone/>
            </a:pPr>
            <a:r>
              <a:rPr lang="nl-BE" sz="2500" dirty="0"/>
              <a:t>      van het criteriumdomein?”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118" y="3161782"/>
            <a:ext cx="5197307" cy="39503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 b="69630"/>
          <a:stretch/>
        </p:blipFill>
        <p:spPr>
          <a:xfrm>
            <a:off x="7024211" y="4222824"/>
            <a:ext cx="6039179" cy="8615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6" t="45316" r="23489" b="4548"/>
          <a:stretch/>
        </p:blipFill>
        <p:spPr>
          <a:xfrm>
            <a:off x="7444717" y="5011549"/>
            <a:ext cx="5198165" cy="36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35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predictorconstructen in vogelvlucht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14" y="2401952"/>
            <a:ext cx="6166685" cy="46250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kstvak 10"/>
          <p:cNvSpPr txBox="1"/>
          <p:nvPr/>
        </p:nvSpPr>
        <p:spPr>
          <a:xfrm>
            <a:off x="7796629" y="2743200"/>
            <a:ext cx="4189961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nl-BE" sz="3500" b="1" dirty="0"/>
              <a:t>Declaratieve</a:t>
            </a:r>
          </a:p>
          <a:p>
            <a:pPr algn="ctr">
              <a:lnSpc>
                <a:spcPct val="120000"/>
              </a:lnSpc>
            </a:pPr>
            <a:r>
              <a:rPr lang="nl-BE" sz="3500" b="1" dirty="0"/>
              <a:t>&amp;</a:t>
            </a:r>
          </a:p>
          <a:p>
            <a:pPr algn="ctr">
              <a:lnSpc>
                <a:spcPct val="120000"/>
              </a:lnSpc>
            </a:pPr>
            <a:r>
              <a:rPr lang="nl-BE" sz="3500" b="1" dirty="0"/>
              <a:t>Procedurele </a:t>
            </a:r>
          </a:p>
          <a:p>
            <a:pPr algn="ctr">
              <a:lnSpc>
                <a:spcPct val="120000"/>
              </a:lnSpc>
            </a:pPr>
            <a:r>
              <a:rPr lang="nl-BE" sz="3500" b="1" dirty="0"/>
              <a:t>Kennis</a:t>
            </a:r>
          </a:p>
        </p:txBody>
      </p:sp>
    </p:spTree>
    <p:extLst>
      <p:ext uri="{BB962C8B-B14F-4D97-AF65-F5344CB8AC3E}">
        <p14:creationId xmlns:p14="http://schemas.microsoft.com/office/powerpoint/2010/main" val="19622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selectieprobleem ontleed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De selectie- of predictorconstructen in vogelvlucht</a:t>
            </a:r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4: Selectie &amp; Assessment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5506" y="999718"/>
            <a:ext cx="2996588" cy="3530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118" y="2103777"/>
            <a:ext cx="7700412" cy="3405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kstvak 11"/>
          <p:cNvSpPr txBox="1"/>
          <p:nvPr/>
        </p:nvSpPr>
        <p:spPr>
          <a:xfrm>
            <a:off x="830118" y="6020821"/>
            <a:ext cx="11971482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3500" b="1" dirty="0"/>
              <a:t>Emotionele intelligentie (</a:t>
            </a:r>
            <a:r>
              <a:rPr lang="nl-BE" sz="3500" b="1" dirty="0" err="1"/>
              <a:t>ability</a:t>
            </a:r>
            <a:r>
              <a:rPr lang="nl-BE" sz="3500" b="1" dirty="0"/>
              <a:t>-model): </a:t>
            </a:r>
            <a:r>
              <a:rPr lang="nl-BE" sz="2500" dirty="0"/>
              <a:t>de vaardigheid om emoties te herkennen, uit te drukken, te gebruiken in denkprocessen en te reguleren in zichzelf en anderen. M.a.w.: Een facet van intelligentie gerelateerd aan het verwerken (percipiëren, begrijpen of reguleren) van emotionele informatie.</a:t>
            </a:r>
            <a:endParaRPr lang="nl-BE" sz="2500" b="1" dirty="0"/>
          </a:p>
        </p:txBody>
      </p:sp>
    </p:spTree>
    <p:extLst>
      <p:ext uri="{BB962C8B-B14F-4D97-AF65-F5344CB8AC3E}">
        <p14:creationId xmlns:p14="http://schemas.microsoft.com/office/powerpoint/2010/main" val="8609993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Universiteit Gent">
      <a:dk1>
        <a:sysClr val="windowText" lastClr="000000"/>
      </a:dk1>
      <a:lt1>
        <a:sysClr val="window" lastClr="FFFFFF"/>
      </a:lt1>
      <a:dk2>
        <a:srgbClr val="1E64C8"/>
      </a:dk2>
      <a:lt2>
        <a:srgbClr val="FFD200"/>
      </a:lt2>
      <a:accent1>
        <a:srgbClr val="1E64C8"/>
      </a:accent1>
      <a:accent2>
        <a:srgbClr val="FFD2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versiteit G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0">
          <a:solidFill>
            <a:srgbClr val="1E64C8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>
          <a:headEnd type="triangle" w="lg" len="lg"/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20000"/>
          </a:lnSpc>
          <a:defRPr sz="25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-NL-Corporate_1_0_12.potx" id="{7B7AD283-F127-47E9-B631-C6240DD2F4D8}" vid="{D6A74DA3-514C-45CC-8A87-78B48D3D9F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4B323ABA3FA40887644802E7BFCBE" ma:contentTypeVersion="13" ma:contentTypeDescription="Een nieuw document maken." ma:contentTypeScope="" ma:versionID="719c6386300fa4747c2f6fc9177033c3">
  <xsd:schema xmlns:xsd="http://www.w3.org/2001/XMLSchema" xmlns:xs="http://www.w3.org/2001/XMLSchema" xmlns:p="http://schemas.microsoft.com/office/2006/metadata/properties" xmlns:ns3="ff6fe531-25f2-4832-8eb4-8bea652e53d5" xmlns:ns4="87ea19fe-92cf-40d4-b3a4-5fa5ccec7b72" targetNamespace="http://schemas.microsoft.com/office/2006/metadata/properties" ma:root="true" ma:fieldsID="2dbe32e3151fb480839ed4b2a5850ed8" ns3:_="" ns4:_="">
    <xsd:import namespace="ff6fe531-25f2-4832-8eb4-8bea652e53d5"/>
    <xsd:import namespace="87ea19fe-92cf-40d4-b3a4-5fa5ccec7b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6fe531-25f2-4832-8eb4-8bea652e53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a19fe-92cf-40d4-b3a4-5fa5ccec7b7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AF6CB7-2A18-4264-AB21-4901BBA09C44}">
  <ds:schemaRefs>
    <ds:schemaRef ds:uri="http://purl.org/dc/terms/"/>
    <ds:schemaRef ds:uri="87ea19fe-92cf-40d4-b3a4-5fa5ccec7b72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ff6fe531-25f2-4832-8eb4-8bea652e53d5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D78EDA-9406-49B8-AD09-1141E1AE70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46CB14-5A95-415C-8434-48DE7E7871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6fe531-25f2-4832-8eb4-8bea652e53d5"/>
    <ds:schemaRef ds:uri="87ea19fe-92cf-40d4-b3a4-5fa5ccec7b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7981</TotalTime>
  <Words>1405</Words>
  <Application>Microsoft Office PowerPoint</Application>
  <PresentationFormat>Aangepast</PresentationFormat>
  <Paragraphs>270</Paragraphs>
  <Slides>24</Slides>
  <Notes>24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Kantoorthema</vt:lpstr>
      <vt:lpstr>Hoofdstuk 4: selectie &amp; assessment (deel 1)</vt:lpstr>
      <vt:lpstr>PowerPoint-presentatie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  <vt:lpstr>het selectieprobleem ontleed</vt:lpstr>
    </vt:vector>
  </TitlesOfParts>
  <Company>UGent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Universiteit Gent</dc:creator>
  <cp:lastModifiedBy>Sofie Dupré</cp:lastModifiedBy>
  <cp:revision>815</cp:revision>
  <dcterms:created xsi:type="dcterms:W3CDTF">2016-09-22T14:19:49Z</dcterms:created>
  <dcterms:modified xsi:type="dcterms:W3CDTF">2021-06-10T12:42:19Z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censed to">
    <vt:lpwstr>Ghent University</vt:lpwstr>
  </property>
  <property fmtid="{D5CDD505-2E9C-101B-9397-08002B2CF9AE}" pid="3" name="Version">
    <vt:lpwstr>1.0</vt:lpwstr>
  </property>
  <property fmtid="{D5CDD505-2E9C-101B-9397-08002B2CF9AE}" pid="4" name="Date">
    <vt:filetime>2016-09-19T22:00:00Z</vt:filetime>
  </property>
  <property fmtid="{D5CDD505-2E9C-101B-9397-08002B2CF9AE}" pid="5" name="Build">
    <vt:lpwstr>12</vt:lpwstr>
  </property>
  <property fmtid="{D5CDD505-2E9C-101B-9397-08002B2CF9AE}" pid="6" name="Cmt 1">
    <vt:lpwstr>create</vt:lpwstr>
  </property>
  <property fmtid="{D5CDD505-2E9C-101B-9397-08002B2CF9AE}" pid="7" name="Cmt 2">
    <vt:lpwstr>1st draft</vt:lpwstr>
  </property>
  <property fmtid="{D5CDD505-2E9C-101B-9397-08002B2CF9AE}" pid="8" name="Cmt 3">
    <vt:lpwstr>Corporate splitt off</vt:lpwstr>
  </property>
  <property fmtid="{D5CDD505-2E9C-101B-9397-08002B2CF9AE}" pid="9" name="Cmt 4">
    <vt:lpwstr>2nd draft</vt:lpwstr>
  </property>
  <property fmtid="{D5CDD505-2E9C-101B-9397-08002B2CF9AE}" pid="10" name="Cmt 4A">
    <vt:lpwstr>copy of UK version translated to NL</vt:lpwstr>
  </property>
  <property fmtid="{D5CDD505-2E9C-101B-9397-08002B2CF9AE}" pid="11" name="Cmt 5">
    <vt:lpwstr>set text box and shape defaults</vt:lpwstr>
  </property>
  <property fmtid="{D5CDD505-2E9C-101B-9397-08002B2CF9AE}" pid="12" name="Cmt 6">
    <vt:lpwstr>closing slide acc. to letter</vt:lpwstr>
  </property>
  <property fmtid="{D5CDD505-2E9C-101B-9397-08002B2CF9AE}" pid="13" name="Cmt 7">
    <vt:lpwstr>logo opening slide sharpened</vt:lpwstr>
  </property>
  <property fmtid="{D5CDD505-2E9C-101B-9397-08002B2CF9AE}" pid="14" name="Cmt 8">
    <vt:lpwstr>split variable and fixed data in contact data; lang to NL-BE</vt:lpwstr>
  </property>
  <property fmtid="{D5CDD505-2E9C-101B-9397-08002B2CF9AE}" pid="15" name="Cmt 9">
    <vt:lpwstr>comments 19-9-2016</vt:lpwstr>
  </property>
  <property fmtid="{D5CDD505-2E9C-101B-9397-08002B2CF9AE}" pid="16" name="Cmt 10">
    <vt:lpwstr>social media redesigned</vt:lpwstr>
  </property>
  <property fmtid="{D5CDD505-2E9C-101B-9397-08002B2CF9AE}" pid="17" name="Cmt 11">
    <vt:lpwstr>Title Slide renamed to TitleSlide</vt:lpwstr>
  </property>
  <property fmtid="{D5CDD505-2E9C-101B-9397-08002B2CF9AE}" pid="18" name="Cmt 12">
    <vt:lpwstr>Title and text size</vt:lpwstr>
  </property>
  <property fmtid="{D5CDD505-2E9C-101B-9397-08002B2CF9AE}" pid="19" name="ContentTypeId">
    <vt:lpwstr>0x0101008784B323ABA3FA40887644802E7BFCBE</vt:lpwstr>
  </property>
</Properties>
</file>