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39"/>
  </p:notesMasterIdLst>
  <p:sldIdLst>
    <p:sldId id="446" r:id="rId5"/>
    <p:sldId id="385" r:id="rId6"/>
    <p:sldId id="355" r:id="rId7"/>
    <p:sldId id="457" r:id="rId8"/>
    <p:sldId id="451" r:id="rId9"/>
    <p:sldId id="364" r:id="rId10"/>
    <p:sldId id="386" r:id="rId11"/>
    <p:sldId id="382" r:id="rId12"/>
    <p:sldId id="388" r:id="rId13"/>
    <p:sldId id="398" r:id="rId14"/>
    <p:sldId id="396" r:id="rId15"/>
    <p:sldId id="399" r:id="rId16"/>
    <p:sldId id="401" r:id="rId17"/>
    <p:sldId id="389" r:id="rId18"/>
    <p:sldId id="443" r:id="rId19"/>
    <p:sldId id="433" r:id="rId20"/>
    <p:sldId id="445" r:id="rId21"/>
    <p:sldId id="408" r:id="rId22"/>
    <p:sldId id="407" r:id="rId23"/>
    <p:sldId id="435" r:id="rId24"/>
    <p:sldId id="436" r:id="rId25"/>
    <p:sldId id="392" r:id="rId26"/>
    <p:sldId id="416" r:id="rId27"/>
    <p:sldId id="460" r:id="rId28"/>
    <p:sldId id="393" r:id="rId29"/>
    <p:sldId id="418" r:id="rId30"/>
    <p:sldId id="440" r:id="rId31"/>
    <p:sldId id="417" r:id="rId32"/>
    <p:sldId id="441" r:id="rId33"/>
    <p:sldId id="419" r:id="rId34"/>
    <p:sldId id="461" r:id="rId35"/>
    <p:sldId id="420" r:id="rId36"/>
    <p:sldId id="447" r:id="rId37"/>
    <p:sldId id="422" r:id="rId38"/>
  </p:sldIdLst>
  <p:sldSz cx="17338675" cy="97536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UGent Panno Text" panose="02000506040000040003" pitchFamily="2" charset="0"/>
      <p:regular r:id="rId44"/>
    </p:embeddedFont>
    <p:embeddedFont>
      <p:font typeface="UGent Panno Text Medium" panose="02000606040000040003" pitchFamily="2" charset="0"/>
      <p:regular r:id="rId45"/>
    </p:embeddedFont>
  </p:embeddedFontLst>
  <p:defaultTextStyle>
    <a:defPPr>
      <a:defRPr lang="en-US"/>
    </a:defPPr>
    <a:lvl1pPr marL="0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184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368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552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736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0921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105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289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473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54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t Wille" initials="BW" lastIdx="1" clrIdx="0">
    <p:extLst>
      <p:ext uri="{19B8F6BF-5375-455C-9EA6-DF929625EA0E}">
        <p15:presenceInfo xmlns:p15="http://schemas.microsoft.com/office/powerpoint/2012/main" userId="S-1-5-21-4030456262-320625612-449655040-266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621"/>
    <a:srgbClr val="FB7E3A"/>
    <a:srgbClr val="1E64C8"/>
    <a:srgbClr val="F2F2F2"/>
    <a:srgbClr val="CEDFF8"/>
    <a:srgbClr val="8D8D8D"/>
    <a:srgbClr val="F20000"/>
    <a:srgbClr val="F8F8F8"/>
    <a:srgbClr val="F1590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72354" autoAdjust="0"/>
  </p:normalViewPr>
  <p:slideViewPr>
    <p:cSldViewPr snapToGrid="0" showGuides="1">
      <p:cViewPr varScale="1">
        <p:scale>
          <a:sx n="42" d="100"/>
          <a:sy n="42" d="100"/>
        </p:scale>
        <p:origin x="1368" y="43"/>
      </p:cViewPr>
      <p:guideLst>
        <p:guide orient="horz" pos="3072"/>
        <p:guide pos="546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4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fie Dupré" userId="58bce2e1-0218-4cdf-b768-e002cd936a77" providerId="ADAL" clId="{E3326223-DF24-430D-9C5D-FA94DCAC5F3E}"/>
    <pc:docChg chg="custSel delSld modSld">
      <pc:chgData name="Sofie Dupré" userId="58bce2e1-0218-4cdf-b768-e002cd936a77" providerId="ADAL" clId="{E3326223-DF24-430D-9C5D-FA94DCAC5F3E}" dt="2021-03-24T09:56:24.120" v="12" actId="2696"/>
      <pc:docMkLst>
        <pc:docMk/>
      </pc:docMkLst>
      <pc:sldChg chg="addSp delSp">
        <pc:chgData name="Sofie Dupré" userId="58bce2e1-0218-4cdf-b768-e002cd936a77" providerId="ADAL" clId="{E3326223-DF24-430D-9C5D-FA94DCAC5F3E}" dt="2021-03-24T09:27:09.511" v="4"/>
        <pc:sldMkLst>
          <pc:docMk/>
          <pc:sldMk cId="3038828011" sldId="399"/>
        </pc:sldMkLst>
        <pc:spChg chg="del">
          <ac:chgData name="Sofie Dupré" userId="58bce2e1-0218-4cdf-b768-e002cd936a77" providerId="ADAL" clId="{E3326223-DF24-430D-9C5D-FA94DCAC5F3E}" dt="2021-03-24T09:27:09.181" v="3" actId="478"/>
          <ac:spMkLst>
            <pc:docMk/>
            <pc:sldMk cId="3038828011" sldId="399"/>
            <ac:spMk id="20" creationId="{13569AA4-0044-4BC8-8971-94827FDCA78E}"/>
          </ac:spMkLst>
        </pc:spChg>
        <pc:spChg chg="add">
          <ac:chgData name="Sofie Dupré" userId="58bce2e1-0218-4cdf-b768-e002cd936a77" providerId="ADAL" clId="{E3326223-DF24-430D-9C5D-FA94DCAC5F3E}" dt="2021-03-24T09:27:09.511" v="4"/>
          <ac:spMkLst>
            <pc:docMk/>
            <pc:sldMk cId="3038828011" sldId="399"/>
            <ac:spMk id="25" creationId="{0AD96A37-4E3F-4B2B-BE5B-0AE83F21F95A}"/>
          </ac:spMkLst>
        </pc:spChg>
        <pc:picChg chg="del">
          <ac:chgData name="Sofie Dupré" userId="58bce2e1-0218-4cdf-b768-e002cd936a77" providerId="ADAL" clId="{E3326223-DF24-430D-9C5D-FA94DCAC5F3E}" dt="2021-03-24T09:27:04.860" v="1" actId="478"/>
          <ac:picMkLst>
            <pc:docMk/>
            <pc:sldMk cId="3038828011" sldId="399"/>
            <ac:picMk id="13" creationId="{92BFBEA3-2581-4887-8561-F576471360BB}"/>
          </ac:picMkLst>
        </pc:picChg>
        <pc:picChg chg="add">
          <ac:chgData name="Sofie Dupré" userId="58bce2e1-0218-4cdf-b768-e002cd936a77" providerId="ADAL" clId="{E3326223-DF24-430D-9C5D-FA94DCAC5F3E}" dt="2021-03-24T09:27:09.511" v="4"/>
          <ac:picMkLst>
            <pc:docMk/>
            <pc:sldMk cId="3038828011" sldId="399"/>
            <ac:picMk id="28" creationId="{2B4D3190-0F2D-420A-9850-F514F79DB16A}"/>
          </ac:picMkLst>
        </pc:picChg>
        <pc:cxnChg chg="add">
          <ac:chgData name="Sofie Dupré" userId="58bce2e1-0218-4cdf-b768-e002cd936a77" providerId="ADAL" clId="{E3326223-DF24-430D-9C5D-FA94DCAC5F3E}" dt="2021-03-24T09:27:09.511" v="4"/>
          <ac:cxnSpMkLst>
            <pc:docMk/>
            <pc:sldMk cId="3038828011" sldId="399"/>
            <ac:cxnSpMk id="27" creationId="{B6F95B88-CCA1-41D8-A2A9-3B6FEC0AE964}"/>
          </ac:cxnSpMkLst>
        </pc:cxnChg>
        <pc:cxnChg chg="del">
          <ac:chgData name="Sofie Dupré" userId="58bce2e1-0218-4cdf-b768-e002cd936a77" providerId="ADAL" clId="{E3326223-DF24-430D-9C5D-FA94DCAC5F3E}" dt="2021-03-24T09:27:06.867" v="2" actId="478"/>
          <ac:cxnSpMkLst>
            <pc:docMk/>
            <pc:sldMk cId="3038828011" sldId="399"/>
            <ac:cxnSpMk id="42" creationId="{1A8B4B72-57CE-4C09-BAD4-B93BAA65DB08}"/>
          </ac:cxnSpMkLst>
        </pc:cxnChg>
      </pc:sldChg>
      <pc:sldChg chg="addSp delSp modSp modAnim">
        <pc:chgData name="Sofie Dupré" userId="58bce2e1-0218-4cdf-b768-e002cd936a77" providerId="ADAL" clId="{E3326223-DF24-430D-9C5D-FA94DCAC5F3E}" dt="2021-03-24T09:34:48.599" v="11"/>
        <pc:sldMkLst>
          <pc:docMk/>
          <pc:sldMk cId="2329276632" sldId="457"/>
        </pc:sldMkLst>
        <pc:spChg chg="add del mod">
          <ac:chgData name="Sofie Dupré" userId="58bce2e1-0218-4cdf-b768-e002cd936a77" providerId="ADAL" clId="{E3326223-DF24-430D-9C5D-FA94DCAC5F3E}" dt="2021-03-24T09:34:46.057" v="6" actId="478"/>
          <ac:spMkLst>
            <pc:docMk/>
            <pc:sldMk cId="2329276632" sldId="457"/>
            <ac:spMk id="3" creationId="{FCE77575-1BA2-4B7F-95F7-3F9898FBF3E3}"/>
          </ac:spMkLst>
        </pc:spChg>
        <pc:spChg chg="del">
          <ac:chgData name="Sofie Dupré" userId="58bce2e1-0218-4cdf-b768-e002cd936a77" providerId="ADAL" clId="{E3326223-DF24-430D-9C5D-FA94DCAC5F3E}" dt="2021-03-24T09:34:44.115" v="5" actId="478"/>
          <ac:spMkLst>
            <pc:docMk/>
            <pc:sldMk cId="2329276632" sldId="457"/>
            <ac:spMk id="9" creationId="{1FAE0F45-3333-48AB-953E-C57759D9B91D}"/>
          </ac:spMkLst>
        </pc:spChg>
        <pc:spChg chg="add">
          <ac:chgData name="Sofie Dupré" userId="58bce2e1-0218-4cdf-b768-e002cd936a77" providerId="ADAL" clId="{E3326223-DF24-430D-9C5D-FA94DCAC5F3E}" dt="2021-03-24T09:34:46.279" v="7"/>
          <ac:spMkLst>
            <pc:docMk/>
            <pc:sldMk cId="2329276632" sldId="457"/>
            <ac:spMk id="10" creationId="{9272FBF5-5B77-433C-854E-FE32EA074BF2}"/>
          </ac:spMkLst>
        </pc:spChg>
        <pc:spChg chg="add">
          <ac:chgData name="Sofie Dupré" userId="58bce2e1-0218-4cdf-b768-e002cd936a77" providerId="ADAL" clId="{E3326223-DF24-430D-9C5D-FA94DCAC5F3E}" dt="2021-03-24T09:34:46.279" v="7"/>
          <ac:spMkLst>
            <pc:docMk/>
            <pc:sldMk cId="2329276632" sldId="457"/>
            <ac:spMk id="11" creationId="{47407562-7D1B-4112-AB68-E7146B1C89EF}"/>
          </ac:spMkLst>
        </pc:spChg>
        <pc:spChg chg="add">
          <ac:chgData name="Sofie Dupré" userId="58bce2e1-0218-4cdf-b768-e002cd936a77" providerId="ADAL" clId="{E3326223-DF24-430D-9C5D-FA94DCAC5F3E}" dt="2021-03-24T09:34:46.279" v="7"/>
          <ac:spMkLst>
            <pc:docMk/>
            <pc:sldMk cId="2329276632" sldId="457"/>
            <ac:spMk id="21" creationId="{ACAD1698-0AA0-4215-A429-E22E0403FDD1}"/>
          </ac:spMkLst>
        </pc:spChg>
        <pc:grpChg chg="add">
          <ac:chgData name="Sofie Dupré" userId="58bce2e1-0218-4cdf-b768-e002cd936a77" providerId="ADAL" clId="{E3326223-DF24-430D-9C5D-FA94DCAC5F3E}" dt="2021-03-24T09:34:46.279" v="7"/>
          <ac:grpSpMkLst>
            <pc:docMk/>
            <pc:sldMk cId="2329276632" sldId="457"/>
            <ac:grpSpMk id="12" creationId="{68FF4754-CB48-4061-A405-5C25B14BC574}"/>
          </ac:grpSpMkLst>
        </pc:grpChg>
        <pc:grpChg chg="add">
          <ac:chgData name="Sofie Dupré" userId="58bce2e1-0218-4cdf-b768-e002cd936a77" providerId="ADAL" clId="{E3326223-DF24-430D-9C5D-FA94DCAC5F3E}" dt="2021-03-24T09:34:46.279" v="7"/>
          <ac:grpSpMkLst>
            <pc:docMk/>
            <pc:sldMk cId="2329276632" sldId="457"/>
            <ac:grpSpMk id="17" creationId="{EC87724A-98DC-4A95-B7B7-8B4F756FB8F3}"/>
          </ac:grpSpMkLst>
        </pc:grpChg>
        <pc:picChg chg="del">
          <ac:chgData name="Sofie Dupré" userId="58bce2e1-0218-4cdf-b768-e002cd936a77" providerId="ADAL" clId="{E3326223-DF24-430D-9C5D-FA94DCAC5F3E}" dt="2021-03-24T09:12:56.815" v="0" actId="478"/>
          <ac:picMkLst>
            <pc:docMk/>
            <pc:sldMk cId="2329276632" sldId="457"/>
            <ac:picMk id="15" creationId="{6AAF49DD-9608-4D88-96E9-BE922EF660B3}"/>
          </ac:picMkLst>
        </pc:picChg>
      </pc:sldChg>
    </pc:docChg>
  </pc:docChgLst>
  <pc:docChgLst>
    <pc:chgData name="Sofie Dupré" userId="58bce2e1-0218-4cdf-b768-e002cd936a77" providerId="ADAL" clId="{6B0EB908-2518-42EA-AA12-E1E45BFBFAA5}"/>
  </pc:docChgLst>
  <pc:docChgLst>
    <pc:chgData name="Sofie Dupré" userId="58bce2e1-0218-4cdf-b768-e002cd936a77" providerId="ADAL" clId="{505547A0-234C-42FB-9ADB-819540F724B8}"/>
    <pc:docChg chg="undo custSel delSld modSld">
      <pc:chgData name="Sofie Dupré" userId="58bce2e1-0218-4cdf-b768-e002cd936a77" providerId="ADAL" clId="{505547A0-234C-42FB-9ADB-819540F724B8}" dt="2021-06-10T12:50:30.576" v="23" actId="2696"/>
      <pc:docMkLst>
        <pc:docMk/>
      </pc:docMkLst>
      <pc:sldChg chg="delSp">
        <pc:chgData name="Sofie Dupré" userId="58bce2e1-0218-4cdf-b768-e002cd936a77" providerId="ADAL" clId="{505547A0-234C-42FB-9ADB-819540F724B8}" dt="2021-06-10T12:43:35.217" v="3" actId="478"/>
        <pc:sldMkLst>
          <pc:docMk/>
          <pc:sldMk cId="487286348" sldId="385"/>
        </pc:sldMkLst>
        <pc:spChg chg="del">
          <ac:chgData name="Sofie Dupré" userId="58bce2e1-0218-4cdf-b768-e002cd936a77" providerId="ADAL" clId="{505547A0-234C-42FB-9ADB-819540F724B8}" dt="2021-06-10T12:43:34.576" v="2" actId="478"/>
          <ac:spMkLst>
            <pc:docMk/>
            <pc:sldMk cId="487286348" sldId="385"/>
            <ac:spMk id="27" creationId="{B9FC3977-A173-49C2-BDE0-F2C915F02275}"/>
          </ac:spMkLst>
        </pc:spChg>
        <pc:picChg chg="del">
          <ac:chgData name="Sofie Dupré" userId="58bce2e1-0218-4cdf-b768-e002cd936a77" providerId="ADAL" clId="{505547A0-234C-42FB-9ADB-819540F724B8}" dt="2021-06-10T12:43:34.140" v="1" actId="478"/>
          <ac:picMkLst>
            <pc:docMk/>
            <pc:sldMk cId="487286348" sldId="385"/>
            <ac:picMk id="1030" creationId="{1873F0EA-212C-4F0E-880A-17020FE23DAB}"/>
          </ac:picMkLst>
        </pc:picChg>
        <pc:picChg chg="del">
          <ac:chgData name="Sofie Dupré" userId="58bce2e1-0218-4cdf-b768-e002cd936a77" providerId="ADAL" clId="{505547A0-234C-42FB-9ADB-819540F724B8}" dt="2021-06-10T12:43:35.217" v="3" actId="478"/>
          <ac:picMkLst>
            <pc:docMk/>
            <pc:sldMk cId="487286348" sldId="385"/>
            <ac:picMk id="1036" creationId="{D4907921-65B4-4FBA-B0AE-50F94205A3B3}"/>
          </ac:picMkLst>
        </pc:picChg>
      </pc:sldChg>
      <pc:sldChg chg="del">
        <pc:chgData name="Sofie Dupré" userId="58bce2e1-0218-4cdf-b768-e002cd936a77" providerId="ADAL" clId="{505547A0-234C-42FB-9ADB-819540F724B8}" dt="2021-06-10T12:49:09.083" v="22" actId="2696"/>
        <pc:sldMkLst>
          <pc:docMk/>
          <pc:sldMk cId="3784934095" sldId="397"/>
        </pc:sldMkLst>
      </pc:sldChg>
      <pc:sldChg chg="del">
        <pc:chgData name="Sofie Dupré" userId="58bce2e1-0218-4cdf-b768-e002cd936a77" providerId="ADAL" clId="{505547A0-234C-42FB-9ADB-819540F724B8}" dt="2021-06-10T12:44:09.603" v="6" actId="2696"/>
        <pc:sldMkLst>
          <pc:docMk/>
          <pc:sldMk cId="2233872037" sldId="403"/>
        </pc:sldMkLst>
      </pc:sldChg>
      <pc:sldChg chg="addSp delSp">
        <pc:chgData name="Sofie Dupré" userId="58bce2e1-0218-4cdf-b768-e002cd936a77" providerId="ADAL" clId="{505547A0-234C-42FB-9ADB-819540F724B8}" dt="2021-06-10T12:44:47.343" v="19" actId="478"/>
        <pc:sldMkLst>
          <pc:docMk/>
          <pc:sldMk cId="809934706" sldId="407"/>
        </pc:sldMkLst>
        <pc:spChg chg="del">
          <ac:chgData name="Sofie Dupré" userId="58bce2e1-0218-4cdf-b768-e002cd936a77" providerId="ADAL" clId="{505547A0-234C-42FB-9ADB-819540F724B8}" dt="2021-06-10T12:44:33.204" v="9" actId="478"/>
          <ac:spMkLst>
            <pc:docMk/>
            <pc:sldMk cId="809934706" sldId="407"/>
            <ac:spMk id="4" creationId="{A2A006AA-B853-476F-A6D4-7EC610E2D7E3}"/>
          </ac:spMkLst>
        </pc:spChg>
        <pc:spChg chg="del">
          <ac:chgData name="Sofie Dupré" userId="58bce2e1-0218-4cdf-b768-e002cd936a77" providerId="ADAL" clId="{505547A0-234C-42FB-9ADB-819540F724B8}" dt="2021-06-10T12:44:41.922" v="15" actId="478"/>
          <ac:spMkLst>
            <pc:docMk/>
            <pc:sldMk cId="809934706" sldId="407"/>
            <ac:spMk id="7" creationId="{C68776AC-0890-4E35-BE7C-97BEBA0F56C5}"/>
          </ac:spMkLst>
        </pc:spChg>
        <pc:spChg chg="del">
          <ac:chgData name="Sofie Dupré" userId="58bce2e1-0218-4cdf-b768-e002cd936a77" providerId="ADAL" clId="{505547A0-234C-42FB-9ADB-819540F724B8}" dt="2021-06-10T12:44:38.258" v="12" actId="478"/>
          <ac:spMkLst>
            <pc:docMk/>
            <pc:sldMk cId="809934706" sldId="407"/>
            <ac:spMk id="8" creationId="{2349B069-6883-4CA4-95B6-3A22247D4047}"/>
          </ac:spMkLst>
        </pc:spChg>
        <pc:spChg chg="topLvl">
          <ac:chgData name="Sofie Dupré" userId="58bce2e1-0218-4cdf-b768-e002cd936a77" providerId="ADAL" clId="{505547A0-234C-42FB-9ADB-819540F724B8}" dt="2021-06-10T12:44:47.343" v="19" actId="478"/>
          <ac:spMkLst>
            <pc:docMk/>
            <pc:sldMk cId="809934706" sldId="407"/>
            <ac:spMk id="10" creationId="{458EF5A1-D432-4631-AE7B-15F18883A402}"/>
          </ac:spMkLst>
        </pc:spChg>
        <pc:grpChg chg="add del">
          <ac:chgData name="Sofie Dupré" userId="58bce2e1-0218-4cdf-b768-e002cd936a77" providerId="ADAL" clId="{505547A0-234C-42FB-9ADB-819540F724B8}" dt="2021-06-10T12:44:47.343" v="19" actId="478"/>
          <ac:grpSpMkLst>
            <pc:docMk/>
            <pc:sldMk cId="809934706" sldId="407"/>
            <ac:grpSpMk id="2" creationId="{7FB53422-1A48-45B7-864E-A6DFCBB4559F}"/>
          </ac:grpSpMkLst>
        </pc:grpChg>
        <pc:picChg chg="del topLvl">
          <ac:chgData name="Sofie Dupré" userId="58bce2e1-0218-4cdf-b768-e002cd936a77" providerId="ADAL" clId="{505547A0-234C-42FB-9ADB-819540F724B8}" dt="2021-06-10T12:44:47.343" v="19" actId="478"/>
          <ac:picMkLst>
            <pc:docMk/>
            <pc:sldMk cId="809934706" sldId="407"/>
            <ac:picMk id="9" creationId="{D1246736-D19A-412E-A402-775521EDAE6C}"/>
          </ac:picMkLst>
        </pc:picChg>
        <pc:picChg chg="del">
          <ac:chgData name="Sofie Dupré" userId="58bce2e1-0218-4cdf-b768-e002cd936a77" providerId="ADAL" clId="{505547A0-234C-42FB-9ADB-819540F724B8}" dt="2021-06-10T12:44:45.747" v="18" actId="478"/>
          <ac:picMkLst>
            <pc:docMk/>
            <pc:sldMk cId="809934706" sldId="407"/>
            <ac:picMk id="11" creationId="{C8E7995C-9932-4F8F-8292-0386F04B57F4}"/>
          </ac:picMkLst>
        </pc:picChg>
      </pc:sldChg>
      <pc:sldChg chg="del">
        <pc:chgData name="Sofie Dupré" userId="58bce2e1-0218-4cdf-b768-e002cd936a77" providerId="ADAL" clId="{505547A0-234C-42FB-9ADB-819540F724B8}" dt="2021-06-10T12:44:54.404" v="21" actId="2696"/>
        <pc:sldMkLst>
          <pc:docMk/>
          <pc:sldMk cId="567266612" sldId="414"/>
        </pc:sldMkLst>
      </pc:sldChg>
      <pc:sldChg chg="del">
        <pc:chgData name="Sofie Dupré" userId="58bce2e1-0218-4cdf-b768-e002cd936a77" providerId="ADAL" clId="{505547A0-234C-42FB-9ADB-819540F724B8}" dt="2021-06-10T12:43:41.180" v="4" actId="2696"/>
        <pc:sldMkLst>
          <pc:docMk/>
          <pc:sldMk cId="1053430315" sldId="428"/>
        </pc:sldMkLst>
      </pc:sldChg>
      <pc:sldChg chg="del">
        <pc:chgData name="Sofie Dupré" userId="58bce2e1-0218-4cdf-b768-e002cd936a77" providerId="ADAL" clId="{505547A0-234C-42FB-9ADB-819540F724B8}" dt="2021-06-10T12:43:48.918" v="5" actId="2696"/>
        <pc:sldMkLst>
          <pc:docMk/>
          <pc:sldMk cId="202086989" sldId="430"/>
        </pc:sldMkLst>
      </pc:sldChg>
      <pc:sldChg chg="del">
        <pc:chgData name="Sofie Dupré" userId="58bce2e1-0218-4cdf-b768-e002cd936a77" providerId="ADAL" clId="{505547A0-234C-42FB-9ADB-819540F724B8}" dt="2021-06-10T12:44:49.253" v="20" actId="2696"/>
        <pc:sldMkLst>
          <pc:docMk/>
          <pc:sldMk cId="3684230929" sldId="434"/>
        </pc:sldMkLst>
      </pc:sldChg>
      <pc:sldChg chg="del">
        <pc:chgData name="Sofie Dupré" userId="58bce2e1-0218-4cdf-b768-e002cd936a77" providerId="ADAL" clId="{505547A0-234C-42FB-9ADB-819540F724B8}" dt="2021-06-10T12:44:24.136" v="8" actId="2696"/>
        <pc:sldMkLst>
          <pc:docMk/>
          <pc:sldMk cId="3114581752" sldId="444"/>
        </pc:sldMkLst>
      </pc:sldChg>
      <pc:sldChg chg="del">
        <pc:chgData name="Sofie Dupré" userId="58bce2e1-0218-4cdf-b768-e002cd936a77" providerId="ADAL" clId="{505547A0-234C-42FB-9ADB-819540F724B8}" dt="2021-06-10T12:50:30.576" v="23" actId="2696"/>
        <pc:sldMkLst>
          <pc:docMk/>
          <pc:sldMk cId="1587997256" sldId="448"/>
        </pc:sldMkLst>
      </pc:sldChg>
      <pc:sldChg chg="del">
        <pc:chgData name="Sofie Dupré" userId="58bce2e1-0218-4cdf-b768-e002cd936a77" providerId="ADAL" clId="{505547A0-234C-42FB-9ADB-819540F724B8}" dt="2021-06-10T12:43:30.652" v="0" actId="2696"/>
        <pc:sldMkLst>
          <pc:docMk/>
          <pc:sldMk cId="3089704329" sldId="463"/>
        </pc:sldMkLst>
      </pc:sldChg>
      <pc:sldChg chg="del">
        <pc:chgData name="Sofie Dupré" userId="58bce2e1-0218-4cdf-b768-e002cd936a77" providerId="ADAL" clId="{505547A0-234C-42FB-9ADB-819540F724B8}" dt="2021-06-10T12:44:14.254" v="7" actId="2696"/>
        <pc:sldMkLst>
          <pc:docMk/>
          <pc:sldMk cId="3649181807" sldId="4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459618919890564E-2"/>
          <c:y val="1.4922344920397993E-2"/>
          <c:w val="0.93735936420355892"/>
          <c:h val="0.94446782275445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6DA0E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B7D-41B6-8DA2-8AF777AFC6B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B7D-41B6-8DA2-8AF777AFC6B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B7D-41B6-8DA2-8AF777AFC6B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B7D-41B6-8DA2-8AF777AFC6B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822-4838-8403-7F021E920F4C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94</c:v>
                </c:pt>
                <c:pt idx="1">
                  <c:v>81</c:v>
                </c:pt>
                <c:pt idx="2">
                  <c:v>55</c:v>
                </c:pt>
                <c:pt idx="3">
                  <c:v>37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D-41B6-8DA2-8AF777AFC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735548224"/>
        <c:axId val="983226960"/>
      </c:barChart>
      <c:catAx>
        <c:axId val="7355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983226960"/>
        <c:crosses val="autoZero"/>
        <c:auto val="1"/>
        <c:lblAlgn val="ctr"/>
        <c:lblOffset val="100"/>
        <c:noMultiLvlLbl val="0"/>
      </c:catAx>
      <c:valAx>
        <c:axId val="98322696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BE"/>
          </a:p>
        </c:txPr>
        <c:crossAx val="73554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0C0C-85DF-417F-8238-DB0D15743621}" type="datetimeFigureOut">
              <a:rPr lang="en-GB" smtClean="0"/>
              <a:t>10/06/2021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0A48-EDB1-4AFE-B1B7-10CE2A41649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3281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922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986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253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71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2955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642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6471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155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b="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717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600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635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553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1197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Tx/>
              <a:buChar char="-"/>
            </a:pP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071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b="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010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2445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0938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nl-BE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0220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8836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endParaRPr lang="nl-B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4987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86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40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797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1932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3029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sz="1100" b="0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324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207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759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255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Font typeface="Calibri" panose="020F0502020204030204" pitchFamily="34" charset="0"/>
              <a:buNone/>
            </a:pPr>
            <a:endParaRPr lang="nl-BE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056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9496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610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/>
              <a:t>HRM - Hoofdstuk 1: Introductie - AJ 2020 2021 - Prof. dr. Bart Wille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‹nr.›</a:t>
            </a:fld>
            <a:endParaRPr lang="en-GB"/>
          </a:p>
        </p:txBody>
      </p:sp>
      <p:pic>
        <p:nvPicPr>
          <p:cNvPr id="9" name="Logo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18" y="2275285"/>
            <a:ext cx="5462027" cy="41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6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291074" y="228600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283414" y="6874716"/>
            <a:ext cx="15191026" cy="583200"/>
          </a:xfrm>
        </p:spPr>
        <p:txBody>
          <a:bodyPr>
            <a:normAutofit/>
          </a:bodyPr>
          <a:lstStyle>
            <a:lvl1pPr marL="0" indent="0" algn="l">
              <a:lnSpc>
                <a:spcPts val="3600"/>
              </a:lnSpc>
              <a:buNone/>
              <a:defRPr sz="3000" baseline="0">
                <a:solidFill>
                  <a:srgbClr val="FFD200"/>
                </a:solidFill>
              </a:defRPr>
            </a:lvl1pPr>
            <a:lvl2pPr marL="650184" indent="0" algn="ctr">
              <a:buNone/>
              <a:defRPr sz="2844"/>
            </a:lvl2pPr>
            <a:lvl3pPr marL="1300368" indent="0" algn="ctr">
              <a:buNone/>
              <a:defRPr sz="2560"/>
            </a:lvl3pPr>
            <a:lvl4pPr marL="1950552" indent="0" algn="ctr">
              <a:buNone/>
              <a:defRPr sz="2275"/>
            </a:lvl4pPr>
            <a:lvl5pPr marL="2600736" indent="0" algn="ctr">
              <a:buNone/>
              <a:defRPr sz="2275"/>
            </a:lvl5pPr>
            <a:lvl6pPr marL="3250921" indent="0" algn="ctr">
              <a:buNone/>
              <a:defRPr sz="2275"/>
            </a:lvl6pPr>
            <a:lvl7pPr marL="3901105" indent="0" algn="ctr">
              <a:buNone/>
              <a:defRPr sz="2275"/>
            </a:lvl7pPr>
            <a:lvl8pPr marL="4551289" indent="0" algn="ctr">
              <a:buNone/>
              <a:defRPr sz="2275"/>
            </a:lvl8pPr>
            <a:lvl9pPr marL="5201473" indent="0" algn="ctr">
              <a:buNone/>
              <a:defRPr sz="2275"/>
            </a:lvl9pPr>
          </a:lstStyle>
          <a:p>
            <a:r>
              <a:rPr lang="nl-BE" noProof="0" dirty="0"/>
              <a:t>Klik om de ondertitel / presentator / datum [</a:t>
            </a:r>
            <a:r>
              <a:rPr lang="nl-BE" noProof="0" dirty="0" err="1"/>
              <a:t>dd</a:t>
            </a:r>
            <a:r>
              <a:rPr lang="nl-BE" noProof="0" dirty="0"/>
              <a:t>-mm-</a:t>
            </a:r>
            <a:r>
              <a:rPr lang="nl-BE" noProof="0" dirty="0" err="1"/>
              <a:t>yyyy</a:t>
            </a:r>
            <a:r>
              <a:rPr lang="nl-BE" noProof="0" dirty="0"/>
              <a:t>] te maken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6408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91074" y="270000"/>
            <a:ext cx="15183366" cy="540000"/>
          </a:xfrm>
        </p:spPr>
        <p:txBody>
          <a:bodyPr anchor="b" anchorCtr="0">
            <a:normAutofit/>
          </a:bodyPr>
          <a:lstStyle>
            <a:lvl1pPr marL="0" indent="0">
              <a:lnSpc>
                <a:spcPts val="1700"/>
              </a:lnSpc>
              <a:buNone/>
              <a:defRPr sz="1400" b="1" i="0" u="sng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700"/>
              </a:lnSpc>
              <a:buNone/>
              <a:defRPr sz="1400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2pPr>
          </a:lstStyle>
          <a:p>
            <a:pPr lvl="0"/>
            <a:r>
              <a:rPr lang="nl-BE" noProof="0" dirty="0"/>
              <a:t>Klik om de organisatie stijlen te bewerken</a:t>
            </a:r>
          </a:p>
          <a:p>
            <a:pPr lvl="1"/>
            <a:r>
              <a:rPr lang="nl-BE" noProof="0" dirty="0"/>
              <a:t>tweede niveau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32004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57132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82296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7460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4</a:t>
            </a:r>
          </a:p>
        </p:txBody>
      </p:sp>
    </p:spTree>
    <p:extLst>
      <p:ext uri="{BB962C8B-B14F-4D97-AF65-F5344CB8AC3E}">
        <p14:creationId xmlns:p14="http://schemas.microsoft.com/office/powerpoint/2010/main" val="94181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324612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BE" noProof="0" dirty="0"/>
              <a:t>klik om een hoofdstuktitel te maken.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7344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29473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15699575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marL="2328863" indent="-550863" defTabSz="1912938">
              <a:lnSpc>
                <a:spcPct val="120000"/>
              </a:lnSpc>
              <a:tabLst/>
              <a:defRPr/>
            </a:lvl4pPr>
            <a:lvl5pPr marL="2962275" indent="-442913" defTabSz="457200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  <a:p>
            <a:pPr lvl="3"/>
            <a:r>
              <a:rPr lang="nl-BE" noProof="0" dirty="0" err="1"/>
              <a:t>Fourth</a:t>
            </a:r>
            <a:r>
              <a:rPr lang="nl-BE" noProof="0" dirty="0"/>
              <a:t> level</a:t>
            </a:r>
          </a:p>
          <a:p>
            <a:pPr lvl="4"/>
            <a:r>
              <a:rPr lang="nl-BE" noProof="0" dirty="0" err="1"/>
              <a:t>Fifth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0815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0104438" y="1371918"/>
            <a:ext cx="6300000" cy="6498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8442000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defTabSz="457200">
              <a:lnSpc>
                <a:spcPct val="120000"/>
              </a:lnSpc>
              <a:defRPr/>
            </a:lvl4pPr>
            <a:lvl5pPr defTabSz="457200">
              <a:lnSpc>
                <a:spcPct val="120000"/>
              </a:lnSpc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131488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52038" y="1371600"/>
            <a:ext cx="15480000" cy="65016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7451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NL" noProof="0" dirty="0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7337600" cy="9753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7337600" cy="97536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949418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9215999" y="3095999"/>
            <a:ext cx="7257600" cy="1717969"/>
          </a:xfrm>
        </p:spPr>
        <p:txBody>
          <a:bodyPr>
            <a:normAutofit/>
          </a:bodyPr>
          <a:lstStyle>
            <a:lvl1pPr marL="0" indent="0">
              <a:lnSpc>
                <a:spcPts val="35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namen van </a:t>
            </a:r>
            <a:r>
              <a:rPr lang="nl-NL" dirty="0" err="1"/>
              <a:t>social</a:t>
            </a:r>
            <a:r>
              <a:rPr lang="nl-NL" dirty="0"/>
              <a:t> media in te typen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1743240"/>
            <a:ext cx="7419544" cy="5769600"/>
          </a:xfr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2500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nl-BE" noProof="0" dirty="0"/>
              <a:t>Klik om de gegevens van de presentator in </a:t>
            </a:r>
            <a:r>
              <a:rPr lang="nl-BE" noProof="0"/>
              <a:t>te typen</a:t>
            </a:r>
            <a:endParaRPr lang="nl-BE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1828800"/>
            <a:ext cx="15012000" cy="5999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3175459"/>
            <a:ext cx="280417" cy="335281"/>
          </a:xfrm>
          <a:prstGeom prst="rect">
            <a:avLst/>
          </a:prstGeom>
        </p:spPr>
      </p:pic>
      <p:pic>
        <p:nvPicPr>
          <p:cNvPr id="9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8" y="3592583"/>
            <a:ext cx="280417" cy="356617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4117291"/>
            <a:ext cx="280417" cy="28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0118" y="136025"/>
            <a:ext cx="15705282" cy="8636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BE" noProof="0" dirty="0"/>
              <a:t>Klik om de stijl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825" y="1194364"/>
            <a:ext cx="15699575" cy="66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72394" y="8948703"/>
            <a:ext cx="2297926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10236" y="8994423"/>
            <a:ext cx="8353564" cy="437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927265" y="367200"/>
            <a:ext cx="15480000" cy="463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927265" y="1584000"/>
            <a:ext cx="82296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928800" y="7878842"/>
            <a:ext cx="15478465" cy="141635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7" y="7906160"/>
            <a:ext cx="2308379" cy="1847440"/>
          </a:xfrm>
          <a:prstGeom prst="rect">
            <a:avLst/>
          </a:prstGeom>
        </p:spPr>
      </p:pic>
      <p:sp>
        <p:nvSpPr>
          <p:cNvPr id="12" name="Text positoning box" hidden="1"/>
          <p:cNvSpPr/>
          <p:nvPr userDrawn="1"/>
        </p:nvSpPr>
        <p:spPr>
          <a:xfrm>
            <a:off x="9172105" y="1584000"/>
            <a:ext cx="9144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10099369" y="1356360"/>
            <a:ext cx="6307895" cy="6527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5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73" r:id="rId3"/>
    <p:sldLayoutId id="2147483662" r:id="rId4"/>
    <p:sldLayoutId id="2147483674" r:id="rId5"/>
    <p:sldLayoutId id="2147483666" r:id="rId6"/>
    <p:sldLayoutId id="2147483675" r:id="rId7"/>
    <p:sldLayoutId id="2147483676" r:id="rId8"/>
  </p:sldLayoutIdLst>
  <p:hf hdr="0" dt="0"/>
  <p:txStyles>
    <p:titleStyle>
      <a:lvl1pPr algn="l" defTabSz="1300368" rtl="0" eaLnBrk="1" latinLnBrk="0" hangingPunct="1">
        <a:lnSpc>
          <a:spcPct val="90000"/>
        </a:lnSpc>
        <a:spcBef>
          <a:spcPct val="0"/>
        </a:spcBef>
        <a:buNone/>
        <a:defRPr sz="5400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536575" indent="-45085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69988" indent="-450850" algn="l" defTabSz="4572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755775" indent="-45000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450" indent="-550863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325" indent="-1158875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13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197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381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565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84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68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52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36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21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05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289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473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justice.just.fgov.be/cgi_loi/loi_a1.pl?language=nl&amp;la=N&amp;table_name=wet&amp;cn=2017030503&amp;&amp;caller=list&amp;N&amp;fromtab=wet&amp;tri=dd+AS+RANK&amp;rech=1&amp;numero=1&amp;sql=(text+contains+(%27%27))#Art.1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ejustice.just.fgov.be/cgi_loi/loi_a1.pl?language=nl&amp;la=N&amp;table_name=wet&amp;cn=2017030503&amp;&amp;caller=list&amp;N&amp;fromtab=wet&amp;tri=dd+AS+RANK&amp;rech=1&amp;numero=1&amp;sql=(text+contains+(%27%27))#LNK0008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96D6028-289F-4E4E-9708-8B2FA1A4CD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7338675" cy="97536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B66BF8-BCA3-4A3C-ABF8-B3AEC4183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</a:t>
            </a:fld>
            <a:endParaRPr lang="nl-BE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CF2607-0182-413D-8FBC-E71536D49FF6}"/>
              </a:ext>
            </a:extLst>
          </p:cNvPr>
          <p:cNvSpPr/>
          <p:nvPr/>
        </p:nvSpPr>
        <p:spPr>
          <a:xfrm>
            <a:off x="1069824" y="2957840"/>
            <a:ext cx="12914113" cy="29700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6600" dirty="0">
                <a:solidFill>
                  <a:schemeClr val="bg2"/>
                </a:solidFill>
                <a:latin typeface="UGent Panno Text Medium" panose="02000606040000040003" pitchFamily="2" charset="0"/>
              </a:rPr>
              <a:t>Hoofdstuk 5:</a:t>
            </a:r>
          </a:p>
          <a:p>
            <a:r>
              <a:rPr lang="nl-BE" sz="11500" dirty="0">
                <a:solidFill>
                  <a:schemeClr val="bg1"/>
                </a:solidFill>
                <a:latin typeface="UGent Panno Text Medium" panose="02000606040000040003" pitchFamily="2" charset="0"/>
              </a:rPr>
              <a:t>Training en ontwikkeling</a:t>
            </a:r>
            <a:endParaRPr lang="nl-BE" sz="9600" dirty="0">
              <a:solidFill>
                <a:schemeClr val="bg1"/>
              </a:solidFill>
              <a:latin typeface="UGent Panno Text Medium" panose="0200060604000004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99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10</a:t>
            </a:fld>
            <a:endParaRPr lang="nl-BE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65E42D-96B4-435B-A565-8E788D9763E0}"/>
              </a:ext>
            </a:extLst>
          </p:cNvPr>
          <p:cNvSpPr txBox="1"/>
          <p:nvPr/>
        </p:nvSpPr>
        <p:spPr>
          <a:xfrm>
            <a:off x="3105150" y="1954550"/>
            <a:ext cx="12733020" cy="550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 1		</a:t>
            </a:r>
            <a:r>
              <a:rPr lang="en-US" sz="4800" dirty="0" err="1">
                <a:latin typeface="UGent Panno Text Medium" panose="02000606040000040003" pitchFamily="2" charset="0"/>
              </a:rPr>
              <a:t>Analyse</a:t>
            </a:r>
            <a:r>
              <a:rPr lang="en-US" sz="4800" dirty="0"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latin typeface="UGent Panno Text Medium" panose="02000606040000040003" pitchFamily="2" charset="0"/>
              </a:rPr>
              <a:t>trainingsbehoeften</a:t>
            </a:r>
            <a:endParaRPr lang="en-US" sz="4800" dirty="0"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rgbClr val="CEDFF8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rgbClr val="CEDFF8"/>
                </a:solidFill>
                <a:latin typeface="UGent Panno Text Medium" panose="02000606040000040003" pitchFamily="2" charset="0"/>
              </a:rPr>
              <a:t> 2</a:t>
            </a:r>
            <a:r>
              <a:rPr lang="en-US" sz="4800" dirty="0"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rgbClr val="F2F2F2"/>
                </a:solidFill>
                <a:latin typeface="UGent Panno Text Medium" panose="02000606040000040003" pitchFamily="2" charset="0"/>
              </a:rPr>
              <a:t>Specificatie</a:t>
            </a:r>
            <a:r>
              <a:rPr lang="en-US" sz="4800" dirty="0">
                <a:solidFill>
                  <a:srgbClr val="F2F2F2"/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rgbClr val="F2F2F2"/>
                </a:solidFill>
                <a:latin typeface="UGent Panno Text Medium" panose="02000606040000040003" pitchFamily="2" charset="0"/>
              </a:rPr>
              <a:t>trainingsdoelstellingen</a:t>
            </a:r>
            <a:endParaRPr lang="en-US" sz="4800" dirty="0">
              <a:solidFill>
                <a:srgbClr val="F2F2F2"/>
              </a:solidFill>
              <a:latin typeface="UGent Panno Text Medium" panose="02000606040000040003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3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Ontwerp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de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trainingsinhoud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-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en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methode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rgbClr val="CEDFF8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rgbClr val="CEDFF8"/>
                </a:solidFill>
                <a:latin typeface="UGent Panno Text Medium" panose="02000606040000040003" pitchFamily="2" charset="0"/>
              </a:rPr>
              <a:t> 4</a:t>
            </a:r>
            <a:r>
              <a:rPr lang="en-US" sz="4800" dirty="0">
                <a:latin typeface="UGent Panno Text Medium" panose="02000606040000040003" pitchFamily="2" charset="0"/>
              </a:rPr>
              <a:t>	</a:t>
            </a:r>
            <a:r>
              <a:rPr lang="en-US" sz="4800" dirty="0">
                <a:solidFill>
                  <a:srgbClr val="F2F2F2"/>
                </a:solidFill>
                <a:latin typeface="UGent Panno Text Medium" panose="02000606040000040003" pitchFamily="2" charset="0"/>
              </a:rPr>
              <a:t>Transfer </a:t>
            </a:r>
            <a:r>
              <a:rPr lang="en-US" sz="4800" dirty="0" err="1">
                <a:solidFill>
                  <a:srgbClr val="F2F2F2"/>
                </a:solidFill>
                <a:latin typeface="UGent Panno Text Medium" panose="02000606040000040003" pitchFamily="2" charset="0"/>
              </a:rPr>
              <a:t>optimaliseren</a:t>
            </a:r>
            <a:endParaRPr lang="en-US" sz="4800" dirty="0">
              <a:solidFill>
                <a:srgbClr val="F2F2F2"/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rgbClr val="CEDFF8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rgbClr val="CEDFF8"/>
                </a:solidFill>
                <a:latin typeface="UGent Panno Text Medium" panose="02000606040000040003" pitchFamily="2" charset="0"/>
              </a:rPr>
              <a:t> 5</a:t>
            </a:r>
            <a:r>
              <a:rPr lang="en-US" sz="4800" dirty="0"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rgbClr val="F2F2F2"/>
                </a:solidFill>
                <a:latin typeface="UGent Panno Text Medium" panose="02000606040000040003" pitchFamily="2" charset="0"/>
              </a:rPr>
              <a:t>Evaluatie</a:t>
            </a:r>
            <a:r>
              <a:rPr lang="en-US" sz="4800" dirty="0">
                <a:solidFill>
                  <a:srgbClr val="F2F2F2"/>
                </a:solidFill>
                <a:latin typeface="UGent Panno Text Medium" panose="02000606040000040003" pitchFamily="2" charset="0"/>
              </a:rPr>
              <a:t> van training</a:t>
            </a:r>
          </a:p>
        </p:txBody>
      </p:sp>
    </p:spTree>
    <p:extLst>
      <p:ext uri="{BB962C8B-B14F-4D97-AF65-F5344CB8AC3E}">
        <p14:creationId xmlns:p14="http://schemas.microsoft.com/office/powerpoint/2010/main" val="4081090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11</a:t>
            </a:fld>
            <a:endParaRPr lang="nl-BE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BABD61-CA22-4A4B-9353-AFB159090A5C}"/>
              </a:ext>
            </a:extLst>
          </p:cNvPr>
          <p:cNvSpPr/>
          <p:nvPr/>
        </p:nvSpPr>
        <p:spPr>
          <a:xfrm>
            <a:off x="1014318" y="2991085"/>
            <a:ext cx="11878354" cy="3326454"/>
          </a:xfrm>
          <a:prstGeom prst="rect">
            <a:avLst/>
          </a:prstGeom>
          <a:solidFill>
            <a:srgbClr val="F2F2F2">
              <a:alpha val="54902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5B5CE2-60D8-44B8-9638-4FF81857F2FC}"/>
              </a:ext>
            </a:extLst>
          </p:cNvPr>
          <p:cNvSpPr txBox="1"/>
          <p:nvPr/>
        </p:nvSpPr>
        <p:spPr>
          <a:xfrm>
            <a:off x="1634805" y="3227004"/>
            <a:ext cx="10833325" cy="2872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4000" i="1" dirty="0">
                <a:latin typeface="UGent Panno Text" panose="02000506040000040003" pitchFamily="2" charset="0"/>
              </a:rPr>
              <a:t>“In mijn vorige job zijn we eens op trainingsweekend geweest rond feedback geven en omgaan met feedback.</a:t>
            </a:r>
            <a:br>
              <a:rPr lang="nl-BE" sz="4000" i="1" dirty="0">
                <a:latin typeface="UGent Panno Text" panose="02000506040000040003" pitchFamily="2" charset="0"/>
              </a:rPr>
            </a:br>
            <a:r>
              <a:rPr lang="nl-BE" sz="4000" i="1" dirty="0">
                <a:latin typeface="UGent Panno Text" panose="02000506040000040003" pitchFamily="2" charset="0"/>
              </a:rPr>
              <a:t>Dat was echt plezant en leerrijk, zouden we hier ook eens moeten doen!”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A94026-0901-4093-A316-AFEF906E34C6}"/>
              </a:ext>
            </a:extLst>
          </p:cNvPr>
          <p:cNvGrpSpPr/>
          <p:nvPr/>
        </p:nvGrpSpPr>
        <p:grpSpPr>
          <a:xfrm rot="6607220">
            <a:off x="554405" y="2633790"/>
            <a:ext cx="959123" cy="928403"/>
            <a:chOff x="15818811" y="3761847"/>
            <a:chExt cx="921880" cy="93212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6C75BC-85E6-4F33-8DC8-A55C9554F00A}"/>
                </a:ext>
              </a:extLst>
            </p:cNvPr>
            <p:cNvSpPr/>
            <p:nvPr/>
          </p:nvSpPr>
          <p:spPr>
            <a:xfrm>
              <a:off x="15818811" y="3761847"/>
              <a:ext cx="921880" cy="932129"/>
            </a:xfrm>
            <a:prstGeom prst="ellipse">
              <a:avLst/>
            </a:prstGeom>
            <a:solidFill>
              <a:schemeClr val="accent1"/>
            </a:solidFill>
            <a:ln w="146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6545A41-B590-4699-B60F-E3D27AF6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8267" y="3986293"/>
              <a:ext cx="530436" cy="530435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6DE25CA-E201-42A6-AB32-BAF4E57071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55490" y="2991085"/>
            <a:ext cx="3795970" cy="33264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05E7FC-B4CD-4E5F-9493-C933E845926F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Hoe het niet moet…</a:t>
            </a:r>
          </a:p>
        </p:txBody>
      </p:sp>
    </p:spTree>
    <p:extLst>
      <p:ext uri="{BB962C8B-B14F-4D97-AF65-F5344CB8AC3E}">
        <p14:creationId xmlns:p14="http://schemas.microsoft.com/office/powerpoint/2010/main" val="1963328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ACCA10EE-87B0-4AEE-84A7-B8EE33A30BA3}"/>
              </a:ext>
            </a:extLst>
          </p:cNvPr>
          <p:cNvSpPr/>
          <p:nvPr/>
        </p:nvSpPr>
        <p:spPr>
          <a:xfrm>
            <a:off x="1707902" y="3386042"/>
            <a:ext cx="4040698" cy="4345791"/>
          </a:xfrm>
          <a:prstGeom prst="rect">
            <a:avLst/>
          </a:prstGeom>
          <a:solidFill>
            <a:srgbClr val="F2F2F2">
              <a:alpha val="54902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5E4E7D1-6D37-41E9-88B1-853E08829E08}"/>
              </a:ext>
            </a:extLst>
          </p:cNvPr>
          <p:cNvSpPr/>
          <p:nvPr/>
        </p:nvSpPr>
        <p:spPr>
          <a:xfrm>
            <a:off x="6927601" y="3388471"/>
            <a:ext cx="4303605" cy="4345817"/>
          </a:xfrm>
          <a:prstGeom prst="rect">
            <a:avLst/>
          </a:prstGeom>
          <a:solidFill>
            <a:srgbClr val="F2F2F2">
              <a:alpha val="54902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848C222-85FE-4110-B09E-94A148F112CD}"/>
              </a:ext>
            </a:extLst>
          </p:cNvPr>
          <p:cNvSpPr/>
          <p:nvPr/>
        </p:nvSpPr>
        <p:spPr>
          <a:xfrm>
            <a:off x="12147302" y="3388471"/>
            <a:ext cx="4265348" cy="4345803"/>
          </a:xfrm>
          <a:prstGeom prst="rect">
            <a:avLst/>
          </a:prstGeom>
          <a:solidFill>
            <a:srgbClr val="F2F2F2">
              <a:alpha val="54902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342F2D-02D7-47CD-BE22-9B686A83E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590520" y="8948703"/>
            <a:ext cx="921880" cy="519289"/>
          </a:xfrm>
        </p:spPr>
        <p:txBody>
          <a:bodyPr/>
          <a:lstStyle/>
          <a:p>
            <a:fld id="{7AE184E0-0BD4-4705-A12B-9B71DDE63301}" type="slidenum">
              <a:rPr lang="nl-BE" noProof="0" smtClean="0"/>
              <a:t>12</a:t>
            </a:fld>
            <a:endParaRPr lang="nl-BE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5B2024C-9D5C-4231-84D5-1390FA90A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5093" y="3636449"/>
            <a:ext cx="2585964" cy="3246146"/>
          </a:xfrm>
        </p:spPr>
        <p:txBody>
          <a:bodyPr>
            <a:normAutofit/>
          </a:bodyPr>
          <a:lstStyle/>
          <a:p>
            <a:pPr marL="86575" indent="0">
              <a:lnSpc>
                <a:spcPct val="170000"/>
              </a:lnSpc>
              <a:buNone/>
            </a:pPr>
            <a:r>
              <a:rPr lang="nl-BE" sz="3600" dirty="0">
                <a:latin typeface="UGent Panno Text" panose="02000506040000040003" pitchFamily="2" charset="0"/>
              </a:rPr>
              <a:t>Doelstellingen</a:t>
            </a:r>
            <a:br>
              <a:rPr lang="nl-BE" sz="3600" dirty="0">
                <a:latin typeface="UGent Panno Text" panose="02000506040000040003" pitchFamily="2" charset="0"/>
              </a:rPr>
            </a:br>
            <a:r>
              <a:rPr lang="nl-BE" sz="3600" dirty="0">
                <a:latin typeface="UGent Panno Text" panose="02000506040000040003" pitchFamily="2" charset="0"/>
              </a:rPr>
              <a:t>Waarden</a:t>
            </a:r>
          </a:p>
          <a:p>
            <a:pPr marL="86575" indent="0">
              <a:lnSpc>
                <a:spcPct val="170000"/>
              </a:lnSpc>
              <a:buNone/>
            </a:pPr>
            <a:r>
              <a:rPr lang="nl-BE" sz="3600" dirty="0">
                <a:latin typeface="UGent Panno Text" panose="02000506040000040003" pitchFamily="2" charset="0"/>
              </a:rPr>
              <a:t>Klimaat</a:t>
            </a:r>
          </a:p>
          <a:p>
            <a:pPr marL="85725" indent="0">
              <a:buNone/>
            </a:pPr>
            <a:endParaRPr lang="nl-BE" sz="1200" b="1" dirty="0">
              <a:latin typeface="UGent Panno Text" panose="02000506040000040003" pitchFamily="2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A8272F-EE8D-4457-A9D9-F40620F9E1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796"/>
          <a:stretch/>
        </p:blipFill>
        <p:spPr>
          <a:xfrm>
            <a:off x="10417348" y="2567136"/>
            <a:ext cx="942515" cy="8313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F311AB-43AB-432E-B31F-12E167FBA0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923"/>
          <a:stretch/>
        </p:blipFill>
        <p:spPr>
          <a:xfrm>
            <a:off x="4811057" y="2545913"/>
            <a:ext cx="944561" cy="8508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354E872-0AA8-4AFD-93E4-33CA0ADC436F}"/>
              </a:ext>
            </a:extLst>
          </p:cNvPr>
          <p:cNvSpPr txBox="1"/>
          <p:nvPr/>
        </p:nvSpPr>
        <p:spPr>
          <a:xfrm>
            <a:off x="1635376" y="2280130"/>
            <a:ext cx="2585964" cy="907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800" b="1" dirty="0">
                <a:latin typeface="UGent Panno Text" panose="02000506040000040003" pitchFamily="2" charset="0"/>
              </a:rPr>
              <a:t>Organisatie</a:t>
            </a:r>
            <a:endParaRPr lang="nl-BE" sz="3200" b="1" dirty="0">
              <a:latin typeface="UGent Panno Text" panose="02000506040000040003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5CC7CF-FCD6-45E2-B7A7-2EC9D6BD43F9}"/>
              </a:ext>
            </a:extLst>
          </p:cNvPr>
          <p:cNvSpPr txBox="1"/>
          <p:nvPr/>
        </p:nvSpPr>
        <p:spPr>
          <a:xfrm>
            <a:off x="6862068" y="2267267"/>
            <a:ext cx="1707519" cy="907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800" b="1" dirty="0">
                <a:latin typeface="UGent Panno Text" panose="02000506040000040003" pitchFamily="2" charset="0"/>
              </a:rPr>
              <a:t>Functie</a:t>
            </a:r>
            <a:endParaRPr lang="nl-BE" sz="3200" b="1" dirty="0">
              <a:latin typeface="UGent Panno Text" panose="02000506040000040003" pitchFamily="2" charset="0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8061FD0-938A-4027-9632-09D545099647}"/>
              </a:ext>
            </a:extLst>
          </p:cNvPr>
          <p:cNvSpPr txBox="1">
            <a:spLocks/>
          </p:cNvSpPr>
          <p:nvPr/>
        </p:nvSpPr>
        <p:spPr>
          <a:xfrm>
            <a:off x="7562655" y="3629285"/>
            <a:ext cx="2957674" cy="3977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Taken</a:t>
            </a:r>
          </a:p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Kennis Vaardigheden Attitudes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97CEE70-8EF5-4281-AC39-226451E7E8F6}"/>
              </a:ext>
            </a:extLst>
          </p:cNvPr>
          <p:cNvSpPr/>
          <p:nvPr/>
        </p:nvSpPr>
        <p:spPr>
          <a:xfrm>
            <a:off x="12443575" y="3677399"/>
            <a:ext cx="3869282" cy="828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6575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Ontwikkelingsruimte?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2254436-5CB9-46D2-8E2C-B7530A0957C0}"/>
              </a:ext>
            </a:extLst>
          </p:cNvPr>
          <p:cNvCxnSpPr>
            <a:cxnSpLocks/>
          </p:cNvCxnSpPr>
          <p:nvPr/>
        </p:nvCxnSpPr>
        <p:spPr>
          <a:xfrm>
            <a:off x="1768131" y="3366993"/>
            <a:ext cx="3076673" cy="36147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1A61E7E-27FB-4649-91D2-E0E9290E74BE}"/>
              </a:ext>
            </a:extLst>
          </p:cNvPr>
          <p:cNvCxnSpPr>
            <a:cxnSpLocks/>
          </p:cNvCxnSpPr>
          <p:nvPr/>
        </p:nvCxnSpPr>
        <p:spPr>
          <a:xfrm flipV="1">
            <a:off x="6943930" y="3375184"/>
            <a:ext cx="3592728" cy="27956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001E64C-60CC-49AA-BB6A-9471ECBA16CE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3 analyses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D96A37-4E3F-4B2B-BE5B-0AE83F21F95A}"/>
              </a:ext>
            </a:extLst>
          </p:cNvPr>
          <p:cNvSpPr txBox="1"/>
          <p:nvPr/>
        </p:nvSpPr>
        <p:spPr>
          <a:xfrm>
            <a:off x="12147302" y="2208672"/>
            <a:ext cx="1883849" cy="907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800" b="1" dirty="0">
                <a:latin typeface="UGent Panno Text" panose="02000506040000040003" pitchFamily="2" charset="0"/>
              </a:rPr>
              <a:t>Persoon</a:t>
            </a:r>
            <a:endParaRPr lang="nl-BE" sz="3200" b="1" dirty="0">
              <a:latin typeface="UGent Panno Text" panose="02000506040000040003" pitchFamily="2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6F95B88-CCA1-41D8-A2A9-3B6FEC0AE964}"/>
              </a:ext>
            </a:extLst>
          </p:cNvPr>
          <p:cNvCxnSpPr>
            <a:cxnSpLocks/>
          </p:cNvCxnSpPr>
          <p:nvPr/>
        </p:nvCxnSpPr>
        <p:spPr>
          <a:xfrm>
            <a:off x="12160275" y="3358855"/>
            <a:ext cx="2980257" cy="37893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2B4D3190-0F2D-420A-9850-F514F79DB1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508" y="2226863"/>
            <a:ext cx="1262166" cy="126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28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E78F7FBE-C59F-45B2-AEF7-19CC633A9C3B}"/>
              </a:ext>
            </a:extLst>
          </p:cNvPr>
          <p:cNvSpPr/>
          <p:nvPr/>
        </p:nvSpPr>
        <p:spPr>
          <a:xfrm>
            <a:off x="0" y="5029200"/>
            <a:ext cx="17338675" cy="4724395"/>
          </a:xfrm>
          <a:prstGeom prst="rect">
            <a:avLst/>
          </a:prstGeom>
          <a:solidFill>
            <a:srgbClr val="CEDFF8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036109E-9659-47A4-8F2D-36A00DAD2198}"/>
              </a:ext>
            </a:extLst>
          </p:cNvPr>
          <p:cNvCxnSpPr>
            <a:cxnSpLocks/>
          </p:cNvCxnSpPr>
          <p:nvPr/>
        </p:nvCxnSpPr>
        <p:spPr>
          <a:xfrm>
            <a:off x="0" y="5029200"/>
            <a:ext cx="17338675" cy="0"/>
          </a:xfrm>
          <a:prstGeom prst="line">
            <a:avLst/>
          </a:prstGeom>
          <a:ln w="155575" cap="rnd">
            <a:solidFill>
              <a:srgbClr val="BACCE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633D7D-9C01-4AF6-90A8-6F5838C7A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13</a:t>
            </a:fld>
            <a:endParaRPr lang="nl-BE" noProof="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64B5FF-D570-4C4D-8E62-FA7FBE84934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149" y="2684471"/>
            <a:ext cx="5202371" cy="5202371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E47E3ED-F727-40A4-8730-C3E0045463D9}"/>
              </a:ext>
            </a:extLst>
          </p:cNvPr>
          <p:cNvSpPr txBox="1">
            <a:spLocks/>
          </p:cNvSpPr>
          <p:nvPr/>
        </p:nvSpPr>
        <p:spPr>
          <a:xfrm>
            <a:off x="3331618" y="3531662"/>
            <a:ext cx="6318803" cy="701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Gebrek aan kennis, vaardigheden, attitudes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A9CBB77-3A4C-41C3-9519-1B7BF29A1BA7}"/>
              </a:ext>
            </a:extLst>
          </p:cNvPr>
          <p:cNvSpPr txBox="1">
            <a:spLocks/>
          </p:cNvSpPr>
          <p:nvPr/>
        </p:nvSpPr>
        <p:spPr>
          <a:xfrm>
            <a:off x="4554801" y="6626193"/>
            <a:ext cx="5833348" cy="11361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Gebrek aan ondersteuning/ rolmodellen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CE08CF4-9F33-45E2-AF60-F9DC1D89FCA2}"/>
              </a:ext>
            </a:extLst>
          </p:cNvPr>
          <p:cNvSpPr txBox="1">
            <a:spLocks/>
          </p:cNvSpPr>
          <p:nvPr/>
        </p:nvSpPr>
        <p:spPr>
          <a:xfrm>
            <a:off x="3331618" y="5542982"/>
            <a:ext cx="1518859" cy="701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Te druk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A8B94158-B588-4CDA-B6FB-CBB4C0BB3618}"/>
              </a:ext>
            </a:extLst>
          </p:cNvPr>
          <p:cNvSpPr txBox="1">
            <a:spLocks/>
          </p:cNvSpPr>
          <p:nvPr/>
        </p:nvSpPr>
        <p:spPr>
          <a:xfrm>
            <a:off x="5042515" y="8055175"/>
            <a:ext cx="3562350" cy="865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Gebrek aan incentives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1E43A59-B3C4-453E-8DB6-9F1D2DA05AEE}"/>
              </a:ext>
            </a:extLst>
          </p:cNvPr>
          <p:cNvSpPr txBox="1">
            <a:spLocks/>
          </p:cNvSpPr>
          <p:nvPr/>
        </p:nvSpPr>
        <p:spPr>
          <a:xfrm>
            <a:off x="10038294" y="7440834"/>
            <a:ext cx="1658406" cy="11361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…..…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79ED4A6B-7D93-4D86-98BE-1A65A6B5E3CE}"/>
              </a:ext>
            </a:extLst>
          </p:cNvPr>
          <p:cNvSpPr txBox="1">
            <a:spLocks/>
          </p:cNvSpPr>
          <p:nvPr/>
        </p:nvSpPr>
        <p:spPr>
          <a:xfrm>
            <a:off x="6950526" y="5352308"/>
            <a:ext cx="4177090" cy="1176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Onduidelijke communicatie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0A1674-6296-4281-BDF9-14B829012B42}"/>
              </a:ext>
            </a:extLst>
          </p:cNvPr>
          <p:cNvSpPr txBox="1"/>
          <p:nvPr/>
        </p:nvSpPr>
        <p:spPr>
          <a:xfrm>
            <a:off x="1610553" y="1113502"/>
            <a:ext cx="10426275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Training is niet altijd dé (enige) oplossing</a:t>
            </a:r>
          </a:p>
        </p:txBody>
      </p:sp>
    </p:spTree>
    <p:extLst>
      <p:ext uri="{BB962C8B-B14F-4D97-AF65-F5344CB8AC3E}">
        <p14:creationId xmlns:p14="http://schemas.microsoft.com/office/powerpoint/2010/main" val="3450310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14</a:t>
            </a:fld>
            <a:endParaRPr lang="nl-BE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65E42D-96B4-435B-A565-8E788D9763E0}"/>
              </a:ext>
            </a:extLst>
          </p:cNvPr>
          <p:cNvSpPr txBox="1"/>
          <p:nvPr/>
        </p:nvSpPr>
        <p:spPr>
          <a:xfrm>
            <a:off x="3105150" y="1954550"/>
            <a:ext cx="12733020" cy="550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1	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Analyse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trainingsbehoeften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 2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latin typeface="UGent Panno Text Medium" panose="02000606040000040003" pitchFamily="2" charset="0"/>
              </a:rPr>
              <a:t>Specificatie</a:t>
            </a:r>
            <a:r>
              <a:rPr lang="en-US" sz="4800" dirty="0"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latin typeface="UGent Panno Text Medium" panose="02000606040000040003" pitchFamily="2" charset="0"/>
              </a:rPr>
              <a:t>trainingsdoelstellingen</a:t>
            </a:r>
            <a:endParaRPr lang="en-US" sz="4800" dirty="0"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3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Ontwerp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de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trainingsinhoud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-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en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methode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4	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Transfer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optimaliseren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5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Evaluatie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training</a:t>
            </a:r>
          </a:p>
        </p:txBody>
      </p:sp>
    </p:spTree>
    <p:extLst>
      <p:ext uri="{BB962C8B-B14F-4D97-AF65-F5344CB8AC3E}">
        <p14:creationId xmlns:p14="http://schemas.microsoft.com/office/powerpoint/2010/main" val="2925592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3AF75B15-F60E-4F66-9018-5C3F9C6497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9337" y="2742765"/>
            <a:ext cx="6211749" cy="169066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11C86BB-55E2-4DDE-B58C-0C3161F775C1}"/>
              </a:ext>
            </a:extLst>
          </p:cNvPr>
          <p:cNvGrpSpPr/>
          <p:nvPr/>
        </p:nvGrpSpPr>
        <p:grpSpPr>
          <a:xfrm>
            <a:off x="1358561" y="3769160"/>
            <a:ext cx="811685" cy="4214337"/>
            <a:chOff x="1832028" y="3160856"/>
            <a:chExt cx="759417" cy="4386343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D30F5BB-1FA1-4FB8-874C-6BD908C573A3}"/>
                </a:ext>
              </a:extLst>
            </p:cNvPr>
            <p:cNvSpPr/>
            <p:nvPr/>
          </p:nvSpPr>
          <p:spPr>
            <a:xfrm>
              <a:off x="2327974" y="4397258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A3C0974-FF15-4300-A0B2-8C90FE6ABF4A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4536743"/>
              <a:ext cx="495946" cy="0"/>
            </a:xfrm>
            <a:prstGeom prst="line">
              <a:avLst/>
            </a:prstGeom>
            <a:ln w="5715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819B327-CBA6-4FB7-87CB-09BE098D9524}"/>
                </a:ext>
              </a:extLst>
            </p:cNvPr>
            <p:cNvSpPr/>
            <p:nvPr/>
          </p:nvSpPr>
          <p:spPr>
            <a:xfrm>
              <a:off x="2327974" y="5832744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2E8C96E-EBC9-4A85-B829-3ABE30304944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5972229"/>
              <a:ext cx="495946" cy="0"/>
            </a:xfrm>
            <a:prstGeom prst="line">
              <a:avLst/>
            </a:prstGeom>
            <a:ln w="5715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3518E6D-AA47-4624-98CA-043446106EB5}"/>
                </a:ext>
              </a:extLst>
            </p:cNvPr>
            <p:cNvSpPr/>
            <p:nvPr/>
          </p:nvSpPr>
          <p:spPr>
            <a:xfrm>
              <a:off x="2327974" y="7268229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8A37833-10CF-422A-8BDD-614084BAE136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7407714"/>
              <a:ext cx="495946" cy="0"/>
            </a:xfrm>
            <a:prstGeom prst="line">
              <a:avLst/>
            </a:prstGeom>
            <a:ln w="5715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EE84641-F6A4-48E5-82F1-8673DB726627}"/>
                </a:ext>
              </a:extLst>
            </p:cNvPr>
            <p:cNvCxnSpPr>
              <a:cxnSpLocks/>
            </p:cNvCxnSpPr>
            <p:nvPr/>
          </p:nvCxnSpPr>
          <p:spPr>
            <a:xfrm>
              <a:off x="1857210" y="3160856"/>
              <a:ext cx="0" cy="4246857"/>
            </a:xfrm>
            <a:prstGeom prst="line">
              <a:avLst/>
            </a:prstGeom>
            <a:ln w="57150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FDA3BE-F7FD-48CE-9067-72D99DB0A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15</a:t>
            </a:fld>
            <a:endParaRPr lang="nl-BE" noProof="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DC7C2003-64C8-40BF-994A-7A80CA5B7EB2}"/>
              </a:ext>
            </a:extLst>
          </p:cNvPr>
          <p:cNvSpPr txBox="1">
            <a:spLocks/>
          </p:cNvSpPr>
          <p:nvPr/>
        </p:nvSpPr>
        <p:spPr>
          <a:xfrm>
            <a:off x="2418721" y="4191378"/>
            <a:ext cx="2984945" cy="465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Bekwaamheid</a:t>
            </a:r>
            <a:br>
              <a:rPr lang="nl-BE" sz="3600" dirty="0">
                <a:latin typeface="UGent Panno Text" panose="02000506040000040003" pitchFamily="2" charset="0"/>
              </a:rPr>
            </a:br>
            <a:r>
              <a:rPr lang="nl-BE" sz="3600" dirty="0">
                <a:latin typeface="UGent Panno Text" panose="02000506040000040003" pitchFamily="2" charset="0"/>
              </a:rPr>
              <a:t>Voorwaarden</a:t>
            </a:r>
          </a:p>
          <a:p>
            <a:pPr marL="86575" indent="0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Criterium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1200" b="1" dirty="0">
              <a:latin typeface="UGent Panno Text" panose="02000506040000040003" pitchFamily="2" charset="0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138DF2B2-5CC2-4D89-A625-FF68CA023C43}"/>
              </a:ext>
            </a:extLst>
          </p:cNvPr>
          <p:cNvSpPr txBox="1">
            <a:spLocks/>
          </p:cNvSpPr>
          <p:nvPr/>
        </p:nvSpPr>
        <p:spPr>
          <a:xfrm>
            <a:off x="8482763" y="4191378"/>
            <a:ext cx="6688813" cy="4325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nl-BE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UGent Panno Text" panose="02000506040000040003" pitchFamily="2" charset="0"/>
              </a:rPr>
              <a:t>Behandelen van klantenklachten</a:t>
            </a:r>
          </a:p>
          <a:p>
            <a:pPr marL="86575" indent="0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nl-BE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UGent Panno Text" panose="02000506040000040003" pitchFamily="2" charset="0"/>
              </a:rPr>
              <a:t>telefonisch</a:t>
            </a:r>
          </a:p>
          <a:p>
            <a:pPr marL="86575" indent="0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nl-BE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UGent Panno Text" panose="02000506040000040003" pitchFamily="2" charset="0"/>
              </a:rPr>
              <a:t>volgens de fases van klachtbehandeling</a:t>
            </a:r>
          </a:p>
          <a:p>
            <a:pPr marL="85725" indent="0">
              <a:buFont typeface="Arial" panose="020B0604020202020204" pitchFamily="34" charset="0"/>
              <a:buNone/>
            </a:pPr>
            <a:endParaRPr lang="nl-BE" sz="1200" b="1" dirty="0">
              <a:latin typeface="UGent Panno Text" panose="02000506040000040003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31AD8EC-6F4B-479F-8E05-3245AD7CC5F8}"/>
              </a:ext>
            </a:extLst>
          </p:cNvPr>
          <p:cNvSpPr/>
          <p:nvPr/>
        </p:nvSpPr>
        <p:spPr>
          <a:xfrm>
            <a:off x="1260789" y="1184135"/>
            <a:ext cx="5152196" cy="121894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1AE3DF9B-7D2C-431A-A87E-C1887CC53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1842" y="1279770"/>
            <a:ext cx="3775105" cy="1027672"/>
          </a:xfrm>
        </p:spPr>
        <p:txBody>
          <a:bodyPr>
            <a:normAutofit/>
          </a:bodyPr>
          <a:lstStyle/>
          <a:p>
            <a:pPr marL="86575" indent="0">
              <a:buNone/>
            </a:pPr>
            <a:r>
              <a:rPr lang="nl-BE" sz="4000" dirty="0">
                <a:latin typeface="UGent Panno Text" panose="02000506040000040003" pitchFamily="2" charset="0"/>
              </a:rPr>
              <a:t>Trainingsbehoeften</a:t>
            </a:r>
          </a:p>
          <a:p>
            <a:pPr marL="85725" indent="0"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2FE99A6-D496-4CD8-A627-66816FCED4DF}"/>
              </a:ext>
            </a:extLst>
          </p:cNvPr>
          <p:cNvSpPr/>
          <p:nvPr/>
        </p:nvSpPr>
        <p:spPr>
          <a:xfrm>
            <a:off x="1260789" y="3187069"/>
            <a:ext cx="5152196" cy="121894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B4D5A30-3C0C-48D8-9959-EE90C2B9A49B}"/>
              </a:ext>
            </a:extLst>
          </p:cNvPr>
          <p:cNvSpPr/>
          <p:nvPr/>
        </p:nvSpPr>
        <p:spPr>
          <a:xfrm>
            <a:off x="1785410" y="3442597"/>
            <a:ext cx="4283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dirty="0">
                <a:solidFill>
                  <a:schemeClr val="tx2"/>
                </a:solidFill>
                <a:latin typeface="UGent Panno Text" panose="02000506040000040003" pitchFamily="2" charset="0"/>
              </a:rPr>
              <a:t>Trainingsdoelstellingen</a:t>
            </a:r>
            <a:endParaRPr lang="nl-BE" sz="2400" dirty="0">
              <a:solidFill>
                <a:schemeClr val="tx2"/>
              </a:solidFill>
            </a:endParaRPr>
          </a:p>
        </p:txBody>
      </p:sp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66AF67BA-EF5C-4BEF-B023-ADCF3FC15B97}"/>
              </a:ext>
            </a:extLst>
          </p:cNvPr>
          <p:cNvSpPr/>
          <p:nvPr/>
        </p:nvSpPr>
        <p:spPr>
          <a:xfrm rot="10800000">
            <a:off x="3485561" y="2359702"/>
            <a:ext cx="743248" cy="372980"/>
          </a:xfrm>
          <a:prstGeom prst="triangle">
            <a:avLst/>
          </a:prstGeom>
          <a:solidFill>
            <a:schemeClr val="bg1">
              <a:lumMod val="9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7" name="Isosceles Triangle 46">
            <a:extLst>
              <a:ext uri="{FF2B5EF4-FFF2-40B4-BE49-F238E27FC236}">
                <a16:creationId xmlns:a16="http://schemas.microsoft.com/office/drawing/2014/main" id="{820CB0FF-087C-49CA-AD39-6B415EFE72A9}"/>
              </a:ext>
            </a:extLst>
          </p:cNvPr>
          <p:cNvSpPr/>
          <p:nvPr/>
        </p:nvSpPr>
        <p:spPr>
          <a:xfrm rot="5400000">
            <a:off x="6065823" y="3534060"/>
            <a:ext cx="1218941" cy="524621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33D2C5-657B-4412-A103-4D2C215803CB}"/>
              </a:ext>
            </a:extLst>
          </p:cNvPr>
          <p:cNvGrpSpPr/>
          <p:nvPr/>
        </p:nvGrpSpPr>
        <p:grpSpPr>
          <a:xfrm rot="6607220">
            <a:off x="8175915" y="2368419"/>
            <a:ext cx="959123" cy="928403"/>
            <a:chOff x="15818811" y="3761847"/>
            <a:chExt cx="921880" cy="932129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FB10DF-6191-423D-A532-84F13736A9A3}"/>
                </a:ext>
              </a:extLst>
            </p:cNvPr>
            <p:cNvSpPr/>
            <p:nvPr/>
          </p:nvSpPr>
          <p:spPr>
            <a:xfrm>
              <a:off x="15818811" y="3761847"/>
              <a:ext cx="921880" cy="932129"/>
            </a:xfrm>
            <a:prstGeom prst="ellipse">
              <a:avLst/>
            </a:prstGeom>
            <a:solidFill>
              <a:schemeClr val="accent1"/>
            </a:solidFill>
            <a:ln w="146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276AC86-F511-4662-89E7-FFCD91A64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8267" y="3986293"/>
              <a:ext cx="530436" cy="5304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0506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16</a:t>
            </a:fld>
            <a:endParaRPr lang="nl-BE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65E42D-96B4-435B-A565-8E788D9763E0}"/>
              </a:ext>
            </a:extLst>
          </p:cNvPr>
          <p:cNvSpPr txBox="1"/>
          <p:nvPr/>
        </p:nvSpPr>
        <p:spPr>
          <a:xfrm>
            <a:off x="3105150" y="1954550"/>
            <a:ext cx="12733020" cy="550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1	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Analyse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trainingsbehoeften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2	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Specificatie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trainingsdoelstellingen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 3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latin typeface="UGent Panno Text Medium" panose="02000606040000040003" pitchFamily="2" charset="0"/>
              </a:rPr>
              <a:t>Ontwerp</a:t>
            </a:r>
            <a:r>
              <a:rPr lang="en-US" sz="4800" dirty="0">
                <a:latin typeface="UGent Panno Text Medium" panose="02000606040000040003" pitchFamily="2" charset="0"/>
              </a:rPr>
              <a:t> van de </a:t>
            </a:r>
            <a:r>
              <a:rPr lang="en-US" sz="4800" dirty="0" err="1">
                <a:latin typeface="UGent Panno Text Medium" panose="02000606040000040003" pitchFamily="2" charset="0"/>
              </a:rPr>
              <a:t>trainingsinhoud</a:t>
            </a:r>
            <a:r>
              <a:rPr lang="en-US" sz="4800" dirty="0">
                <a:latin typeface="UGent Panno Text Medium" panose="02000606040000040003" pitchFamily="2" charset="0"/>
              </a:rPr>
              <a:t>- </a:t>
            </a:r>
            <a:r>
              <a:rPr lang="en-US" sz="4800" dirty="0" err="1">
                <a:latin typeface="UGent Panno Text Medium" panose="02000606040000040003" pitchFamily="2" charset="0"/>
              </a:rPr>
              <a:t>en</a:t>
            </a:r>
            <a:r>
              <a:rPr lang="en-US" sz="4800" dirty="0"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latin typeface="UGent Panno Text Medium" panose="02000606040000040003" pitchFamily="2" charset="0"/>
              </a:rPr>
              <a:t>methode</a:t>
            </a:r>
            <a:endParaRPr lang="en-US" sz="4800" dirty="0"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4	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Transfer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optimaliseren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5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Evaluatie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training</a:t>
            </a:r>
          </a:p>
        </p:txBody>
      </p:sp>
    </p:spTree>
    <p:extLst>
      <p:ext uri="{BB962C8B-B14F-4D97-AF65-F5344CB8AC3E}">
        <p14:creationId xmlns:p14="http://schemas.microsoft.com/office/powerpoint/2010/main" val="3039198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6486B56C-79C8-4933-B3A6-1A9E33BB3ACC}"/>
              </a:ext>
            </a:extLst>
          </p:cNvPr>
          <p:cNvSpPr/>
          <p:nvPr/>
        </p:nvSpPr>
        <p:spPr>
          <a:xfrm>
            <a:off x="1610554" y="5824758"/>
            <a:ext cx="3327206" cy="1362269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0AEFDD01-E63D-4795-A435-46FC6590C9DF}"/>
              </a:ext>
            </a:extLst>
          </p:cNvPr>
          <p:cNvSpPr/>
          <p:nvPr/>
        </p:nvSpPr>
        <p:spPr>
          <a:xfrm>
            <a:off x="1610555" y="4093043"/>
            <a:ext cx="3327206" cy="1362269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Arrow: Pentagon 1">
            <a:extLst>
              <a:ext uri="{FF2B5EF4-FFF2-40B4-BE49-F238E27FC236}">
                <a16:creationId xmlns:a16="http://schemas.microsoft.com/office/drawing/2014/main" id="{173B36E3-CF31-46FB-A101-EDEE555FDC21}"/>
              </a:ext>
            </a:extLst>
          </p:cNvPr>
          <p:cNvSpPr/>
          <p:nvPr/>
        </p:nvSpPr>
        <p:spPr>
          <a:xfrm>
            <a:off x="1610555" y="2388637"/>
            <a:ext cx="3327206" cy="136226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1D74F3-67F2-4103-8A5E-747EFE951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17</a:t>
            </a:fld>
            <a:endParaRPr lang="nl-BE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219812-6977-4B35-9E1B-4B9F5B2599E7}"/>
              </a:ext>
            </a:extLst>
          </p:cNvPr>
          <p:cNvSpPr/>
          <p:nvPr/>
        </p:nvSpPr>
        <p:spPr>
          <a:xfrm>
            <a:off x="1770359" y="1885060"/>
            <a:ext cx="2801641" cy="488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nl-BE" sz="4400" dirty="0">
                <a:latin typeface="UGent Panno Text Medium" panose="02000606040000040003" pitchFamily="2" charset="0"/>
              </a:rPr>
              <a:t>Attitude</a:t>
            </a:r>
          </a:p>
          <a:p>
            <a:pPr>
              <a:lnSpc>
                <a:spcPct val="250000"/>
              </a:lnSpc>
            </a:pPr>
            <a:r>
              <a:rPr lang="nl-BE" sz="4400" dirty="0">
                <a:latin typeface="UGent Panno Text Medium" panose="02000606040000040003" pitchFamily="2" charset="0"/>
              </a:rPr>
              <a:t>Kennis</a:t>
            </a:r>
          </a:p>
          <a:p>
            <a:pPr>
              <a:lnSpc>
                <a:spcPct val="250000"/>
              </a:lnSpc>
            </a:pPr>
            <a:r>
              <a:rPr lang="nl-BE" sz="4400" dirty="0">
                <a:latin typeface="UGent Panno Text Medium" panose="02000606040000040003" pitchFamily="2" charset="0"/>
              </a:rPr>
              <a:t>Vaardigheid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364C6-76CE-4BAC-887C-637E7162BCBE}"/>
              </a:ext>
            </a:extLst>
          </p:cNvPr>
          <p:cNvSpPr/>
          <p:nvPr/>
        </p:nvSpPr>
        <p:spPr>
          <a:xfrm>
            <a:off x="5728315" y="2566018"/>
            <a:ext cx="55132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4000" dirty="0">
                <a:latin typeface="UGent Panno Text Medium" panose="02000606040000040003" pitchFamily="2" charset="0"/>
              </a:rPr>
              <a:t>Vb. Discussie, Theaterleren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4D706A-B9A2-47AB-955C-458B507472FC}"/>
              </a:ext>
            </a:extLst>
          </p:cNvPr>
          <p:cNvSpPr txBox="1"/>
          <p:nvPr/>
        </p:nvSpPr>
        <p:spPr>
          <a:xfrm>
            <a:off x="1610554" y="1113502"/>
            <a:ext cx="11526948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Kies een methode in functie van je doelstellingen!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AB1DC0-3962-43E9-9A01-950191C7B64C}"/>
              </a:ext>
            </a:extLst>
          </p:cNvPr>
          <p:cNvSpPr/>
          <p:nvPr/>
        </p:nvSpPr>
        <p:spPr>
          <a:xfrm>
            <a:off x="5783179" y="4053290"/>
            <a:ext cx="86856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4000" dirty="0">
                <a:latin typeface="UGent Panno Text Medium" panose="02000606040000040003" pitchFamily="2" charset="0"/>
              </a:rPr>
              <a:t>Vb. Presentatie (mét visual aids)</a:t>
            </a:r>
          </a:p>
          <a:p>
            <a:r>
              <a:rPr lang="nl-BE" sz="4000" dirty="0">
                <a:latin typeface="UGent Panno Text Medium" panose="02000606040000040003" pitchFamily="2" charset="0"/>
              </a:rPr>
              <a:t>Vb. Gestuurde zelftraining (op voorhand)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CB5D58-8631-4544-9A31-73FE922AA143}"/>
              </a:ext>
            </a:extLst>
          </p:cNvPr>
          <p:cNvSpPr/>
          <p:nvPr/>
        </p:nvSpPr>
        <p:spPr>
          <a:xfrm>
            <a:off x="5728315" y="6156115"/>
            <a:ext cx="47480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4000" dirty="0">
                <a:latin typeface="UGent Panno Text Medium" panose="02000606040000040003" pitchFamily="2" charset="0"/>
              </a:rPr>
              <a:t>Vb. </a:t>
            </a:r>
            <a:r>
              <a:rPr lang="nl-BE" sz="4000" dirty="0" err="1">
                <a:latin typeface="UGent Panno Text Medium" panose="02000606040000040003" pitchFamily="2" charset="0"/>
              </a:rPr>
              <a:t>Behavior</a:t>
            </a:r>
            <a:r>
              <a:rPr lang="nl-BE" sz="4000" dirty="0">
                <a:latin typeface="UGent Panno Text Medium" panose="02000606040000040003" pitchFamily="2" charset="0"/>
              </a:rPr>
              <a:t> </a:t>
            </a:r>
            <a:r>
              <a:rPr lang="nl-BE" sz="4000" dirty="0" err="1">
                <a:latin typeface="UGent Panno Text Medium" panose="02000606040000040003" pitchFamily="2" charset="0"/>
              </a:rPr>
              <a:t>modeling</a:t>
            </a:r>
            <a:endParaRPr lang="nl-BE" sz="4000" dirty="0">
              <a:latin typeface="UGent Panno Text Medium" panose="02000606040000040003" pitchFamily="2" charset="0"/>
            </a:endParaRPr>
          </a:p>
          <a:p>
            <a:r>
              <a:rPr lang="nl-BE" sz="4000" dirty="0">
                <a:latin typeface="UGent Panno Text Medium" panose="02000606040000040003" pitchFamily="2" charset="0"/>
              </a:rPr>
              <a:t>Vb. Rollenspel</a:t>
            </a:r>
          </a:p>
          <a:p>
            <a:r>
              <a:rPr lang="nl-BE" sz="4000" dirty="0">
                <a:latin typeface="UGent Panno Text Medium" panose="02000606040000040003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24460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73D90C-167F-424B-A8D3-34E9C0DED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18</a:t>
            </a:fld>
            <a:endParaRPr lang="nl-BE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0E39DB-03C5-420C-BF57-84507AF84947}"/>
              </a:ext>
            </a:extLst>
          </p:cNvPr>
          <p:cNvGrpSpPr/>
          <p:nvPr/>
        </p:nvGrpSpPr>
        <p:grpSpPr>
          <a:xfrm>
            <a:off x="1830756" y="3494941"/>
            <a:ext cx="12527478" cy="3377828"/>
            <a:chOff x="1723096" y="3723249"/>
            <a:chExt cx="10915650" cy="294322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CBB9C43-ED25-4006-8212-8A1C22F4B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3096" y="3723249"/>
              <a:ext cx="10915650" cy="29432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2A006AA-B853-476F-A6D4-7EC610E2D7E3}"/>
                </a:ext>
              </a:extLst>
            </p:cNvPr>
            <p:cNvSpPr/>
            <p:nvPr/>
          </p:nvSpPr>
          <p:spPr>
            <a:xfrm>
              <a:off x="1723096" y="3723249"/>
              <a:ext cx="3833643" cy="515751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D05442-6B5D-4AC1-BDF6-30CE8C935D8A}"/>
                </a:ext>
              </a:extLst>
            </p:cNvPr>
            <p:cNvSpPr/>
            <p:nvPr/>
          </p:nvSpPr>
          <p:spPr>
            <a:xfrm>
              <a:off x="6391225" y="6150723"/>
              <a:ext cx="6100886" cy="515751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5629E06-0C79-4A82-9E98-7D0A45C06985}"/>
              </a:ext>
            </a:extLst>
          </p:cNvPr>
          <p:cNvSpPr txBox="1"/>
          <p:nvPr/>
        </p:nvSpPr>
        <p:spPr>
          <a:xfrm>
            <a:off x="1610554" y="1113502"/>
            <a:ext cx="11526948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Presentaties (lezingen, colleges, toespraken, …)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3D810BE-1503-422C-84F0-A78D0F916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4" y="2292590"/>
            <a:ext cx="6267354" cy="771558"/>
          </a:xfrm>
        </p:spPr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600" dirty="0">
                <a:solidFill>
                  <a:srgbClr val="000000"/>
                </a:solidFill>
                <a:latin typeface="UGent Panno Text" panose="02000506040000040003" pitchFamily="2" charset="0"/>
              </a:rPr>
              <a:t>Meta-analyse (Arthur e.a., 2003)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716AB8-AC02-44E6-8E4B-F71609527F37}"/>
              </a:ext>
            </a:extLst>
          </p:cNvPr>
          <p:cNvSpPr/>
          <p:nvPr/>
        </p:nvSpPr>
        <p:spPr>
          <a:xfrm>
            <a:off x="8154380" y="4086850"/>
            <a:ext cx="5866228" cy="478280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035AC8-1AA4-4F41-8DF1-F280CBB60773}"/>
              </a:ext>
            </a:extLst>
          </p:cNvPr>
          <p:cNvSpPr/>
          <p:nvPr/>
        </p:nvSpPr>
        <p:spPr>
          <a:xfrm>
            <a:off x="8267449" y="5802581"/>
            <a:ext cx="1940815" cy="478280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4E3E98-E3DD-4B17-8001-A9F8FD8FAA16}"/>
              </a:ext>
            </a:extLst>
          </p:cNvPr>
          <p:cNvSpPr/>
          <p:nvPr/>
        </p:nvSpPr>
        <p:spPr>
          <a:xfrm>
            <a:off x="1957365" y="5240669"/>
            <a:ext cx="2567551" cy="478280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CA480A-D764-497B-99B0-4EFCC875F77F}"/>
              </a:ext>
            </a:extLst>
          </p:cNvPr>
          <p:cNvSpPr/>
          <p:nvPr/>
        </p:nvSpPr>
        <p:spPr>
          <a:xfrm>
            <a:off x="13015013" y="4648761"/>
            <a:ext cx="1005596" cy="478280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52962DE-467E-413F-BCD8-405E560AA15E}"/>
              </a:ext>
            </a:extLst>
          </p:cNvPr>
          <p:cNvSpPr txBox="1">
            <a:spLocks/>
          </p:cNvSpPr>
          <p:nvPr/>
        </p:nvSpPr>
        <p:spPr>
          <a:xfrm>
            <a:off x="1610554" y="7351049"/>
            <a:ext cx="10293580" cy="1201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In de praktijk: vooral voor kennisoverdracht</a:t>
            </a:r>
          </a:p>
        </p:txBody>
      </p:sp>
    </p:spTree>
    <p:extLst>
      <p:ext uri="{BB962C8B-B14F-4D97-AF65-F5344CB8AC3E}">
        <p14:creationId xmlns:p14="http://schemas.microsoft.com/office/powerpoint/2010/main" val="1717161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73D90C-167F-424B-A8D3-34E9C0DED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19</a:t>
            </a:fld>
            <a:endParaRPr lang="nl-BE" noProof="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5629E06-0C79-4A82-9E98-7D0A45C06985}"/>
              </a:ext>
            </a:extLst>
          </p:cNvPr>
          <p:cNvSpPr txBox="1"/>
          <p:nvPr/>
        </p:nvSpPr>
        <p:spPr>
          <a:xfrm>
            <a:off x="1610554" y="1113502"/>
            <a:ext cx="8940215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… met audiovisueel materiaal</a:t>
            </a:r>
          </a:p>
        </p:txBody>
      </p:sp>
      <p:pic>
        <p:nvPicPr>
          <p:cNvPr id="1026" name="Picture 2" descr="bol.com | Multimedia Learning | 9780521735353 | Richard E. Mayer | Boeken">
            <a:extLst>
              <a:ext uri="{FF2B5EF4-FFF2-40B4-BE49-F238E27FC236}">
                <a16:creationId xmlns:a16="http://schemas.microsoft.com/office/drawing/2014/main" id="{64FA50E9-B7AE-4973-AA89-C6CBD8E15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796" y="2341074"/>
            <a:ext cx="3447604" cy="517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AB53174F-3E2C-4AAF-B655-4A917B8D3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4" y="3104815"/>
            <a:ext cx="7333941" cy="1668403"/>
          </a:xfrm>
        </p:spPr>
        <p:txBody>
          <a:bodyPr>
            <a:normAutofit/>
          </a:bodyPr>
          <a:lstStyle/>
          <a:p>
            <a:pPr marL="85725" indent="0">
              <a:buNone/>
            </a:pPr>
            <a:r>
              <a:rPr lang="nl-BE" dirty="0">
                <a:solidFill>
                  <a:srgbClr val="000000"/>
                </a:solidFill>
                <a:latin typeface="UGent Panno Text" panose="02000506040000040003" pitchFamily="2" charset="0"/>
              </a:rPr>
              <a:t>Multimedia werkt!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58EF5A1-D432-4631-AE7B-15F18883A402}"/>
              </a:ext>
            </a:extLst>
          </p:cNvPr>
          <p:cNvSpPr txBox="1">
            <a:spLocks/>
          </p:cNvSpPr>
          <p:nvPr/>
        </p:nvSpPr>
        <p:spPr>
          <a:xfrm>
            <a:off x="6494037" y="3078626"/>
            <a:ext cx="5330848" cy="1668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buFont typeface="Arial" panose="020B0604020202020204" pitchFamily="34" charset="0"/>
              <a:buNone/>
            </a:pPr>
            <a:r>
              <a:rPr lang="nl-BE" dirty="0">
                <a:solidFill>
                  <a:srgbClr val="000000"/>
                </a:solidFill>
                <a:latin typeface="UGent Panno Text" panose="02000506040000040003" pitchFamily="2" charset="0"/>
              </a:rPr>
              <a:t>… onder voorwaarden</a:t>
            </a:r>
          </a:p>
        </p:txBody>
      </p:sp>
    </p:spTree>
    <p:extLst>
      <p:ext uri="{BB962C8B-B14F-4D97-AF65-F5344CB8AC3E}">
        <p14:creationId xmlns:p14="http://schemas.microsoft.com/office/powerpoint/2010/main" val="809934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6E718-B87A-4DAC-B7C9-57755C013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4" y="2802407"/>
            <a:ext cx="8990287" cy="5410635"/>
          </a:xfrm>
        </p:spPr>
        <p:txBody>
          <a:bodyPr>
            <a:normAutofit/>
          </a:bodyPr>
          <a:lstStyle/>
          <a:p>
            <a:pPr marL="658075" indent="-571500">
              <a:buFont typeface="UGent Panno Text" panose="02000506040000040003" pitchFamily="2" charset="0"/>
              <a:buChar char="–"/>
            </a:pPr>
            <a:r>
              <a:rPr lang="nl-BE" sz="4400" dirty="0">
                <a:latin typeface="UGent Panno Text" panose="02000506040000040003" pitchFamily="2" charset="0"/>
              </a:rPr>
              <a:t>Technologische evoluties</a:t>
            </a:r>
          </a:p>
          <a:p>
            <a:pPr marL="658075" indent="-571500">
              <a:buFont typeface="UGent Panno Text" panose="02000506040000040003" pitchFamily="2" charset="0"/>
              <a:buChar char="–"/>
            </a:pPr>
            <a:r>
              <a:rPr lang="nl-BE" sz="4400" dirty="0">
                <a:latin typeface="UGent Panno Text" panose="02000506040000040003" pitchFamily="2" charset="0"/>
              </a:rPr>
              <a:t>Vergrijzing</a:t>
            </a:r>
          </a:p>
          <a:p>
            <a:pPr>
              <a:buFontTx/>
              <a:buChar char="-"/>
            </a:pPr>
            <a:endParaRPr lang="nl-BE" sz="4400" dirty="0">
              <a:latin typeface="UGent Panno Text" panose="02000506040000040003" pitchFamily="2" charset="0"/>
            </a:endParaRPr>
          </a:p>
          <a:p>
            <a:pPr marL="85725" indent="0">
              <a:buNone/>
            </a:pPr>
            <a:endParaRPr lang="nl-BE" sz="4400" b="1" dirty="0">
              <a:latin typeface="UGent Panno Text" panose="02000506040000040003" pitchFamily="2" charset="0"/>
            </a:endParaRPr>
          </a:p>
          <a:p>
            <a:pPr marL="85725" indent="0">
              <a:buNone/>
            </a:pPr>
            <a:r>
              <a:rPr lang="nl-BE" sz="4400" dirty="0">
                <a:latin typeface="UGent Panno Text" panose="02000506040000040003" pitchFamily="2" charset="0"/>
              </a:rPr>
              <a:t>Nieuwe </a:t>
            </a:r>
            <a:r>
              <a:rPr lang="nl-BE" sz="4400" b="1" dirty="0">
                <a:latin typeface="UGent Panno Text" panose="02000506040000040003" pitchFamily="2" charset="0"/>
              </a:rPr>
              <a:t>kennis en vaardigheden </a:t>
            </a:r>
            <a:r>
              <a:rPr lang="nl-BE" sz="4400" dirty="0">
                <a:latin typeface="UGent Panno Text" panose="02000506040000040003" pitchFamily="2" charset="0"/>
              </a:rPr>
              <a:t>verwerven</a:t>
            </a:r>
          </a:p>
          <a:p>
            <a:pPr marL="85725" indent="0">
              <a:buNone/>
            </a:pPr>
            <a:endParaRPr lang="nl-BE" sz="4400" b="1" dirty="0">
              <a:latin typeface="UGent Panno Text" panose="02000506040000040003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732C30-5218-4CFB-BD61-A6AF4A2D7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FE5BE-BAF7-4672-91D1-3129092D26FD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Belang van levenslang leren</a:t>
            </a:r>
          </a:p>
        </p:txBody>
      </p:sp>
    </p:spTree>
    <p:extLst>
      <p:ext uri="{BB962C8B-B14F-4D97-AF65-F5344CB8AC3E}">
        <p14:creationId xmlns:p14="http://schemas.microsoft.com/office/powerpoint/2010/main" val="487286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594284E6-79ED-4FA7-A5C0-486DF9CF909D}"/>
              </a:ext>
            </a:extLst>
          </p:cNvPr>
          <p:cNvSpPr/>
          <p:nvPr/>
        </p:nvSpPr>
        <p:spPr>
          <a:xfrm>
            <a:off x="9530764" y="3943394"/>
            <a:ext cx="6555677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Hoge implementatiekost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0DA237-3EE3-4C9C-B590-60B70B238C4D}"/>
              </a:ext>
            </a:extLst>
          </p:cNvPr>
          <p:cNvSpPr/>
          <p:nvPr/>
        </p:nvSpPr>
        <p:spPr>
          <a:xfrm>
            <a:off x="1752354" y="3943394"/>
            <a:ext cx="6536381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* </a:t>
            </a:r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Geïndividualiseerd</a:t>
            </a:r>
            <a:endParaRPr lang="nl-BE" sz="4400" dirty="0">
              <a:solidFill>
                <a:schemeClr val="tx1"/>
              </a:solidFill>
              <a:latin typeface="UGent Panno Text" panose="02000506040000040003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22D349-6E67-4AC1-965A-494995CCD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20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D0DBD5-2774-433B-84F4-FDDF2485B042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E-</a:t>
            </a:r>
            <a:r>
              <a:rPr lang="nl-BE" sz="4000" b="1" dirty="0" err="1">
                <a:solidFill>
                  <a:schemeClr val="accent1"/>
                </a:solidFill>
                <a:latin typeface="UGent Panno Text" panose="02000506040000040003" pitchFamily="2" charset="0"/>
              </a:rPr>
              <a:t>learning</a:t>
            </a:r>
            <a:endParaRPr lang="nl-BE" sz="4000" b="1" dirty="0">
              <a:solidFill>
                <a:schemeClr val="accent1"/>
              </a:solidFill>
              <a:latin typeface="UGent Panno Text" panose="02000506040000040003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129120D-3C88-47D7-B931-C56B56425ABD}"/>
              </a:ext>
            </a:extLst>
          </p:cNvPr>
          <p:cNvSpPr/>
          <p:nvPr/>
        </p:nvSpPr>
        <p:spPr>
          <a:xfrm>
            <a:off x="1771650" y="5503501"/>
            <a:ext cx="6536381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* </a:t>
            </a:r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Tijd- en</a:t>
            </a:r>
            <a:r>
              <a:rPr lang="nl-BE" sz="4000" dirty="0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 </a:t>
            </a:r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plaatsonafhankelijk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A80D30F-C08F-4D6E-BC4E-297E18916291}"/>
              </a:ext>
            </a:extLst>
          </p:cNvPr>
          <p:cNvSpPr/>
          <p:nvPr/>
        </p:nvSpPr>
        <p:spPr>
          <a:xfrm>
            <a:off x="1771650" y="7065557"/>
            <a:ext cx="6536381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Kostenbesparend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69F0565-2E8A-47B7-8F25-E7BF6AA732DF}"/>
              </a:ext>
            </a:extLst>
          </p:cNvPr>
          <p:cNvSpPr/>
          <p:nvPr/>
        </p:nvSpPr>
        <p:spPr>
          <a:xfrm>
            <a:off x="9550061" y="5503501"/>
            <a:ext cx="6536380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Eenzaam</a:t>
            </a:r>
            <a:endParaRPr lang="nl-BE" sz="4400" dirty="0">
              <a:solidFill>
                <a:schemeClr val="tx1"/>
              </a:solidFill>
              <a:latin typeface="UGent Panno Text" panose="02000506040000040003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2397733-F985-4EF8-81EF-0DC41736028F}"/>
              </a:ext>
            </a:extLst>
          </p:cNvPr>
          <p:cNvSpPr/>
          <p:nvPr/>
        </p:nvSpPr>
        <p:spPr>
          <a:xfrm>
            <a:off x="9550060" y="7065557"/>
            <a:ext cx="6536381" cy="1021221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tx1"/>
                </a:solidFill>
                <a:latin typeface="UGent Panno Text" panose="02000506040000040003" pitchFamily="2" charset="0"/>
              </a:rPr>
              <a:t>Schermtijd</a:t>
            </a:r>
            <a:endParaRPr lang="nl-BE" sz="4400" dirty="0">
              <a:solidFill>
                <a:schemeClr val="tx1"/>
              </a:solidFill>
              <a:latin typeface="UGent Panno Text" panose="02000506040000040003" pitchFamily="2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EAD3A57-2C91-411C-9FC6-AEFFCEAE1613}"/>
              </a:ext>
            </a:extLst>
          </p:cNvPr>
          <p:cNvGrpSpPr/>
          <p:nvPr/>
        </p:nvGrpSpPr>
        <p:grpSpPr>
          <a:xfrm>
            <a:off x="4361753" y="1748122"/>
            <a:ext cx="1636239" cy="1667616"/>
            <a:chOff x="4130956" y="1936427"/>
            <a:chExt cx="1636239" cy="16676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6351731C-2A12-49ED-830F-144E38C546C2}"/>
                </a:ext>
              </a:extLst>
            </p:cNvPr>
            <p:cNvSpPr/>
            <p:nvPr/>
          </p:nvSpPr>
          <p:spPr>
            <a:xfrm>
              <a:off x="4130956" y="1936427"/>
              <a:ext cx="1636239" cy="1667616"/>
            </a:xfrm>
            <a:prstGeom prst="ellipse">
              <a:avLst/>
            </a:prstGeom>
            <a:solidFill>
              <a:srgbClr val="73AB62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981E242-ACA1-4B59-80E9-668083C98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1230" y="2183173"/>
              <a:ext cx="1036547" cy="1036547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1ACFFC9-878D-4018-A4D1-652B7065E4B4}"/>
              </a:ext>
            </a:extLst>
          </p:cNvPr>
          <p:cNvGrpSpPr/>
          <p:nvPr/>
        </p:nvGrpSpPr>
        <p:grpSpPr>
          <a:xfrm>
            <a:off x="11794011" y="1748122"/>
            <a:ext cx="1636239" cy="1667616"/>
            <a:chOff x="11794011" y="1748122"/>
            <a:chExt cx="1636239" cy="166761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0FEAF3B-D65F-4100-938A-8B903DE0A95C}"/>
                </a:ext>
              </a:extLst>
            </p:cNvPr>
            <p:cNvSpPr/>
            <p:nvPr/>
          </p:nvSpPr>
          <p:spPr>
            <a:xfrm>
              <a:off x="11794011" y="1748122"/>
              <a:ext cx="1636239" cy="1667616"/>
            </a:xfrm>
            <a:prstGeom prst="ellipse">
              <a:avLst/>
            </a:prstGeom>
            <a:solidFill>
              <a:srgbClr val="EA532A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BE4CAAE-019A-4E09-BE8C-670708F71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2085562" y="2132542"/>
              <a:ext cx="1057823" cy="1057823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BE4F2E7-FFCA-4973-9EDE-856EC953A76E}"/>
              </a:ext>
            </a:extLst>
          </p:cNvPr>
          <p:cNvGrpSpPr/>
          <p:nvPr/>
        </p:nvGrpSpPr>
        <p:grpSpPr>
          <a:xfrm>
            <a:off x="6820563" y="6014111"/>
            <a:ext cx="3988655" cy="4120932"/>
            <a:chOff x="7240748" y="6259226"/>
            <a:chExt cx="3328270" cy="364880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032D31D-9010-45E0-B87E-643E34DD6F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906"/>
            <a:stretch/>
          </p:blipFill>
          <p:spPr>
            <a:xfrm>
              <a:off x="7578479" y="6259226"/>
              <a:ext cx="2990539" cy="3311063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3874F6F-C73E-47F9-B9A2-50E2CAD52660}"/>
                </a:ext>
              </a:extLst>
            </p:cNvPr>
            <p:cNvSpPr/>
            <p:nvPr/>
          </p:nvSpPr>
          <p:spPr>
            <a:xfrm rot="2558107">
              <a:off x="7240748" y="9146266"/>
              <a:ext cx="689258" cy="761763"/>
            </a:xfrm>
            <a:prstGeom prst="rect">
              <a:avLst/>
            </a:prstGeom>
            <a:solidFill>
              <a:srgbClr val="1E64C8"/>
            </a:solidFill>
            <a:ln w="31750">
              <a:solidFill>
                <a:srgbClr val="1E64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60973B10-F616-4BDB-A27D-8BA1C3917254}"/>
              </a:ext>
            </a:extLst>
          </p:cNvPr>
          <p:cNvSpPr txBox="1"/>
          <p:nvPr/>
        </p:nvSpPr>
        <p:spPr>
          <a:xfrm>
            <a:off x="13282863" y="369324"/>
            <a:ext cx="3725700" cy="516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Enkel bij asynchrone e-</a:t>
            </a:r>
            <a:r>
              <a:rPr lang="nl-BE" sz="2500" dirty="0" err="1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learning</a:t>
            </a:r>
            <a:r>
              <a:rPr lang="nl-BE" sz="2500" dirty="0">
                <a:solidFill>
                  <a:schemeClr val="bg1">
                    <a:lumMod val="50000"/>
                  </a:schemeClr>
                </a:solidFill>
                <a:latin typeface="UGent Panno Text" panose="02000506040000040003" pitchFamily="2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0220243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2A7EA-73E9-4E0E-8C8F-09B8DE6B7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21</a:t>
            </a:fld>
            <a:endParaRPr lang="nl-BE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F1D4F7-B118-4512-83FE-3818B59D9E90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E-</a:t>
            </a:r>
            <a:r>
              <a:rPr lang="nl-BE" sz="4000" b="1" dirty="0" err="1">
                <a:solidFill>
                  <a:schemeClr val="accent1"/>
                </a:solidFill>
                <a:latin typeface="UGent Panno Text" panose="02000506040000040003" pitchFamily="2" charset="0"/>
              </a:rPr>
              <a:t>learning</a:t>
            </a: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: onderzoek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FB7A17-2D4A-42C4-B952-4E9BCC207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5" y="2723131"/>
            <a:ext cx="8216025" cy="4527901"/>
          </a:xfrm>
        </p:spPr>
        <p:txBody>
          <a:bodyPr>
            <a:normAutofit fontScale="92500" lnSpcReduction="20000"/>
          </a:bodyPr>
          <a:lstStyle/>
          <a:p>
            <a:pPr lvl="1">
              <a:lnSpc>
                <a:spcPct val="160000"/>
              </a:lnSpc>
              <a:buFont typeface="UGent Panno Text" panose="02000506040000040003" pitchFamily="2" charset="0"/>
              <a:buChar char="–"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Effectiviteit = real-life training!</a:t>
            </a:r>
          </a:p>
          <a:p>
            <a:pPr lvl="2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Decleratieve uitkomsten</a:t>
            </a:r>
          </a:p>
          <a:p>
            <a:pPr lvl="2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Procedurele uitkomsten</a:t>
            </a:r>
          </a:p>
          <a:p>
            <a:pPr lvl="2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Satisfactie trainees</a:t>
            </a:r>
          </a:p>
          <a:p>
            <a:pPr lvl="1">
              <a:lnSpc>
                <a:spcPct val="160000"/>
              </a:lnSpc>
              <a:buFont typeface="UGent Panno Text" panose="02000506040000040003" pitchFamily="2" charset="0"/>
              <a:buChar char="–"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Belang methode &gt; medium</a:t>
            </a:r>
          </a:p>
          <a:p>
            <a:pPr>
              <a:buFontTx/>
              <a:buChar char="-"/>
            </a:pPr>
            <a:endParaRPr lang="nl-BE" dirty="0">
              <a:solidFill>
                <a:srgbClr val="000000"/>
              </a:solidFill>
              <a:latin typeface="UGent Panno Text" panose="02000506040000040003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EDC4C7-9AA8-43FF-929B-BB41E25FF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482" y="1885060"/>
            <a:ext cx="5640701" cy="5665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8576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22</a:t>
            </a:fld>
            <a:endParaRPr lang="nl-BE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65E42D-96B4-435B-A565-8E788D9763E0}"/>
              </a:ext>
            </a:extLst>
          </p:cNvPr>
          <p:cNvSpPr txBox="1"/>
          <p:nvPr/>
        </p:nvSpPr>
        <p:spPr>
          <a:xfrm>
            <a:off x="3105150" y="1954550"/>
            <a:ext cx="12733020" cy="550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1	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Analyse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trainingsbehoeften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2	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Specificatie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trainingsdoelstellingen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3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Ontwerp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de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trainingsinhoud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-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en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methode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 4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>
                <a:latin typeface="UGent Panno Text Medium" panose="02000606040000040003" pitchFamily="2" charset="0"/>
              </a:rPr>
              <a:t>Transfer </a:t>
            </a:r>
            <a:r>
              <a:rPr lang="en-US" sz="4800" dirty="0" err="1">
                <a:latin typeface="UGent Panno Text Medium" panose="02000606040000040003" pitchFamily="2" charset="0"/>
              </a:rPr>
              <a:t>optimaliseren</a:t>
            </a:r>
            <a:endParaRPr lang="en-US" sz="4800" dirty="0"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5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Evaluatie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training</a:t>
            </a:r>
          </a:p>
        </p:txBody>
      </p:sp>
    </p:spTree>
    <p:extLst>
      <p:ext uri="{BB962C8B-B14F-4D97-AF65-F5344CB8AC3E}">
        <p14:creationId xmlns:p14="http://schemas.microsoft.com/office/powerpoint/2010/main" val="3054594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2A7EA-73E9-4E0E-8C8F-09B8DE6B7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23</a:t>
            </a:fld>
            <a:endParaRPr lang="nl-BE" noProof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F1D4F7-B118-4512-83FE-3818B59D9E90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Transfer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81DE00-6678-4628-92B1-1BBC7ECE9928}"/>
              </a:ext>
            </a:extLst>
          </p:cNvPr>
          <p:cNvSpPr/>
          <p:nvPr/>
        </p:nvSpPr>
        <p:spPr>
          <a:xfrm>
            <a:off x="2107056" y="4371117"/>
            <a:ext cx="3203793" cy="1128359"/>
          </a:xfrm>
          <a:prstGeom prst="rect">
            <a:avLst/>
          </a:prstGeom>
          <a:solidFill>
            <a:srgbClr val="E6E6E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200" dirty="0">
                <a:solidFill>
                  <a:schemeClr val="tx1"/>
                </a:solidFill>
                <a:latin typeface="UGent Panno Text Medium" panose="02000606040000040003" pitchFamily="2" charset="0"/>
              </a:rPr>
              <a:t>Kenmerken trainingsontwerp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936B2-7594-4F7C-94B4-8A716230297A}"/>
              </a:ext>
            </a:extLst>
          </p:cNvPr>
          <p:cNvSpPr/>
          <p:nvPr/>
        </p:nvSpPr>
        <p:spPr>
          <a:xfrm>
            <a:off x="2107056" y="6351352"/>
            <a:ext cx="3199977" cy="1128359"/>
          </a:xfrm>
          <a:prstGeom prst="rect">
            <a:avLst/>
          </a:prstGeom>
          <a:solidFill>
            <a:srgbClr val="E6E6E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200" dirty="0">
                <a:solidFill>
                  <a:schemeClr val="tx1"/>
                </a:solidFill>
                <a:latin typeface="UGent Panno Text Medium" panose="02000606040000040003" pitchFamily="2" charset="0"/>
              </a:rPr>
              <a:t>Kenmerken van trainees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739C8B-8A4E-4DDA-B9BA-E47E265E202D}"/>
              </a:ext>
            </a:extLst>
          </p:cNvPr>
          <p:cNvSpPr/>
          <p:nvPr/>
        </p:nvSpPr>
        <p:spPr>
          <a:xfrm>
            <a:off x="7938162" y="4986161"/>
            <a:ext cx="1483634" cy="900811"/>
          </a:xfrm>
          <a:prstGeom prst="rect">
            <a:avLst/>
          </a:prstGeom>
          <a:solidFill>
            <a:srgbClr val="E6E6E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200" dirty="0">
                <a:solidFill>
                  <a:schemeClr val="tx1"/>
                </a:solidFill>
                <a:latin typeface="UGent Panno Text Medium" panose="02000606040000040003" pitchFamily="2" charset="0"/>
              </a:rPr>
              <a:t>Leren</a:t>
            </a:r>
            <a:endParaRPr lang="nl-BE" dirty="0">
              <a:solidFill>
                <a:schemeClr val="tx1"/>
              </a:solidFill>
              <a:latin typeface="UGent Panno Text Medium" panose="02000606040000040003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758819-A59E-45C1-A8F2-1DE1ACD6DE05}"/>
              </a:ext>
            </a:extLst>
          </p:cNvPr>
          <p:cNvSpPr/>
          <p:nvPr/>
        </p:nvSpPr>
        <p:spPr>
          <a:xfrm>
            <a:off x="13281005" y="5003508"/>
            <a:ext cx="2575211" cy="767273"/>
          </a:xfrm>
          <a:prstGeom prst="rect">
            <a:avLst/>
          </a:prstGeom>
          <a:solidFill>
            <a:srgbClr val="FB7E3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200" dirty="0">
                <a:solidFill>
                  <a:schemeClr val="bg1"/>
                </a:solidFill>
                <a:latin typeface="UGent Panno Text Medium" panose="02000606040000040003" pitchFamily="2" charset="0"/>
              </a:rPr>
              <a:t>Transfer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12C016-AA27-46A2-ADA5-4BFFE8B2CD00}"/>
              </a:ext>
            </a:extLst>
          </p:cNvPr>
          <p:cNvSpPr/>
          <p:nvPr/>
        </p:nvSpPr>
        <p:spPr>
          <a:xfrm>
            <a:off x="9781204" y="6615100"/>
            <a:ext cx="3140393" cy="1117021"/>
          </a:xfrm>
          <a:prstGeom prst="rect">
            <a:avLst/>
          </a:prstGeom>
          <a:solidFill>
            <a:srgbClr val="E6E6E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200" dirty="0">
                <a:solidFill>
                  <a:schemeClr val="tx1"/>
                </a:solidFill>
                <a:latin typeface="UGent Panno Text Medium" panose="02000606040000040003" pitchFamily="2" charset="0"/>
              </a:rPr>
              <a:t>Kenmerken werksituatie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DFA025E-7559-48C0-80A6-56CF046B0876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5310849" y="4935297"/>
            <a:ext cx="2540751" cy="50127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C498AEC-4BDB-42B9-A3EB-1C0D90B0E1A3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5307033" y="5436567"/>
            <a:ext cx="2544567" cy="1478965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B3BD25A-6DA6-440D-89C6-47B4CB186F72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9421796" y="5436567"/>
            <a:ext cx="3859209" cy="0"/>
          </a:xfrm>
          <a:prstGeom prst="straightConnector1">
            <a:avLst/>
          </a:prstGeom>
          <a:ln w="57150">
            <a:solidFill>
              <a:srgbClr val="FB7E3A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C02C313-4AC2-408D-8E5B-BDE54E1FF162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11347585" y="5512386"/>
            <a:ext cx="3816" cy="110271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239E994-DF12-4C6F-8DDB-1C99DEFA1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5" y="2213988"/>
            <a:ext cx="14672184" cy="1786179"/>
          </a:xfrm>
        </p:spPr>
        <p:txBody>
          <a:bodyPr>
            <a:normAutofit/>
          </a:bodyPr>
          <a:lstStyle/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3600" dirty="0">
                <a:latin typeface="UGent Panno Text" panose="02000506040000040003" pitchFamily="2" charset="0"/>
              </a:rPr>
              <a:t>De mate waarin deelnemers de </a:t>
            </a:r>
            <a:r>
              <a:rPr lang="nl-BE" sz="3600" b="1" dirty="0">
                <a:latin typeface="UGent Panno Text" panose="02000506040000040003" pitchFamily="2" charset="0"/>
              </a:rPr>
              <a:t>verworven</a:t>
            </a:r>
            <a:r>
              <a:rPr lang="nl-BE" sz="3600" dirty="0">
                <a:latin typeface="UGent Panno Text" panose="02000506040000040003" pitchFamily="2" charset="0"/>
              </a:rPr>
              <a:t> kennis, vaardigheden en attitudes </a:t>
            </a:r>
            <a:r>
              <a:rPr lang="nl-BE" sz="3600" b="1" dirty="0">
                <a:latin typeface="UGent Panno Text" panose="02000506040000040003" pitchFamily="2" charset="0"/>
              </a:rPr>
              <a:t>toepassen in geschikte settings</a:t>
            </a:r>
            <a:r>
              <a:rPr lang="nl-BE" sz="3600" dirty="0">
                <a:latin typeface="UGent Panno Text" panose="02000506040000040003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84457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BF5B73-DF60-48B0-A0D5-C0CF7A99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24</a:t>
            </a:fld>
            <a:endParaRPr lang="nl-BE" noProof="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796242-57D4-4FF1-946D-D51BC4BCF639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Transfer bevorderen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044D3E6-26E1-47B1-98C5-9F09DDE200B0}"/>
              </a:ext>
            </a:extLst>
          </p:cNvPr>
          <p:cNvSpPr/>
          <p:nvPr/>
        </p:nvSpPr>
        <p:spPr>
          <a:xfrm>
            <a:off x="1707902" y="3386042"/>
            <a:ext cx="4040698" cy="4186893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9503894-7B71-4B36-831E-34B96C4924D1}"/>
              </a:ext>
            </a:extLst>
          </p:cNvPr>
          <p:cNvSpPr/>
          <p:nvPr/>
        </p:nvSpPr>
        <p:spPr>
          <a:xfrm>
            <a:off x="6927601" y="3388471"/>
            <a:ext cx="4303605" cy="4186892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68DC5AF-EAD7-4234-AE33-933215494B12}"/>
              </a:ext>
            </a:extLst>
          </p:cNvPr>
          <p:cNvSpPr/>
          <p:nvPr/>
        </p:nvSpPr>
        <p:spPr>
          <a:xfrm>
            <a:off x="12147302" y="3388471"/>
            <a:ext cx="4265348" cy="4184464"/>
          </a:xfrm>
          <a:prstGeom prst="rect">
            <a:avLst/>
          </a:prstGeom>
          <a:solidFill>
            <a:srgbClr val="F8F8F8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7C3BFB98-BF21-4E19-94BF-D8B091A2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687" y="3636449"/>
            <a:ext cx="3837913" cy="3246146"/>
          </a:xfrm>
        </p:spPr>
        <p:txBody>
          <a:bodyPr>
            <a:normAutofit/>
          </a:bodyPr>
          <a:lstStyle/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2800" dirty="0">
                <a:latin typeface="UGent Panno Text" panose="02000506040000040003" pitchFamily="2" charset="0"/>
              </a:rPr>
              <a:t>Leertheorieën en – principes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2800" dirty="0">
                <a:latin typeface="UGent Panno Text" panose="02000506040000040003" pitchFamily="2" charset="0"/>
              </a:rPr>
              <a:t>In functie van leerdoelstellingen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2800" dirty="0">
                <a:latin typeface="UGent Panno Text" panose="02000506040000040003" pitchFamily="2" charset="0"/>
              </a:rPr>
              <a:t>Optimistic training preview</a:t>
            </a:r>
          </a:p>
          <a:p>
            <a:pPr marL="85725" indent="0">
              <a:buNone/>
            </a:pPr>
            <a:endParaRPr lang="nl-BE" sz="1200" b="1" dirty="0">
              <a:latin typeface="UGent Panno Text" panose="02000506040000040003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B19FA8F-E41D-43EA-8360-F2880C741E11}"/>
              </a:ext>
            </a:extLst>
          </p:cNvPr>
          <p:cNvSpPr txBox="1"/>
          <p:nvPr/>
        </p:nvSpPr>
        <p:spPr>
          <a:xfrm>
            <a:off x="1707902" y="2448818"/>
            <a:ext cx="3188693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latin typeface="UGent Panno Text" panose="02000506040000040003" pitchFamily="2" charset="0"/>
              </a:rPr>
              <a:t>Trainingsontwerp</a:t>
            </a:r>
            <a:endParaRPr lang="nl-BE" sz="2400" b="1" dirty="0">
              <a:latin typeface="UGent Panno Text" panose="02000506040000040003" pitchFamily="2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2C34DD7-AD7E-4E62-A1F7-C48F3BEE7EB1}"/>
              </a:ext>
            </a:extLst>
          </p:cNvPr>
          <p:cNvSpPr txBox="1"/>
          <p:nvPr/>
        </p:nvSpPr>
        <p:spPr>
          <a:xfrm>
            <a:off x="6927601" y="2432236"/>
            <a:ext cx="1622560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latin typeface="UGent Panno Text" panose="02000506040000040003" pitchFamily="2" charset="0"/>
              </a:rPr>
              <a:t>Trainees</a:t>
            </a:r>
            <a:endParaRPr lang="nl-BE" sz="2400" b="1" dirty="0">
              <a:latin typeface="UGent Panno Text" panose="02000506040000040003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84729F0-82BE-46AA-883B-4A16E0109304}"/>
              </a:ext>
            </a:extLst>
          </p:cNvPr>
          <p:cNvSpPr txBox="1"/>
          <p:nvPr/>
        </p:nvSpPr>
        <p:spPr>
          <a:xfrm>
            <a:off x="12139955" y="2432236"/>
            <a:ext cx="2331087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latin typeface="UGent Panno Text" panose="02000506040000040003" pitchFamily="2" charset="0"/>
              </a:rPr>
              <a:t>Werksituatie</a:t>
            </a:r>
            <a:endParaRPr lang="nl-BE" sz="2400" b="1" dirty="0">
              <a:latin typeface="UGent Panno Text" panose="02000506040000040003" pitchFamily="2" charset="0"/>
            </a:endParaRPr>
          </a:p>
        </p:txBody>
      </p:sp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A4979F51-CD9E-4621-B46B-05EDB8A70EA7}"/>
              </a:ext>
            </a:extLst>
          </p:cNvPr>
          <p:cNvSpPr txBox="1">
            <a:spLocks/>
          </p:cNvSpPr>
          <p:nvPr/>
        </p:nvSpPr>
        <p:spPr>
          <a:xfrm>
            <a:off x="7206018" y="3629285"/>
            <a:ext cx="3916907" cy="38917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2800" dirty="0">
                <a:latin typeface="UGent Panno Text" panose="02000506040000040003" pitchFamily="2" charset="0"/>
              </a:rPr>
              <a:t>Cognitieve vaardigheid Consciëntieusheid</a:t>
            </a:r>
          </a:p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2800" dirty="0">
                <a:latin typeface="UGent Panno Text" panose="02000506040000040003" pitchFamily="2" charset="0"/>
              </a:rPr>
              <a:t>Leeroriëntatie</a:t>
            </a:r>
          </a:p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2800" dirty="0">
                <a:latin typeface="UGent Panno Text" panose="02000506040000040003" pitchFamily="2" charset="0"/>
              </a:rPr>
              <a:t>Motivatie</a:t>
            </a:r>
          </a:p>
          <a:p>
            <a:pPr marL="86575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nl-BE" sz="3000" dirty="0">
                <a:latin typeface="UGent Panno Text" panose="02000506040000040003" pitchFamily="2" charset="0"/>
              </a:rPr>
              <a:t>…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A0E1EE5-B2E6-40B7-B164-4AB83B26D769}"/>
              </a:ext>
            </a:extLst>
          </p:cNvPr>
          <p:cNvSpPr/>
          <p:nvPr/>
        </p:nvSpPr>
        <p:spPr>
          <a:xfrm>
            <a:off x="12443575" y="3677399"/>
            <a:ext cx="3869282" cy="13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6575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nl-BE" sz="2800" dirty="0">
                <a:latin typeface="UGent Panno Text" panose="02000506040000040003" pitchFamily="2" charset="0"/>
              </a:rPr>
              <a:t>Klimaat</a:t>
            </a:r>
          </a:p>
          <a:p>
            <a:pPr marL="86575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nl-BE" sz="2800" dirty="0">
                <a:latin typeface="UGent Panno Text" panose="02000506040000040003" pitchFamily="2" charset="0"/>
              </a:rPr>
              <a:t>Steun collega’s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CA726BE-2FC5-4DA0-B136-0F6B560BEC75}"/>
              </a:ext>
            </a:extLst>
          </p:cNvPr>
          <p:cNvCxnSpPr>
            <a:cxnSpLocks/>
          </p:cNvCxnSpPr>
          <p:nvPr/>
        </p:nvCxnSpPr>
        <p:spPr>
          <a:xfrm>
            <a:off x="1768131" y="3366993"/>
            <a:ext cx="3980469" cy="29977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B21AE539-4881-40A9-8F4D-8DC805EBFA37}"/>
              </a:ext>
            </a:extLst>
          </p:cNvPr>
          <p:cNvCxnSpPr>
            <a:cxnSpLocks/>
          </p:cNvCxnSpPr>
          <p:nvPr/>
        </p:nvCxnSpPr>
        <p:spPr>
          <a:xfrm flipV="1">
            <a:off x="6943930" y="3386042"/>
            <a:ext cx="4287276" cy="17098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E5021C6-CF4E-4D29-A2EE-02FB9642F7E8}"/>
              </a:ext>
            </a:extLst>
          </p:cNvPr>
          <p:cNvCxnSpPr>
            <a:cxnSpLocks/>
          </p:cNvCxnSpPr>
          <p:nvPr/>
        </p:nvCxnSpPr>
        <p:spPr>
          <a:xfrm>
            <a:off x="12139955" y="3358855"/>
            <a:ext cx="4272695" cy="38115"/>
          </a:xfrm>
          <a:prstGeom prst="line">
            <a:avLst/>
          </a:prstGeom>
          <a:ln w="38100">
            <a:solidFill>
              <a:srgbClr val="A3A3A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9604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25</a:t>
            </a:fld>
            <a:endParaRPr lang="nl-BE" noProof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65E42D-96B4-435B-A565-8E788D9763E0}"/>
              </a:ext>
            </a:extLst>
          </p:cNvPr>
          <p:cNvSpPr txBox="1"/>
          <p:nvPr/>
        </p:nvSpPr>
        <p:spPr>
          <a:xfrm>
            <a:off x="3105150" y="1954550"/>
            <a:ext cx="12733020" cy="550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1	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Analyse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trainingsbehoeften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2	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Specificatie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trainingsdoelstellingen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3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Ontwerp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van de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trainingsinhoud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-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en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methode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 4	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Transfer </a:t>
            </a:r>
            <a:r>
              <a:rPr lang="en-US" sz="4800" dirty="0" err="1">
                <a:solidFill>
                  <a:schemeClr val="bg1">
                    <a:lumMod val="95000"/>
                  </a:schemeClr>
                </a:solidFill>
                <a:latin typeface="UGent Panno Text Medium" panose="02000606040000040003" pitchFamily="2" charset="0"/>
              </a:rPr>
              <a:t>optimaliseren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UGent Panno Text Medium" panose="02000606040000040003" pitchFamily="2" charset="0"/>
            </a:endParaRPr>
          </a:p>
          <a:p>
            <a:pPr algn="l">
              <a:lnSpc>
                <a:spcPct val="150000"/>
              </a:lnSpc>
            </a:pPr>
            <a:r>
              <a:rPr lang="en-US" sz="4800" dirty="0" err="1">
                <a:solidFill>
                  <a:schemeClr val="tx2"/>
                </a:solidFill>
                <a:latin typeface="UGent Panno Text Medium" panose="02000606040000040003" pitchFamily="2" charset="0"/>
              </a:rPr>
              <a:t>Fase</a:t>
            </a:r>
            <a:r>
              <a:rPr lang="en-US" sz="4800" dirty="0">
                <a:solidFill>
                  <a:schemeClr val="tx2"/>
                </a:solidFill>
                <a:latin typeface="UGent Panno Text Medium" panose="02000606040000040003" pitchFamily="2" charset="0"/>
              </a:rPr>
              <a:t> 5</a:t>
            </a:r>
            <a:r>
              <a:rPr lang="en-US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UGent Panno Text Medium" panose="02000606040000040003" pitchFamily="2" charset="0"/>
              </a:rPr>
              <a:t>	</a:t>
            </a:r>
            <a:r>
              <a:rPr lang="en-US" sz="4800" dirty="0" err="1">
                <a:latin typeface="UGent Panno Text Medium" panose="02000606040000040003" pitchFamily="2" charset="0"/>
              </a:rPr>
              <a:t>Evaluatie</a:t>
            </a:r>
            <a:r>
              <a:rPr lang="en-US" sz="4800" dirty="0">
                <a:latin typeface="UGent Panno Text Medium" panose="02000606040000040003" pitchFamily="2" charset="0"/>
              </a:rPr>
              <a:t> van training</a:t>
            </a:r>
          </a:p>
        </p:txBody>
      </p:sp>
    </p:spTree>
    <p:extLst>
      <p:ext uri="{BB962C8B-B14F-4D97-AF65-F5344CB8AC3E}">
        <p14:creationId xmlns:p14="http://schemas.microsoft.com/office/powerpoint/2010/main" val="4018669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74491B-622C-4376-B383-4E4B6A325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26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19E981-05FF-4BFA-8970-75571E908B25}"/>
              </a:ext>
            </a:extLst>
          </p:cNvPr>
          <p:cNvSpPr txBox="1"/>
          <p:nvPr/>
        </p:nvSpPr>
        <p:spPr>
          <a:xfrm>
            <a:off x="1610555" y="1113502"/>
            <a:ext cx="11656266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Evaluatiecriteria </a:t>
            </a:r>
            <a:r>
              <a:rPr lang="nl-BE" sz="4000" b="1" dirty="0" err="1">
                <a:solidFill>
                  <a:schemeClr val="accent1"/>
                </a:solidFill>
                <a:latin typeface="UGent Panno Text" panose="02000506040000040003" pitchFamily="2" charset="0"/>
              </a:rPr>
              <a:t>Kirkpatrick</a:t>
            </a:r>
            <a:r>
              <a:rPr lang="nl-BE" sz="28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 (later uitbreiding </a:t>
            </a:r>
            <a:r>
              <a:rPr lang="nl-BE" sz="2800" b="1" dirty="0" err="1">
                <a:solidFill>
                  <a:schemeClr val="accent1"/>
                </a:solidFill>
                <a:latin typeface="UGent Panno Text" panose="02000506040000040003" pitchFamily="2" charset="0"/>
              </a:rPr>
              <a:t>Alliger</a:t>
            </a:r>
            <a:r>
              <a:rPr lang="nl-BE" sz="28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 e.a.)</a:t>
            </a:r>
            <a:endParaRPr lang="nl-BE" sz="4000" b="1" dirty="0">
              <a:solidFill>
                <a:schemeClr val="accent1"/>
              </a:solidFill>
              <a:latin typeface="UGent Panno Text" panose="02000506040000040003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443469-E667-4D42-BCAC-87E71CC9869D}"/>
              </a:ext>
            </a:extLst>
          </p:cNvPr>
          <p:cNvSpPr txBox="1"/>
          <p:nvPr/>
        </p:nvSpPr>
        <p:spPr>
          <a:xfrm>
            <a:off x="13093807" y="3775732"/>
            <a:ext cx="2135521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Resultaten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ABC891-C970-4CAF-B61F-722903D00240}"/>
              </a:ext>
            </a:extLst>
          </p:cNvPr>
          <p:cNvSpPr txBox="1"/>
          <p:nvPr/>
        </p:nvSpPr>
        <p:spPr>
          <a:xfrm>
            <a:off x="1872718" y="3816677"/>
            <a:ext cx="1701107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Reacties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B779E-F3DA-4F69-88D1-C2B0AAC38D80}"/>
              </a:ext>
            </a:extLst>
          </p:cNvPr>
          <p:cNvSpPr txBox="1"/>
          <p:nvPr/>
        </p:nvSpPr>
        <p:spPr>
          <a:xfrm>
            <a:off x="9243229" y="3816677"/>
            <a:ext cx="1465466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Gedrag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35F295-0B21-4D89-A85C-5E67050FAB0F}"/>
              </a:ext>
            </a:extLst>
          </p:cNvPr>
          <p:cNvSpPr txBox="1"/>
          <p:nvPr/>
        </p:nvSpPr>
        <p:spPr>
          <a:xfrm>
            <a:off x="5744619" y="3816677"/>
            <a:ext cx="1184940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Leren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6AAE8C8-2DD7-41A0-8DE0-771CC386CA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9714" y="2768764"/>
            <a:ext cx="792632" cy="7926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0B3D34-6007-4EC8-8D97-52ABD10660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20" y="2803483"/>
            <a:ext cx="792634" cy="7926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944A85-CB61-49BA-B8A0-63B9D72903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773" y="2803485"/>
            <a:ext cx="792632" cy="7926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044070-F4B0-4A4A-980B-F1AE23F672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71" y="2694301"/>
            <a:ext cx="1081431" cy="10814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735212A-7BBC-4781-B837-C6A277A0D925}"/>
              </a:ext>
            </a:extLst>
          </p:cNvPr>
          <p:cNvSpPr txBox="1"/>
          <p:nvPr/>
        </p:nvSpPr>
        <p:spPr>
          <a:xfrm>
            <a:off x="1546355" y="5165366"/>
            <a:ext cx="2975495" cy="16019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Vb. Evaluatieformulier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Affectief</a:t>
            </a:r>
          </a:p>
          <a:p>
            <a:pPr marL="457200" indent="-457200">
              <a:lnSpc>
                <a:spcPct val="120000"/>
              </a:lnSpc>
              <a:buFontTx/>
              <a:buChar char="-"/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Bruikbaarheid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E8EC05-C279-405A-97D7-54C0B1FE74B8}"/>
              </a:ext>
            </a:extLst>
          </p:cNvPr>
          <p:cNvSpPr txBox="1"/>
          <p:nvPr/>
        </p:nvSpPr>
        <p:spPr>
          <a:xfrm>
            <a:off x="5353068" y="5165364"/>
            <a:ext cx="3471079" cy="567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Vb. Kennistest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0B67275-CCF1-4237-A924-8D575DCA84D7}"/>
              </a:ext>
            </a:extLst>
          </p:cNvPr>
          <p:cNvSpPr txBox="1"/>
          <p:nvPr/>
        </p:nvSpPr>
        <p:spPr>
          <a:xfrm>
            <a:off x="8572214" y="5165365"/>
            <a:ext cx="3669549" cy="1084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Vb. Beoordelaar beluistert en checkt toepassing fases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0EFCFB-B7DC-4F45-AE11-76D2CB89E92A}"/>
              </a:ext>
            </a:extLst>
          </p:cNvPr>
          <p:cNvSpPr txBox="1"/>
          <p:nvPr/>
        </p:nvSpPr>
        <p:spPr>
          <a:xfrm>
            <a:off x="12726806" y="5171876"/>
            <a:ext cx="3974990" cy="567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800" dirty="0">
                <a:solidFill>
                  <a:schemeClr val="bg1">
                    <a:lumMod val="65000"/>
                  </a:schemeClr>
                </a:solidFill>
                <a:latin typeface="UGent Panno Text Medium" panose="02000606040000040003" pitchFamily="2" charset="0"/>
              </a:rPr>
              <a:t>Vb. Klanttevredenheidsscores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30B1AC-2443-4AE7-AD5D-1CB432932A63}"/>
              </a:ext>
            </a:extLst>
          </p:cNvPr>
          <p:cNvSpPr/>
          <p:nvPr/>
        </p:nvSpPr>
        <p:spPr>
          <a:xfrm>
            <a:off x="5748133" y="7685647"/>
            <a:ext cx="6707909" cy="1227991"/>
          </a:xfrm>
          <a:prstGeom prst="rect">
            <a:avLst/>
          </a:prstGeom>
          <a:solidFill>
            <a:srgbClr val="FB7E3A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4000" dirty="0">
                <a:solidFill>
                  <a:schemeClr val="bg1"/>
                </a:solidFill>
                <a:latin typeface="UGent Panno Text Medium" panose="02000606040000040003" pitchFamily="2" charset="0"/>
              </a:rPr>
              <a:t>Zorg voor criteriumrelevantie!</a:t>
            </a:r>
          </a:p>
        </p:txBody>
      </p:sp>
    </p:spTree>
    <p:extLst>
      <p:ext uri="{BB962C8B-B14F-4D97-AF65-F5344CB8AC3E}">
        <p14:creationId xmlns:p14="http://schemas.microsoft.com/office/powerpoint/2010/main" val="2575527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B4F09A-990F-46DD-8C95-213354C5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27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850C9C-E899-4465-9E69-3B070F8B0C72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Evaluatie in de praktijk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C43D8D-A195-406A-9079-BC0400DEC852}"/>
              </a:ext>
            </a:extLst>
          </p:cNvPr>
          <p:cNvSpPr txBox="1"/>
          <p:nvPr/>
        </p:nvSpPr>
        <p:spPr>
          <a:xfrm>
            <a:off x="9974636" y="8404131"/>
            <a:ext cx="2135521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Resultaten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7000B4-3A2D-4DF9-B2CF-B94C960AF977}"/>
              </a:ext>
            </a:extLst>
          </p:cNvPr>
          <p:cNvSpPr txBox="1"/>
          <p:nvPr/>
        </p:nvSpPr>
        <p:spPr>
          <a:xfrm>
            <a:off x="4243053" y="8371800"/>
            <a:ext cx="1701107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Reacties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9DABBB-295D-47A6-B878-24F1478DC3DC}"/>
              </a:ext>
            </a:extLst>
          </p:cNvPr>
          <p:cNvSpPr txBox="1"/>
          <p:nvPr/>
        </p:nvSpPr>
        <p:spPr>
          <a:xfrm>
            <a:off x="8200800" y="8404131"/>
            <a:ext cx="1465466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Gedrag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26B7F2-F8F0-42AB-B028-BF7863DB584F}"/>
              </a:ext>
            </a:extLst>
          </p:cNvPr>
          <p:cNvSpPr txBox="1"/>
          <p:nvPr/>
        </p:nvSpPr>
        <p:spPr>
          <a:xfrm>
            <a:off x="6407074" y="8388144"/>
            <a:ext cx="1184940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Leren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2CFEAAFB-30F4-44D4-BFB1-20AF020330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8769377"/>
              </p:ext>
            </p:extLst>
          </p:nvPr>
        </p:nvGraphicFramePr>
        <p:xfrm>
          <a:off x="3547140" y="2764324"/>
          <a:ext cx="10243769" cy="5851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98F306C-C4D2-4214-A8F8-8181A9D51B66}"/>
              </a:ext>
            </a:extLst>
          </p:cNvPr>
          <p:cNvSpPr txBox="1"/>
          <p:nvPr/>
        </p:nvSpPr>
        <p:spPr>
          <a:xfrm>
            <a:off x="4433810" y="2014090"/>
            <a:ext cx="1319592" cy="1111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6000" dirty="0">
                <a:latin typeface="UGent Panno Text Medium" panose="02000606040000040003" pitchFamily="2" charset="0"/>
              </a:rPr>
              <a:t>94%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553D5E3-F644-4057-B107-EC04524A7652}"/>
              </a:ext>
            </a:extLst>
          </p:cNvPr>
          <p:cNvSpPr txBox="1"/>
          <p:nvPr/>
        </p:nvSpPr>
        <p:spPr>
          <a:xfrm>
            <a:off x="6407074" y="2663795"/>
            <a:ext cx="1207382" cy="1111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6000" dirty="0">
                <a:solidFill>
                  <a:schemeClr val="accent1">
                    <a:lumMod val="50000"/>
                  </a:schemeClr>
                </a:solidFill>
                <a:latin typeface="UGent Panno Text Medium" panose="02000606040000040003" pitchFamily="2" charset="0"/>
              </a:rPr>
              <a:t>81%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B37CD35-D08B-4BB8-ACB5-F1B1331610FB}"/>
              </a:ext>
            </a:extLst>
          </p:cNvPr>
          <p:cNvSpPr txBox="1"/>
          <p:nvPr/>
        </p:nvSpPr>
        <p:spPr>
          <a:xfrm>
            <a:off x="8299385" y="3995013"/>
            <a:ext cx="1268296" cy="1111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6000" dirty="0">
                <a:solidFill>
                  <a:schemeClr val="accent1"/>
                </a:solidFill>
                <a:latin typeface="UGent Panno Text Medium" panose="02000606040000040003" pitchFamily="2" charset="0"/>
              </a:rPr>
              <a:t>55%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15193F-5BF4-469A-8C82-3A67CDEF1751}"/>
              </a:ext>
            </a:extLst>
          </p:cNvPr>
          <p:cNvSpPr txBox="1"/>
          <p:nvPr/>
        </p:nvSpPr>
        <p:spPr>
          <a:xfrm>
            <a:off x="10300548" y="5028595"/>
            <a:ext cx="1253869" cy="1111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6000" dirty="0">
                <a:solidFill>
                  <a:schemeClr val="accent1">
                    <a:lumMod val="60000"/>
                    <a:lumOff val="40000"/>
                  </a:schemeClr>
                </a:solidFill>
                <a:latin typeface="UGent Panno Text Medium" panose="02000606040000040003" pitchFamily="2" charset="0"/>
              </a:rPr>
              <a:t>37%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3AF227-F919-4852-8AED-3D9B23ADAA00}"/>
              </a:ext>
            </a:extLst>
          </p:cNvPr>
          <p:cNvSpPr txBox="1"/>
          <p:nvPr/>
        </p:nvSpPr>
        <p:spPr>
          <a:xfrm>
            <a:off x="12280503" y="8388144"/>
            <a:ext cx="805029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ROI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FBB319-D9B0-47F3-899B-4C3E0922EC4B}"/>
              </a:ext>
            </a:extLst>
          </p:cNvPr>
          <p:cNvSpPr txBox="1"/>
          <p:nvPr/>
        </p:nvSpPr>
        <p:spPr>
          <a:xfrm>
            <a:off x="12110157" y="6144743"/>
            <a:ext cx="1207382" cy="1111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6000" dirty="0">
                <a:solidFill>
                  <a:schemeClr val="accent1">
                    <a:lumMod val="40000"/>
                    <a:lumOff val="60000"/>
                  </a:schemeClr>
                </a:solidFill>
                <a:latin typeface="UGent Panno Text Medium" panose="02000606040000040003" pitchFamily="2" charset="0"/>
              </a:rPr>
              <a:t>18%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EF5340-9EC1-40F9-844E-EA66BFF179AA}"/>
              </a:ext>
            </a:extLst>
          </p:cNvPr>
          <p:cNvSpPr/>
          <p:nvPr/>
        </p:nvSpPr>
        <p:spPr>
          <a:xfrm>
            <a:off x="14418129" y="849977"/>
            <a:ext cx="2920546" cy="1047751"/>
          </a:xfrm>
          <a:prstGeom prst="rect">
            <a:avLst/>
          </a:prstGeom>
          <a:solidFill>
            <a:srgbClr val="FB7E3A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5400" b="1" dirty="0">
                <a:latin typeface="UGent Panno Text Medium" panose="02000606040000040003" pitchFamily="2" charset="0"/>
              </a:rPr>
              <a:t>2010</a:t>
            </a:r>
          </a:p>
        </p:txBody>
      </p:sp>
    </p:spTree>
    <p:extLst>
      <p:ext uri="{BB962C8B-B14F-4D97-AF65-F5344CB8AC3E}">
        <p14:creationId xmlns:p14="http://schemas.microsoft.com/office/powerpoint/2010/main" val="41882061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28F5CB-1C3B-43EF-91F8-4F2634B95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28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D1EF7F-F7E1-4452-BE96-E416A8F9822F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Waarom evalueert men niet (genoeg)?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21B71B-9950-499C-97E9-1B5FBD36C4C2}"/>
              </a:ext>
            </a:extLst>
          </p:cNvPr>
          <p:cNvSpPr/>
          <p:nvPr/>
        </p:nvSpPr>
        <p:spPr>
          <a:xfrm>
            <a:off x="1765720" y="2772747"/>
            <a:ext cx="6885052" cy="3278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Gebrek steun van management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Gebrek aan kennis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Geld, tijd, moeite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Risico reputatie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F0489-B8B1-4223-95FA-455263525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436" y="2494618"/>
            <a:ext cx="7515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29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4D32BCC9-170D-4813-A0DF-81B78A59D659}"/>
              </a:ext>
            </a:extLst>
          </p:cNvPr>
          <p:cNvCxnSpPr>
            <a:cxnSpLocks/>
            <a:stCxn id="44" idx="3"/>
          </p:cNvCxnSpPr>
          <p:nvPr/>
        </p:nvCxnSpPr>
        <p:spPr>
          <a:xfrm>
            <a:off x="4088576" y="3282736"/>
            <a:ext cx="3905175" cy="4179012"/>
          </a:xfrm>
          <a:prstGeom prst="straightConnector1">
            <a:avLst/>
          </a:prstGeom>
          <a:ln w="44450">
            <a:solidFill>
              <a:srgbClr val="F2F2F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7E30712-B782-4190-BBAA-E1322252C54D}"/>
              </a:ext>
            </a:extLst>
          </p:cNvPr>
          <p:cNvSpPr/>
          <p:nvPr/>
        </p:nvSpPr>
        <p:spPr>
          <a:xfrm>
            <a:off x="7952261" y="6577753"/>
            <a:ext cx="2953979" cy="1832994"/>
          </a:xfrm>
          <a:prstGeom prst="rect">
            <a:avLst/>
          </a:prstGeom>
          <a:solidFill>
            <a:srgbClr val="E6E6E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363B6B8-C73F-4D7D-B0BB-B9C5316704DC}"/>
              </a:ext>
            </a:extLst>
          </p:cNvPr>
          <p:cNvCxnSpPr>
            <a:cxnSpLocks/>
            <a:stCxn id="46" idx="3"/>
            <a:endCxn id="47" idx="1"/>
          </p:cNvCxnSpPr>
          <p:nvPr/>
        </p:nvCxnSpPr>
        <p:spPr>
          <a:xfrm>
            <a:off x="10572016" y="2354760"/>
            <a:ext cx="3571873" cy="2875149"/>
          </a:xfrm>
          <a:prstGeom prst="straightConnector1">
            <a:avLst/>
          </a:prstGeom>
          <a:ln w="44450"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25266E40-8CE5-4F0C-BED7-E2EC8E05B8B2}"/>
              </a:ext>
            </a:extLst>
          </p:cNvPr>
          <p:cNvSpPr/>
          <p:nvPr/>
        </p:nvSpPr>
        <p:spPr>
          <a:xfrm>
            <a:off x="14143889" y="4432036"/>
            <a:ext cx="1878025" cy="1595745"/>
          </a:xfrm>
          <a:prstGeom prst="rect">
            <a:avLst/>
          </a:prstGeom>
          <a:solidFill>
            <a:srgbClr val="E6E6E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C3079B1-8CD7-45D1-8B31-3D6287C97704}"/>
              </a:ext>
            </a:extLst>
          </p:cNvPr>
          <p:cNvSpPr/>
          <p:nvPr/>
        </p:nvSpPr>
        <p:spPr>
          <a:xfrm>
            <a:off x="8095122" y="1509227"/>
            <a:ext cx="2476894" cy="1691065"/>
          </a:xfrm>
          <a:prstGeom prst="rect">
            <a:avLst/>
          </a:prstGeom>
          <a:solidFill>
            <a:srgbClr val="E6E6E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C13DF9E-3B34-4C3B-98CA-D9AE7B9C27DE}"/>
              </a:ext>
            </a:extLst>
          </p:cNvPr>
          <p:cNvSpPr/>
          <p:nvPr/>
        </p:nvSpPr>
        <p:spPr>
          <a:xfrm>
            <a:off x="2016422" y="2482807"/>
            <a:ext cx="2072154" cy="1599857"/>
          </a:xfrm>
          <a:prstGeom prst="rect">
            <a:avLst/>
          </a:prstGeom>
          <a:solidFill>
            <a:srgbClr val="E6E6E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B4F09A-990F-46DD-8C95-213354C5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29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850C9C-E899-4465-9E69-3B070F8B0C72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Relatie tussen criteria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D6B115-24D6-41D7-A51E-999B57282AF2}"/>
              </a:ext>
            </a:extLst>
          </p:cNvPr>
          <p:cNvSpPr txBox="1"/>
          <p:nvPr/>
        </p:nvSpPr>
        <p:spPr>
          <a:xfrm>
            <a:off x="14377006" y="5035185"/>
            <a:ext cx="1207382" cy="63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200" dirty="0">
                <a:latin typeface="UGent Panno Text Medium" panose="02000606040000040003" pitchFamily="2" charset="0"/>
              </a:rPr>
              <a:t>Gedrag</a:t>
            </a:r>
            <a:endParaRPr lang="nl-BE" sz="3600" dirty="0">
              <a:latin typeface="UGent Panno Text Medium" panose="02000606040000040003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BD8515-3F06-48CA-850B-AE4296402E89}"/>
              </a:ext>
            </a:extLst>
          </p:cNvPr>
          <p:cNvSpPr txBox="1"/>
          <p:nvPr/>
        </p:nvSpPr>
        <p:spPr>
          <a:xfrm>
            <a:off x="7553373" y="1847329"/>
            <a:ext cx="3658730" cy="1817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endParaRPr lang="nl-BE" sz="3200" dirty="0">
              <a:latin typeface="UGent Panno Text Medium" panose="02000606040000040003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nl-BE" sz="3200" dirty="0">
                <a:latin typeface="UGent Panno Text Medium" panose="02000606040000040003" pitchFamily="2" charset="0"/>
              </a:rPr>
              <a:t>Onmiddellijk</a:t>
            </a:r>
          </a:p>
          <a:p>
            <a:pPr algn="ctr">
              <a:lnSpc>
                <a:spcPct val="120000"/>
              </a:lnSpc>
            </a:pPr>
            <a:endParaRPr lang="nl-BE" sz="3200" dirty="0">
              <a:latin typeface="UGent Panno Text Medium" panose="02000606040000040003" pitchFamily="2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A14ACB2-8218-4875-B5F0-D54C412AA0C3}"/>
              </a:ext>
            </a:extLst>
          </p:cNvPr>
          <p:cNvCxnSpPr>
            <a:cxnSpLocks/>
            <a:stCxn id="44" idx="3"/>
          </p:cNvCxnSpPr>
          <p:nvPr/>
        </p:nvCxnSpPr>
        <p:spPr>
          <a:xfrm flipV="1">
            <a:off x="4088576" y="2614928"/>
            <a:ext cx="3844389" cy="667808"/>
          </a:xfrm>
          <a:prstGeom prst="straightConnector1">
            <a:avLst/>
          </a:prstGeom>
          <a:ln w="44450">
            <a:solidFill>
              <a:srgbClr val="F2F2F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8212D44-0ED6-4089-A45C-E7208885ECFA}"/>
              </a:ext>
            </a:extLst>
          </p:cNvPr>
          <p:cNvSpPr txBox="1"/>
          <p:nvPr/>
        </p:nvSpPr>
        <p:spPr>
          <a:xfrm>
            <a:off x="2288077" y="3202209"/>
            <a:ext cx="1651049" cy="63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200" dirty="0">
                <a:latin typeface="UGent Panno Text Medium" panose="02000606040000040003" pitchFamily="2" charset="0"/>
              </a:rPr>
              <a:t>Affectief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06B524-8337-4C61-B8E2-651B8558B41F}"/>
              </a:ext>
            </a:extLst>
          </p:cNvPr>
          <p:cNvSpPr txBox="1"/>
          <p:nvPr/>
        </p:nvSpPr>
        <p:spPr>
          <a:xfrm rot="20955930">
            <a:off x="5530767" y="2313727"/>
            <a:ext cx="898003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bg1">
                    <a:lumMod val="85000"/>
                  </a:schemeClr>
                </a:solidFill>
              </a:rPr>
              <a:t>0.02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D1E32E-BB67-47DF-B1C2-5EEC9EB84D98}"/>
              </a:ext>
            </a:extLst>
          </p:cNvPr>
          <p:cNvSpPr txBox="1"/>
          <p:nvPr/>
        </p:nvSpPr>
        <p:spPr>
          <a:xfrm rot="18605210">
            <a:off x="4468141" y="5162391"/>
            <a:ext cx="1017142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accent1"/>
                </a:solidFill>
              </a:rPr>
              <a:t>0.26 </a:t>
            </a:r>
            <a:endParaRPr lang="nl-BE" sz="1600" dirty="0">
              <a:solidFill>
                <a:schemeClr val="accent1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19C57EB-958A-4A15-8F42-77842B01E614}"/>
              </a:ext>
            </a:extLst>
          </p:cNvPr>
          <p:cNvSpPr txBox="1"/>
          <p:nvPr/>
        </p:nvSpPr>
        <p:spPr>
          <a:xfrm rot="2485524">
            <a:off x="12130598" y="3313883"/>
            <a:ext cx="108611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0.11</a:t>
            </a:r>
            <a:endParaRPr lang="nl-BE" sz="1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419D75DE-33F1-4343-80EC-25753C13CC9F}"/>
              </a:ext>
            </a:extLst>
          </p:cNvPr>
          <p:cNvCxnSpPr>
            <a:cxnSpLocks/>
            <a:stCxn id="45" idx="2"/>
          </p:cNvCxnSpPr>
          <p:nvPr/>
        </p:nvCxnSpPr>
        <p:spPr>
          <a:xfrm rot="5400000" flipH="1" flipV="1">
            <a:off x="8270203" y="858985"/>
            <a:ext cx="1595746" cy="11933338"/>
          </a:xfrm>
          <a:prstGeom prst="bentConnector4">
            <a:avLst>
              <a:gd name="adj1" fmla="val -79985"/>
              <a:gd name="adj2" fmla="val 99846"/>
            </a:avLst>
          </a:prstGeom>
          <a:ln w="44450">
            <a:solidFill>
              <a:schemeClr val="accent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E0BBB9B5-31D5-4612-9A7C-9F4AAB517F84}"/>
              </a:ext>
            </a:extLst>
          </p:cNvPr>
          <p:cNvSpPr txBox="1"/>
          <p:nvPr/>
        </p:nvSpPr>
        <p:spPr>
          <a:xfrm>
            <a:off x="12329578" y="8410747"/>
            <a:ext cx="808235" cy="5116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0.18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2FAFCCC-3072-4E3E-98A7-F7999F2940F6}"/>
              </a:ext>
            </a:extLst>
          </p:cNvPr>
          <p:cNvSpPr/>
          <p:nvPr/>
        </p:nvSpPr>
        <p:spPr>
          <a:xfrm>
            <a:off x="8174364" y="4021787"/>
            <a:ext cx="2311588" cy="1852092"/>
          </a:xfrm>
          <a:prstGeom prst="rect">
            <a:avLst/>
          </a:prstGeom>
          <a:solidFill>
            <a:srgbClr val="E6E6E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BF001678-57BB-4CAC-A008-06D006F0E64C}"/>
              </a:ext>
            </a:extLst>
          </p:cNvPr>
          <p:cNvCxnSpPr>
            <a:cxnSpLocks/>
            <a:endCxn id="47" idx="1"/>
          </p:cNvCxnSpPr>
          <p:nvPr/>
        </p:nvCxnSpPr>
        <p:spPr>
          <a:xfrm flipV="1">
            <a:off x="10925538" y="5229909"/>
            <a:ext cx="3218351" cy="2141914"/>
          </a:xfrm>
          <a:prstGeom prst="straightConnector1">
            <a:avLst/>
          </a:prstGeom>
          <a:ln w="44450">
            <a:solidFill>
              <a:schemeClr val="accent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636E1CEF-3A1C-4D2F-B33C-7D5DF3566344}"/>
              </a:ext>
            </a:extLst>
          </p:cNvPr>
          <p:cNvSpPr txBox="1"/>
          <p:nvPr/>
        </p:nvSpPr>
        <p:spPr>
          <a:xfrm rot="19416261">
            <a:off x="11567103" y="6056464"/>
            <a:ext cx="1086110" cy="5116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0.18</a:t>
            </a:r>
            <a:endParaRPr lang="nl-BE" sz="1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2FF3A7A-6924-48C2-A7BC-ED85994248F9}"/>
              </a:ext>
            </a:extLst>
          </p:cNvPr>
          <p:cNvSpPr txBox="1"/>
          <p:nvPr/>
        </p:nvSpPr>
        <p:spPr>
          <a:xfrm>
            <a:off x="7500397" y="5053928"/>
            <a:ext cx="3658730" cy="63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BE" sz="3200" dirty="0">
                <a:latin typeface="UGent Panno Text Medium" panose="02000606040000040003" pitchFamily="2" charset="0"/>
              </a:rPr>
              <a:t>Onthouden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A3493488-A807-4B24-970E-B028F0FC528B}"/>
              </a:ext>
            </a:extLst>
          </p:cNvPr>
          <p:cNvCxnSpPr>
            <a:cxnSpLocks/>
            <a:endCxn id="47" idx="1"/>
          </p:cNvCxnSpPr>
          <p:nvPr/>
        </p:nvCxnSpPr>
        <p:spPr>
          <a:xfrm>
            <a:off x="10485159" y="5189349"/>
            <a:ext cx="3658730" cy="40560"/>
          </a:xfrm>
          <a:prstGeom prst="straightConnector1">
            <a:avLst/>
          </a:prstGeom>
          <a:ln w="44450"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>
            <a:extLst>
              <a:ext uri="{FF2B5EF4-FFF2-40B4-BE49-F238E27FC236}">
                <a16:creationId xmlns:a16="http://schemas.microsoft.com/office/drawing/2014/main" id="{053EFB3A-F2A2-4176-8FB3-B3A97E5E5D96}"/>
              </a:ext>
            </a:extLst>
          </p:cNvPr>
          <p:cNvSpPr txBox="1"/>
          <p:nvPr/>
        </p:nvSpPr>
        <p:spPr>
          <a:xfrm>
            <a:off x="11651689" y="4686677"/>
            <a:ext cx="108611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0.08</a:t>
            </a:r>
            <a:endParaRPr lang="nl-BE" sz="1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12B068B-5AAA-4B48-84AB-C47B30A13B4C}"/>
              </a:ext>
            </a:extLst>
          </p:cNvPr>
          <p:cNvSpPr txBox="1"/>
          <p:nvPr/>
        </p:nvSpPr>
        <p:spPr>
          <a:xfrm rot="2850566">
            <a:off x="5008558" y="3890723"/>
            <a:ext cx="898003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bg1">
                    <a:lumMod val="85000"/>
                  </a:schemeClr>
                </a:solidFill>
              </a:rPr>
              <a:t>0.03 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0A4441A3-35E1-4B10-89F6-55BAC5976B4B}"/>
              </a:ext>
            </a:extLst>
          </p:cNvPr>
          <p:cNvSpPr txBox="1"/>
          <p:nvPr/>
        </p:nvSpPr>
        <p:spPr>
          <a:xfrm rot="670491">
            <a:off x="5560813" y="6461935"/>
            <a:ext cx="1017142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solidFill>
                  <a:schemeClr val="bg1">
                    <a:lumMod val="85000"/>
                  </a:schemeClr>
                </a:solidFill>
              </a:rPr>
              <a:t>0.03 </a:t>
            </a:r>
            <a:endParaRPr lang="nl-BE" sz="1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5DF51544-3865-4144-A8C2-270894C7B310}"/>
              </a:ext>
            </a:extLst>
          </p:cNvPr>
          <p:cNvSpPr txBox="1"/>
          <p:nvPr/>
        </p:nvSpPr>
        <p:spPr>
          <a:xfrm>
            <a:off x="7599885" y="7520258"/>
            <a:ext cx="3658730" cy="635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BE" sz="3200" dirty="0">
                <a:latin typeface="UGent Panno Text Medium" panose="02000606040000040003" pitchFamily="2" charset="0"/>
              </a:rPr>
              <a:t>Gedrag in training</a:t>
            </a:r>
          </a:p>
        </p:txBody>
      </p:sp>
      <p:pic>
        <p:nvPicPr>
          <p:cNvPr id="192" name="Picture 191">
            <a:extLst>
              <a:ext uri="{FF2B5EF4-FFF2-40B4-BE49-F238E27FC236}">
                <a16:creationId xmlns:a16="http://schemas.microsoft.com/office/drawing/2014/main" id="{37A88996-82B2-408B-96BC-68C27F83E0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052" y="2459721"/>
            <a:ext cx="1081431" cy="1081431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4592D507-E176-418D-9F3C-1326479D72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356" y="1885060"/>
            <a:ext cx="611173" cy="611173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03C70BA9-B34D-485C-AE30-16A7551CE5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356" y="4320932"/>
            <a:ext cx="611173" cy="611173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6DF00AB8-6CA4-4C1A-A5A0-3BFE366885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076" y="6720827"/>
            <a:ext cx="611173" cy="611173"/>
          </a:xfrm>
          <a:prstGeom prst="rect">
            <a:avLst/>
          </a:prstGeom>
        </p:spPr>
      </p:pic>
      <p:pic>
        <p:nvPicPr>
          <p:cNvPr id="212" name="Picture 211">
            <a:extLst>
              <a:ext uri="{FF2B5EF4-FFF2-40B4-BE49-F238E27FC236}">
                <a16:creationId xmlns:a16="http://schemas.microsoft.com/office/drawing/2014/main" id="{DC311748-E9DD-4323-81FD-D0E8D0B248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000" y="4570734"/>
            <a:ext cx="587111" cy="587111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A8471C2-F25B-4DB5-A80F-3752AD389973}"/>
              </a:ext>
            </a:extLst>
          </p:cNvPr>
          <p:cNvCxnSpPr>
            <a:cxnSpLocks/>
            <a:stCxn id="33" idx="3"/>
          </p:cNvCxnSpPr>
          <p:nvPr/>
        </p:nvCxnSpPr>
        <p:spPr>
          <a:xfrm flipV="1">
            <a:off x="4264108" y="2633980"/>
            <a:ext cx="3611707" cy="3907442"/>
          </a:xfrm>
          <a:prstGeom prst="straightConnector1">
            <a:avLst/>
          </a:prstGeom>
          <a:ln w="4445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4AE178D3-6AAD-4AD7-B9CC-BD3BE9342492}"/>
              </a:ext>
            </a:extLst>
          </p:cNvPr>
          <p:cNvCxnSpPr>
            <a:cxnSpLocks/>
            <a:stCxn id="33" idx="3"/>
            <a:endCxn id="124" idx="1"/>
          </p:cNvCxnSpPr>
          <p:nvPr/>
        </p:nvCxnSpPr>
        <p:spPr>
          <a:xfrm>
            <a:off x="4264108" y="6541422"/>
            <a:ext cx="3688153" cy="952828"/>
          </a:xfrm>
          <a:prstGeom prst="straightConnector1">
            <a:avLst/>
          </a:prstGeom>
          <a:ln w="44450">
            <a:solidFill>
              <a:schemeClr val="bg1">
                <a:lumMod val="9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A2DB5FD7-444A-4B31-90DE-7E9822DEEBE7}"/>
              </a:ext>
            </a:extLst>
          </p:cNvPr>
          <p:cNvGrpSpPr/>
          <p:nvPr/>
        </p:nvGrpSpPr>
        <p:grpSpPr>
          <a:xfrm>
            <a:off x="1872838" y="5670936"/>
            <a:ext cx="2457137" cy="1952591"/>
            <a:chOff x="1872838" y="5670936"/>
            <a:chExt cx="2457137" cy="1952591"/>
          </a:xfrm>
          <a:solidFill>
            <a:srgbClr val="E6E6E6"/>
          </a:solidFill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5ADC787-B084-4AEB-B0A8-E82E90548E01}"/>
                </a:ext>
              </a:extLst>
            </p:cNvPr>
            <p:cNvSpPr/>
            <p:nvPr/>
          </p:nvSpPr>
          <p:spPr>
            <a:xfrm>
              <a:off x="1872838" y="5670936"/>
              <a:ext cx="2457137" cy="1952591"/>
            </a:xfrm>
            <a:prstGeom prst="rect">
              <a:avLst/>
            </a:prstGeom>
            <a:grpFill/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C641FCB-3AFE-477F-B0CE-518BA98EE3A5}"/>
                </a:ext>
              </a:extLst>
            </p:cNvPr>
            <p:cNvSpPr txBox="1"/>
            <p:nvPr/>
          </p:nvSpPr>
          <p:spPr>
            <a:xfrm>
              <a:off x="2064467" y="5928081"/>
              <a:ext cx="2199641" cy="122668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nl-BE" sz="3200" dirty="0">
                <a:latin typeface="UGent Panno Text Medium" panose="02000606040000040003" pitchFamily="2" charset="0"/>
              </a:endParaRPr>
            </a:p>
            <a:p>
              <a:pPr>
                <a:lnSpc>
                  <a:spcPct val="120000"/>
                </a:lnSpc>
              </a:pPr>
              <a:r>
                <a:rPr lang="nl-BE" sz="3200" dirty="0">
                  <a:latin typeface="UGent Panno Text Medium" panose="02000606040000040003" pitchFamily="2" charset="0"/>
                </a:rPr>
                <a:t>Bruikbaarheid</a:t>
              </a:r>
            </a:p>
          </p:txBody>
        </p:sp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D57B5C4F-A957-49EF-B746-151CFECE6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1052" y="5707150"/>
              <a:ext cx="1081431" cy="1081431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488085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7B52B339-AAA9-41C3-8700-153F46DFF950}"/>
              </a:ext>
            </a:extLst>
          </p:cNvPr>
          <p:cNvSpPr/>
          <p:nvPr/>
        </p:nvSpPr>
        <p:spPr>
          <a:xfrm>
            <a:off x="1860884" y="4728991"/>
            <a:ext cx="13714455" cy="2019946"/>
          </a:xfrm>
          <a:prstGeom prst="rect">
            <a:avLst/>
          </a:prstGeom>
          <a:solidFill>
            <a:srgbClr val="F2F2F2">
              <a:alpha val="54902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3985D29-2529-4409-BDB3-0D89C149AF47}"/>
              </a:ext>
            </a:extLst>
          </p:cNvPr>
          <p:cNvSpPr txBox="1">
            <a:spLocks/>
          </p:cNvSpPr>
          <p:nvPr/>
        </p:nvSpPr>
        <p:spPr>
          <a:xfrm>
            <a:off x="1740178" y="4915992"/>
            <a:ext cx="13737613" cy="172399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9138" lvl="1" indent="0">
              <a:buNone/>
            </a:pPr>
            <a:r>
              <a:rPr lang="nl-BE" sz="2800" dirty="0">
                <a:latin typeface="UGent Panno Text" panose="02000506040000040003" pitchFamily="2" charset="0"/>
                <a:hlinkClick r:id="rId3"/>
              </a:rPr>
              <a:t>Art.</a:t>
            </a:r>
            <a:r>
              <a:rPr lang="nl-BE" sz="2800" dirty="0">
                <a:latin typeface="UGent Panno Text" panose="02000506040000040003" pitchFamily="2" charset="0"/>
              </a:rPr>
              <a:t> </a:t>
            </a:r>
            <a:r>
              <a:rPr lang="nl-BE" sz="2800" dirty="0">
                <a:latin typeface="UGent Panno Text" panose="02000506040000040003" pitchFamily="2" charset="0"/>
                <a:hlinkClick r:id="rId4"/>
              </a:rPr>
              <a:t>11</a:t>
            </a:r>
            <a:r>
              <a:rPr lang="nl-BE" sz="2800" dirty="0">
                <a:latin typeface="UGent Panno Text" panose="02000506040000040003" pitchFamily="2" charset="0"/>
              </a:rPr>
              <a:t>. Met ingang van 1 januari 2017 wordt de huidige interprofessionele doelstelling van 1,9 % van de loonmassa omgezet in een interprofessionele doelstelling van </a:t>
            </a:r>
            <a:r>
              <a:rPr lang="nl-BE" sz="2800" b="1" dirty="0">
                <a:latin typeface="UGent Panno Text" panose="02000506040000040003" pitchFamily="2" charset="0"/>
              </a:rPr>
              <a:t>gemiddeld 5 dagen opleiding per voltijds equivalent per jaar</a:t>
            </a:r>
            <a:r>
              <a:rPr lang="nl-BE" sz="2800" dirty="0">
                <a:latin typeface="UGent Panno Text" panose="02000506040000040003" pitchFamily="2" charset="0"/>
              </a:rPr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</a:t>
            </a:fld>
            <a:endParaRPr lang="nl-BE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66C466E-8B34-4F0E-9F40-1E67D5674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4" y="2786366"/>
            <a:ext cx="14523182" cy="1451888"/>
          </a:xfrm>
        </p:spPr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4400" dirty="0">
                <a:solidFill>
                  <a:srgbClr val="000000"/>
                </a:solidFill>
                <a:latin typeface="UGent Panno Text" panose="02000506040000040003" pitchFamily="2" charset="0"/>
              </a:rPr>
              <a:t>Wet betreffende werkbaar en wendbaar werk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BE6BD7B-2E06-4CBB-AF02-7374784100F8}"/>
              </a:ext>
            </a:extLst>
          </p:cNvPr>
          <p:cNvGrpSpPr/>
          <p:nvPr/>
        </p:nvGrpSpPr>
        <p:grpSpPr>
          <a:xfrm>
            <a:off x="1741808" y="4622861"/>
            <a:ext cx="731593" cy="558260"/>
            <a:chOff x="1610554" y="4591256"/>
            <a:chExt cx="731593" cy="558260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A9A6D7-030E-453A-B4CA-A8B25FC4B53F}"/>
                </a:ext>
              </a:extLst>
            </p:cNvPr>
            <p:cNvCxnSpPr>
              <a:cxnSpLocks/>
            </p:cNvCxnSpPr>
            <p:nvPr/>
          </p:nvCxnSpPr>
          <p:spPr>
            <a:xfrm>
              <a:off x="1610554" y="4591256"/>
              <a:ext cx="731593" cy="0"/>
            </a:xfrm>
            <a:prstGeom prst="line">
              <a:avLst/>
            </a:prstGeom>
            <a:ln w="41275"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F228E6E-46C6-4675-A965-23FEC57A9FE3}"/>
                </a:ext>
              </a:extLst>
            </p:cNvPr>
            <p:cNvCxnSpPr>
              <a:cxnSpLocks/>
            </p:cNvCxnSpPr>
            <p:nvPr/>
          </p:nvCxnSpPr>
          <p:spPr>
            <a:xfrm>
              <a:off x="1626595" y="4591256"/>
              <a:ext cx="0" cy="558260"/>
            </a:xfrm>
            <a:prstGeom prst="line">
              <a:avLst/>
            </a:prstGeom>
            <a:ln w="41275"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4845E1A-33E9-4119-A3E9-DBF2DE61CC04}"/>
              </a:ext>
            </a:extLst>
          </p:cNvPr>
          <p:cNvGrpSpPr/>
          <p:nvPr/>
        </p:nvGrpSpPr>
        <p:grpSpPr>
          <a:xfrm rot="10800000">
            <a:off x="14964452" y="6360854"/>
            <a:ext cx="731593" cy="558260"/>
            <a:chOff x="1610554" y="4591256"/>
            <a:chExt cx="731593" cy="558260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9C76C5C-51EB-43AD-8EA3-39506F5E81C0}"/>
                </a:ext>
              </a:extLst>
            </p:cNvPr>
            <p:cNvCxnSpPr>
              <a:cxnSpLocks/>
            </p:cNvCxnSpPr>
            <p:nvPr/>
          </p:nvCxnSpPr>
          <p:spPr>
            <a:xfrm>
              <a:off x="1610554" y="4591256"/>
              <a:ext cx="731593" cy="0"/>
            </a:xfrm>
            <a:prstGeom prst="line">
              <a:avLst/>
            </a:prstGeom>
            <a:ln w="41275"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66B927E-8D77-4876-939C-37792B8B0E7B}"/>
                </a:ext>
              </a:extLst>
            </p:cNvPr>
            <p:cNvCxnSpPr>
              <a:cxnSpLocks/>
            </p:cNvCxnSpPr>
            <p:nvPr/>
          </p:nvCxnSpPr>
          <p:spPr>
            <a:xfrm>
              <a:off x="1626595" y="4591256"/>
              <a:ext cx="0" cy="558260"/>
            </a:xfrm>
            <a:prstGeom prst="line">
              <a:avLst/>
            </a:prstGeom>
            <a:ln w="41275"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C18CA971-1CD6-4C92-9343-5C244053F408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Belang van levenslang leren</a:t>
            </a:r>
          </a:p>
        </p:txBody>
      </p:sp>
    </p:spTree>
    <p:extLst>
      <p:ext uri="{BB962C8B-B14F-4D97-AF65-F5344CB8AC3E}">
        <p14:creationId xmlns:p14="http://schemas.microsoft.com/office/powerpoint/2010/main" val="40005439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9CCFE92-69DB-4AB6-8110-8BD560DE57E6}"/>
              </a:ext>
            </a:extLst>
          </p:cNvPr>
          <p:cNvSpPr/>
          <p:nvPr/>
        </p:nvSpPr>
        <p:spPr>
          <a:xfrm>
            <a:off x="13543467" y="285608"/>
            <a:ext cx="3299620" cy="2122579"/>
          </a:xfrm>
          <a:prstGeom prst="rect">
            <a:avLst/>
          </a:prstGeom>
          <a:solidFill>
            <a:srgbClr val="F2F2F2">
              <a:alpha val="94118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28F5CB-1C3B-43EF-91F8-4F2634B95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30</a:t>
            </a:fld>
            <a:endParaRPr lang="nl-BE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D1EF7F-F7E1-4452-BE96-E416A8F9822F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Designs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7304DF-ED4C-484C-BB74-2FE483F94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493349"/>
              </p:ext>
            </p:extLst>
          </p:nvPr>
        </p:nvGraphicFramePr>
        <p:xfrm>
          <a:off x="8201938" y="2154420"/>
          <a:ext cx="2400300" cy="971551"/>
        </p:xfrm>
        <a:graphic>
          <a:graphicData uri="http://schemas.openxmlformats.org/drawingml/2006/table">
            <a:tbl>
              <a:tblPr/>
              <a:tblGrid>
                <a:gridCol w="1200150">
                  <a:extLst>
                    <a:ext uri="{9D8B030D-6E8A-4147-A177-3AD203B41FA5}">
                      <a16:colId xmlns:a16="http://schemas.microsoft.com/office/drawing/2014/main" val="2813211278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3331012991"/>
                    </a:ext>
                  </a:extLst>
                </a:gridCol>
              </a:tblGrid>
              <a:tr h="971551"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X</a:t>
                      </a:r>
                    </a:p>
                  </a:txBody>
                  <a:tcPr anchor="ctr"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73894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B7CCBC-E259-4FEA-9E4A-41802F40E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483421"/>
              </p:ext>
            </p:extLst>
          </p:nvPr>
        </p:nvGraphicFramePr>
        <p:xfrm>
          <a:off x="8160284" y="4244183"/>
          <a:ext cx="3683757" cy="971551"/>
        </p:xfrm>
        <a:graphic>
          <a:graphicData uri="http://schemas.openxmlformats.org/drawingml/2006/table">
            <a:tbl>
              <a:tblPr/>
              <a:tblGrid>
                <a:gridCol w="1227919">
                  <a:extLst>
                    <a:ext uri="{9D8B030D-6E8A-4147-A177-3AD203B41FA5}">
                      <a16:colId xmlns:a16="http://schemas.microsoft.com/office/drawing/2014/main" val="3427714442"/>
                    </a:ext>
                  </a:extLst>
                </a:gridCol>
                <a:gridCol w="1227919">
                  <a:extLst>
                    <a:ext uri="{9D8B030D-6E8A-4147-A177-3AD203B41FA5}">
                      <a16:colId xmlns:a16="http://schemas.microsoft.com/office/drawing/2014/main" val="2813211278"/>
                    </a:ext>
                  </a:extLst>
                </a:gridCol>
                <a:gridCol w="1227919">
                  <a:extLst>
                    <a:ext uri="{9D8B030D-6E8A-4147-A177-3AD203B41FA5}">
                      <a16:colId xmlns:a16="http://schemas.microsoft.com/office/drawing/2014/main" val="3331012991"/>
                    </a:ext>
                  </a:extLst>
                </a:gridCol>
              </a:tblGrid>
              <a:tr h="971551"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X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73894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8B9DFD-D3BD-4F37-8185-6CBB184D9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09440"/>
              </p:ext>
            </p:extLst>
          </p:nvPr>
        </p:nvGraphicFramePr>
        <p:xfrm>
          <a:off x="8113572" y="6333946"/>
          <a:ext cx="4883908" cy="1943102"/>
        </p:xfrm>
        <a:graphic>
          <a:graphicData uri="http://schemas.openxmlformats.org/drawingml/2006/table">
            <a:tbl>
              <a:tblPr/>
              <a:tblGrid>
                <a:gridCol w="1220977">
                  <a:extLst>
                    <a:ext uri="{9D8B030D-6E8A-4147-A177-3AD203B41FA5}">
                      <a16:colId xmlns:a16="http://schemas.microsoft.com/office/drawing/2014/main" val="791510374"/>
                    </a:ext>
                  </a:extLst>
                </a:gridCol>
                <a:gridCol w="1220977">
                  <a:extLst>
                    <a:ext uri="{9D8B030D-6E8A-4147-A177-3AD203B41FA5}">
                      <a16:colId xmlns:a16="http://schemas.microsoft.com/office/drawing/2014/main" val="3427714442"/>
                    </a:ext>
                  </a:extLst>
                </a:gridCol>
                <a:gridCol w="1220977">
                  <a:extLst>
                    <a:ext uri="{9D8B030D-6E8A-4147-A177-3AD203B41FA5}">
                      <a16:colId xmlns:a16="http://schemas.microsoft.com/office/drawing/2014/main" val="2813211278"/>
                    </a:ext>
                  </a:extLst>
                </a:gridCol>
                <a:gridCol w="1220977">
                  <a:extLst>
                    <a:ext uri="{9D8B030D-6E8A-4147-A177-3AD203B41FA5}">
                      <a16:colId xmlns:a16="http://schemas.microsoft.com/office/drawing/2014/main" val="3331012991"/>
                    </a:ext>
                  </a:extLst>
                </a:gridCol>
              </a:tblGrid>
              <a:tr h="971551"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R</a:t>
                      </a:r>
                    </a:p>
                  </a:txBody>
                  <a:tcPr anchor="ctr"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X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738940"/>
                  </a:ext>
                </a:extLst>
              </a:tr>
              <a:tr h="971551"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R</a:t>
                      </a:r>
                    </a:p>
                  </a:txBody>
                  <a:tcPr anchor="ctr"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BE" b="1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b="1" dirty="0"/>
                        <a:t>O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074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F26EBB8-4BDA-45E9-B306-4DA1CAF8C685}"/>
              </a:ext>
            </a:extLst>
          </p:cNvPr>
          <p:cNvSpPr txBox="1"/>
          <p:nvPr/>
        </p:nvSpPr>
        <p:spPr>
          <a:xfrm>
            <a:off x="3795208" y="2194290"/>
            <a:ext cx="3987630" cy="602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3600" dirty="0">
                <a:latin typeface="UGent Panno Text Medium" panose="02000606040000040003" pitchFamily="2" charset="0"/>
              </a:rPr>
              <a:t>Experimentele groep</a:t>
            </a:r>
          </a:p>
          <a:p>
            <a:pPr algn="r"/>
            <a:endParaRPr lang="nl-BE" sz="3600" dirty="0">
              <a:latin typeface="UGent Panno Text Medium" panose="02000606040000040003" pitchFamily="2" charset="0"/>
            </a:endParaRPr>
          </a:p>
          <a:p>
            <a:pPr algn="r"/>
            <a:endParaRPr lang="nl-BE" sz="3600" dirty="0">
              <a:latin typeface="UGent Panno Text Medium" panose="02000606040000040003" pitchFamily="2" charset="0"/>
            </a:endParaRPr>
          </a:p>
          <a:p>
            <a:pPr algn="r"/>
            <a:endParaRPr lang="nl-BE" sz="3600" dirty="0">
              <a:latin typeface="UGent Panno Text Medium" panose="02000606040000040003" pitchFamily="2" charset="0"/>
            </a:endParaRPr>
          </a:p>
          <a:p>
            <a:pPr algn="r"/>
            <a:r>
              <a:rPr lang="nl-BE" sz="3600" dirty="0">
                <a:latin typeface="UGent Panno Text Medium" panose="02000606040000040003" pitchFamily="2" charset="0"/>
              </a:rPr>
              <a:t>Experimentele groep</a:t>
            </a:r>
          </a:p>
          <a:p>
            <a:pPr algn="r"/>
            <a:endParaRPr lang="nl-BE" sz="3600" dirty="0">
              <a:latin typeface="UGent Panno Text Medium" panose="02000606040000040003" pitchFamily="2" charset="0"/>
            </a:endParaRPr>
          </a:p>
          <a:p>
            <a:pPr algn="r"/>
            <a:endParaRPr lang="nl-BE" sz="3600" dirty="0">
              <a:latin typeface="UGent Panno Text Medium" panose="02000606040000040003" pitchFamily="2" charset="0"/>
            </a:endParaRPr>
          </a:p>
          <a:p>
            <a:pPr algn="r">
              <a:lnSpc>
                <a:spcPct val="200000"/>
              </a:lnSpc>
            </a:pPr>
            <a:r>
              <a:rPr lang="nl-BE" sz="3600" dirty="0">
                <a:latin typeface="UGent Panno Text Medium" panose="02000606040000040003" pitchFamily="2" charset="0"/>
              </a:rPr>
              <a:t>Experimentele groep</a:t>
            </a:r>
          </a:p>
          <a:p>
            <a:pPr algn="r">
              <a:lnSpc>
                <a:spcPct val="200000"/>
              </a:lnSpc>
            </a:pPr>
            <a:r>
              <a:rPr lang="nl-BE" sz="3600" dirty="0">
                <a:latin typeface="UGent Panno Text Medium" panose="02000606040000040003" pitchFamily="2" charset="0"/>
              </a:rPr>
              <a:t>Controlegroep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BF2A3D2-A5EF-41DF-B9C8-746E12017971}"/>
              </a:ext>
            </a:extLst>
          </p:cNvPr>
          <p:cNvSpPr/>
          <p:nvPr/>
        </p:nvSpPr>
        <p:spPr>
          <a:xfrm>
            <a:off x="10383163" y="1885060"/>
            <a:ext cx="438150" cy="485776"/>
          </a:xfrm>
          <a:prstGeom prst="ellipse">
            <a:avLst/>
          </a:prstGeom>
          <a:solidFill>
            <a:schemeClr val="tx2"/>
          </a:solidFill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latin typeface="UGent Panno Text Medium" panose="02000606040000040003" pitchFamily="2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3ADB2D0-E279-4B78-9138-15B10D48E81B}"/>
              </a:ext>
            </a:extLst>
          </p:cNvPr>
          <p:cNvSpPr/>
          <p:nvPr/>
        </p:nvSpPr>
        <p:spPr>
          <a:xfrm>
            <a:off x="11624966" y="3985346"/>
            <a:ext cx="438150" cy="485776"/>
          </a:xfrm>
          <a:prstGeom prst="ellipse">
            <a:avLst/>
          </a:prstGeom>
          <a:solidFill>
            <a:schemeClr val="tx2"/>
          </a:solidFill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latin typeface="UGent Panno Text Medium" panose="02000606040000040003" pitchFamily="2" charset="0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6FD7DB3-5E77-493D-A00A-DF1AFF53D125}"/>
              </a:ext>
            </a:extLst>
          </p:cNvPr>
          <p:cNvSpPr/>
          <p:nvPr/>
        </p:nvSpPr>
        <p:spPr>
          <a:xfrm>
            <a:off x="12778405" y="6091058"/>
            <a:ext cx="438150" cy="485776"/>
          </a:xfrm>
          <a:prstGeom prst="ellipse">
            <a:avLst/>
          </a:prstGeom>
          <a:solidFill>
            <a:schemeClr val="tx2"/>
          </a:solidFill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latin typeface="UGent Panno Text Medium" panose="02000606040000040003" pitchFamily="2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297909-7A25-4D25-BBE0-00727CD8921B}"/>
              </a:ext>
            </a:extLst>
          </p:cNvPr>
          <p:cNvSpPr txBox="1"/>
          <p:nvPr/>
        </p:nvSpPr>
        <p:spPr>
          <a:xfrm>
            <a:off x="13837137" y="587989"/>
            <a:ext cx="2698175" cy="14402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>
                <a:latin typeface="UGent Panno Text Medium" panose="02000606040000040003" pitchFamily="2" charset="0"/>
              </a:rPr>
              <a:t>X = interventie</a:t>
            </a:r>
          </a:p>
          <a:p>
            <a:pPr>
              <a:lnSpc>
                <a:spcPct val="120000"/>
              </a:lnSpc>
            </a:pPr>
            <a:r>
              <a:rPr lang="nl-BE" sz="2500" dirty="0">
                <a:latin typeface="UGent Panno Text Medium" panose="02000606040000040003" pitchFamily="2" charset="0"/>
              </a:rPr>
              <a:t>O = observatie/meting</a:t>
            </a:r>
          </a:p>
          <a:p>
            <a:pPr>
              <a:lnSpc>
                <a:spcPct val="120000"/>
              </a:lnSpc>
            </a:pPr>
            <a:r>
              <a:rPr lang="nl-BE" sz="2500" dirty="0">
                <a:latin typeface="UGent Panno Text Medium" panose="02000606040000040003" pitchFamily="2" charset="0"/>
              </a:rPr>
              <a:t>R = random toewijzing</a:t>
            </a:r>
          </a:p>
        </p:txBody>
      </p:sp>
    </p:spTree>
    <p:extLst>
      <p:ext uri="{BB962C8B-B14F-4D97-AF65-F5344CB8AC3E}">
        <p14:creationId xmlns:p14="http://schemas.microsoft.com/office/powerpoint/2010/main" val="22782504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9CD96-C3AD-41CD-A780-9AAB9B4E9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31</a:t>
            </a:fld>
            <a:endParaRPr lang="nl-BE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178723-723B-4B7C-9D87-D0986640A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582" y="2677876"/>
            <a:ext cx="6557146" cy="24582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683F7A-E3D8-4501-8A23-9316377D5519}"/>
              </a:ext>
            </a:extLst>
          </p:cNvPr>
          <p:cNvSpPr txBox="1"/>
          <p:nvPr/>
        </p:nvSpPr>
        <p:spPr>
          <a:xfrm>
            <a:off x="1610555" y="1113502"/>
            <a:ext cx="7950540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Onderzoek naar de effectiviteit van training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ADD0C03-9A03-4C60-B7D6-372198A25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703" y="5280499"/>
            <a:ext cx="10849485" cy="28047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135FA7-CFBA-46B6-B7A1-3B2A55ADE9F9}"/>
              </a:ext>
            </a:extLst>
          </p:cNvPr>
          <p:cNvSpPr/>
          <p:nvPr/>
        </p:nvSpPr>
        <p:spPr>
          <a:xfrm>
            <a:off x="2967790" y="6577262"/>
            <a:ext cx="4796590" cy="351435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BA67CA-8CD4-433C-9891-6453D4F29102}"/>
              </a:ext>
            </a:extLst>
          </p:cNvPr>
          <p:cNvSpPr/>
          <p:nvPr/>
        </p:nvSpPr>
        <p:spPr>
          <a:xfrm>
            <a:off x="2952031" y="6225827"/>
            <a:ext cx="10635631" cy="351435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0DBD4C-F3C0-4D2A-870D-79B1E25615F2}"/>
              </a:ext>
            </a:extLst>
          </p:cNvPr>
          <p:cNvSpPr/>
          <p:nvPr/>
        </p:nvSpPr>
        <p:spPr>
          <a:xfrm>
            <a:off x="3882189" y="5890434"/>
            <a:ext cx="9705472" cy="351435"/>
          </a:xfrm>
          <a:prstGeom prst="rect">
            <a:avLst/>
          </a:prstGeom>
          <a:solidFill>
            <a:schemeClr val="bg2">
              <a:alpha val="3098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687512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9D255-D50D-4756-A4FD-237A97A5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32</a:t>
            </a:fld>
            <a:endParaRPr lang="nl-BE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4DE0A0-B47A-4898-BF1A-D2044451E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2" y="7866148"/>
            <a:ext cx="2369938" cy="189595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E64B8C2-16BB-41A8-9691-7A4A15A8A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301" y="3800475"/>
            <a:ext cx="13624619" cy="2152649"/>
          </a:xfrm>
        </p:spPr>
        <p:txBody>
          <a:bodyPr>
            <a:normAutofit fontScale="85000" lnSpcReduction="10000"/>
          </a:bodyPr>
          <a:lstStyle/>
          <a:p>
            <a:pPr marL="85725" indent="0">
              <a:buNone/>
            </a:pPr>
            <a:r>
              <a:rPr lang="nl-BE" sz="9600" dirty="0">
                <a:solidFill>
                  <a:schemeClr val="bg1"/>
                </a:solidFill>
                <a:latin typeface="UGent Panno Text" panose="02000506040000040003" pitchFamily="2" charset="0"/>
              </a:rPr>
              <a:t>Hedendaagse, informele benadering</a:t>
            </a:r>
          </a:p>
        </p:txBody>
      </p:sp>
    </p:spTree>
    <p:extLst>
      <p:ext uri="{BB962C8B-B14F-4D97-AF65-F5344CB8AC3E}">
        <p14:creationId xmlns:p14="http://schemas.microsoft.com/office/powerpoint/2010/main" val="29250811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8D763FB-1051-40F5-807E-9E90F4552BFE}"/>
              </a:ext>
            </a:extLst>
          </p:cNvPr>
          <p:cNvSpPr/>
          <p:nvPr/>
        </p:nvSpPr>
        <p:spPr>
          <a:xfrm>
            <a:off x="10282335" y="0"/>
            <a:ext cx="7056340" cy="9753600"/>
          </a:xfrm>
          <a:prstGeom prst="rect">
            <a:avLst/>
          </a:prstGeom>
          <a:solidFill>
            <a:srgbClr val="F2F2F2">
              <a:alpha val="94118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28F5CB-1C3B-43EF-91F8-4F2634B95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33</a:t>
            </a:fld>
            <a:endParaRPr lang="nl-BE" noProof="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906242-A241-4E69-BC1C-32E2C6D946CB}"/>
              </a:ext>
            </a:extLst>
          </p:cNvPr>
          <p:cNvSpPr txBox="1"/>
          <p:nvPr/>
        </p:nvSpPr>
        <p:spPr>
          <a:xfrm>
            <a:off x="1610555" y="1113502"/>
            <a:ext cx="6885052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De mythe 70/20/10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3753E69-CA91-41AA-935B-1038178D1F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033" y="3180054"/>
            <a:ext cx="3273101" cy="339349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6C6BEE7-F2A4-44C3-8236-F324713F14DA}"/>
              </a:ext>
            </a:extLst>
          </p:cNvPr>
          <p:cNvSpPr txBox="1"/>
          <p:nvPr/>
        </p:nvSpPr>
        <p:spPr>
          <a:xfrm>
            <a:off x="14654070" y="6573546"/>
            <a:ext cx="2258917" cy="15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200" b="1" dirty="0">
                <a:solidFill>
                  <a:srgbClr val="1E64C8"/>
                </a:solidFill>
                <a:latin typeface="+mj-lt"/>
              </a:rPr>
              <a:t>70%</a:t>
            </a:r>
          </a:p>
          <a:p>
            <a:pPr>
              <a:lnSpc>
                <a:spcPct val="120000"/>
              </a:lnSpc>
            </a:pPr>
            <a:r>
              <a:rPr lang="nl-BE" sz="2500" dirty="0">
                <a:latin typeface="+mj-lt"/>
              </a:rPr>
              <a:t>Ervaringen op de werkvloer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752970-4EEA-4231-BE1E-55D563632362}"/>
              </a:ext>
            </a:extLst>
          </p:cNvPr>
          <p:cNvSpPr txBox="1"/>
          <p:nvPr/>
        </p:nvSpPr>
        <p:spPr>
          <a:xfrm>
            <a:off x="10922539" y="2559988"/>
            <a:ext cx="1735494" cy="15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nl-BE" sz="3200" b="1" dirty="0">
                <a:solidFill>
                  <a:schemeClr val="bg2"/>
                </a:solidFill>
                <a:latin typeface="+mj-lt"/>
              </a:rPr>
              <a:t>20% </a:t>
            </a:r>
          </a:p>
          <a:p>
            <a:pPr algn="r">
              <a:lnSpc>
                <a:spcPct val="120000"/>
              </a:lnSpc>
            </a:pPr>
            <a:r>
              <a:rPr lang="nl-BE" sz="2500" dirty="0">
                <a:latin typeface="+mj-lt"/>
              </a:rPr>
              <a:t>Sociale interacties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37057F-1168-4D9A-8A08-572C2D2F18C7}"/>
              </a:ext>
            </a:extLst>
          </p:cNvPr>
          <p:cNvSpPr txBox="1"/>
          <p:nvPr/>
        </p:nvSpPr>
        <p:spPr>
          <a:xfrm>
            <a:off x="10083538" y="4970517"/>
            <a:ext cx="2394344" cy="1564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nl-BE" sz="3200" b="1" dirty="0">
                <a:solidFill>
                  <a:srgbClr val="EA532A"/>
                </a:solidFill>
                <a:latin typeface="+mj-lt"/>
              </a:rPr>
              <a:t>10%</a:t>
            </a:r>
          </a:p>
          <a:p>
            <a:pPr algn="r">
              <a:lnSpc>
                <a:spcPct val="120000"/>
              </a:lnSpc>
            </a:pPr>
            <a:r>
              <a:rPr lang="nl-BE" sz="2500" dirty="0">
                <a:latin typeface="+mj-lt"/>
              </a:rPr>
              <a:t>Formele opleiding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FAF157B-6345-4DA9-B8EF-B2749625A621}"/>
              </a:ext>
            </a:extLst>
          </p:cNvPr>
          <p:cNvSpPr/>
          <p:nvPr/>
        </p:nvSpPr>
        <p:spPr>
          <a:xfrm>
            <a:off x="1765719" y="2772747"/>
            <a:ext cx="8317819" cy="4963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Zwakke evidentie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Gebruikt als ‘Best </a:t>
            </a:r>
            <a:r>
              <a:rPr lang="nl-BE" sz="4400" dirty="0" err="1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practice</a:t>
            </a: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’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nl-BE" sz="4400" dirty="0">
              <a:latin typeface="UGent Panno Text Medium" panose="02000606040000040003" pitchFamily="2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Informeel leren wel belangrijk:</a:t>
            </a:r>
          </a:p>
          <a:p>
            <a:pPr marL="1221684" lvl="1" indent="-5715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Transfer</a:t>
            </a:r>
          </a:p>
          <a:p>
            <a:pPr marL="1221684" lvl="1" indent="-5715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nl-BE" sz="4400" dirty="0">
                <a:latin typeface="UGent Panno Text Medium" panose="02000606040000040003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Past binnen het Nieuwe Werken</a:t>
            </a:r>
          </a:p>
        </p:txBody>
      </p:sp>
    </p:spTree>
    <p:extLst>
      <p:ext uri="{BB962C8B-B14F-4D97-AF65-F5344CB8AC3E}">
        <p14:creationId xmlns:p14="http://schemas.microsoft.com/office/powerpoint/2010/main" val="27054037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28F5CB-1C3B-43EF-91F8-4F2634B95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34</a:t>
            </a:fld>
            <a:endParaRPr lang="nl-BE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8C486A-2D0F-4509-BBEB-B86E251F0CC8}"/>
              </a:ext>
            </a:extLst>
          </p:cNvPr>
          <p:cNvSpPr/>
          <p:nvPr/>
        </p:nvSpPr>
        <p:spPr>
          <a:xfrm>
            <a:off x="11665385" y="3071386"/>
            <a:ext cx="3794878" cy="3338546"/>
          </a:xfrm>
          <a:prstGeom prst="rect">
            <a:avLst/>
          </a:prstGeom>
          <a:solidFill>
            <a:srgbClr val="E6EFFB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13B26F8-B599-43FF-A05F-F29FC9250125}"/>
              </a:ext>
            </a:extLst>
          </p:cNvPr>
          <p:cNvSpPr/>
          <p:nvPr/>
        </p:nvSpPr>
        <p:spPr>
          <a:xfrm>
            <a:off x="11665386" y="3071386"/>
            <a:ext cx="258040" cy="3338546"/>
          </a:xfrm>
          <a:prstGeom prst="rect">
            <a:avLst/>
          </a:prstGeom>
          <a:solidFill>
            <a:schemeClr val="tx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3375AA-6D44-4A14-8387-5DFE3960412F}"/>
              </a:ext>
            </a:extLst>
          </p:cNvPr>
          <p:cNvSpPr/>
          <p:nvPr/>
        </p:nvSpPr>
        <p:spPr>
          <a:xfrm>
            <a:off x="1798561" y="3200790"/>
            <a:ext cx="3794878" cy="3119439"/>
          </a:xfrm>
          <a:prstGeom prst="rect">
            <a:avLst/>
          </a:prstGeom>
          <a:solidFill>
            <a:srgbClr val="E6EFFB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C3C88AA-B289-4C31-8340-F84E1F06D7B7}"/>
              </a:ext>
            </a:extLst>
          </p:cNvPr>
          <p:cNvSpPr/>
          <p:nvPr/>
        </p:nvSpPr>
        <p:spPr>
          <a:xfrm>
            <a:off x="1798562" y="3200790"/>
            <a:ext cx="255881" cy="3119439"/>
          </a:xfrm>
          <a:prstGeom prst="rect">
            <a:avLst/>
          </a:prstGeom>
          <a:solidFill>
            <a:schemeClr val="tx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2EBBF4E-4133-4E2B-918C-4CADA4247C86}"/>
              </a:ext>
            </a:extLst>
          </p:cNvPr>
          <p:cNvSpPr txBox="1">
            <a:spLocks/>
          </p:cNvSpPr>
          <p:nvPr/>
        </p:nvSpPr>
        <p:spPr>
          <a:xfrm>
            <a:off x="2139285" y="4538722"/>
            <a:ext cx="3345299" cy="1657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nl-BE" sz="3200" dirty="0" err="1">
                <a:latin typeface="UGent Panno Text" panose="02000506040000040003" pitchFamily="2" charset="0"/>
              </a:rPr>
              <a:t>After</a:t>
            </a:r>
            <a:r>
              <a:rPr lang="nl-BE" sz="3200" dirty="0">
                <a:latin typeface="UGent Panno Text" panose="02000506040000040003" pitchFamily="2" charset="0"/>
              </a:rPr>
              <a:t>-event reviews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45C2F-AD8F-4D82-9D34-D13AF1D67277}"/>
              </a:ext>
            </a:extLst>
          </p:cNvPr>
          <p:cNvSpPr/>
          <p:nvPr/>
        </p:nvSpPr>
        <p:spPr>
          <a:xfrm>
            <a:off x="6709224" y="5415317"/>
            <a:ext cx="3794878" cy="3119439"/>
          </a:xfrm>
          <a:prstGeom prst="rect">
            <a:avLst/>
          </a:prstGeom>
          <a:solidFill>
            <a:srgbClr val="E6EFFB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C6A2C-F1D9-4DFA-84EE-EB34694F128A}"/>
              </a:ext>
            </a:extLst>
          </p:cNvPr>
          <p:cNvSpPr/>
          <p:nvPr/>
        </p:nvSpPr>
        <p:spPr>
          <a:xfrm>
            <a:off x="6709225" y="5415317"/>
            <a:ext cx="255881" cy="3119439"/>
          </a:xfrm>
          <a:prstGeom prst="rect">
            <a:avLst/>
          </a:prstGeom>
          <a:solidFill>
            <a:schemeClr val="tx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BE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B8ACED2-C484-47FF-B590-428951E22CCF}"/>
              </a:ext>
            </a:extLst>
          </p:cNvPr>
          <p:cNvSpPr txBox="1">
            <a:spLocks/>
          </p:cNvSpPr>
          <p:nvPr/>
        </p:nvSpPr>
        <p:spPr>
          <a:xfrm>
            <a:off x="7170054" y="6632989"/>
            <a:ext cx="3181765" cy="1657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nl-BE" sz="3200" dirty="0">
                <a:latin typeface="UGent Panno Text" panose="02000506040000040003" pitchFamily="2" charset="0"/>
              </a:rPr>
              <a:t>Zorg voor feedback</a:t>
            </a:r>
          </a:p>
        </p:txBody>
      </p:sp>
      <p:sp>
        <p:nvSpPr>
          <p:cNvPr id="29" name="TextBox 5">
            <a:extLst>
              <a:ext uri="{FF2B5EF4-FFF2-40B4-BE49-F238E27FC236}">
                <a16:creationId xmlns:a16="http://schemas.microsoft.com/office/drawing/2014/main" id="{54D1EF7F-F7E1-4452-BE96-E416A8F9822F}"/>
              </a:ext>
            </a:extLst>
          </p:cNvPr>
          <p:cNvSpPr txBox="1"/>
          <p:nvPr/>
        </p:nvSpPr>
        <p:spPr>
          <a:xfrm>
            <a:off x="1218415" y="699555"/>
            <a:ext cx="9647995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Hoe kan een organisatie informeel leren faciliteren?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677D0B49-6F47-4323-937C-C092F04D5D25}"/>
              </a:ext>
            </a:extLst>
          </p:cNvPr>
          <p:cNvSpPr>
            <a:spLocks noGrp="1"/>
          </p:cNvSpPr>
          <p:nvPr/>
        </p:nvSpPr>
        <p:spPr>
          <a:xfrm>
            <a:off x="12057359" y="4134990"/>
            <a:ext cx="3340121" cy="20640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lnSpc>
                <a:spcPct val="100000"/>
              </a:lnSpc>
              <a:buNone/>
            </a:pPr>
            <a:r>
              <a:rPr lang="nl-BE" sz="3200" dirty="0">
                <a:latin typeface="UGent Panno Text" panose="02000506040000040003" pitchFamily="2" charset="0"/>
              </a:rPr>
              <a:t>Werkplekleren</a:t>
            </a:r>
          </a:p>
          <a:p>
            <a:pPr marL="86575" indent="0">
              <a:lnSpc>
                <a:spcPct val="100000"/>
              </a:lnSpc>
              <a:buNone/>
            </a:pPr>
            <a:r>
              <a:rPr lang="nl-BE" sz="3200" dirty="0">
                <a:latin typeface="UGent Panno Text" panose="02000506040000040003" pitchFamily="2" charset="0"/>
              </a:rPr>
              <a:t>Functierotatie</a:t>
            </a:r>
          </a:p>
          <a:p>
            <a:pPr marL="86575" indent="0">
              <a:lnSpc>
                <a:spcPct val="100000"/>
              </a:lnSpc>
              <a:buNone/>
            </a:pPr>
            <a:r>
              <a:rPr lang="nl-BE" sz="3200" dirty="0">
                <a:latin typeface="UGent Panno Text" panose="02000506040000040003" pitchFamily="2" charset="0"/>
              </a:rPr>
              <a:t>Stretch assignments</a:t>
            </a:r>
          </a:p>
          <a:p>
            <a:pPr marL="86575" indent="0">
              <a:lnSpc>
                <a:spcPct val="100000"/>
              </a:lnSpc>
              <a:buNone/>
            </a:pPr>
            <a:r>
              <a:rPr lang="nl-BE" sz="3200" dirty="0">
                <a:latin typeface="UGent Panno Text" panose="02000506040000040003" pitchFamily="2" charset="0"/>
              </a:rPr>
              <a:t>Kennisdelen</a:t>
            </a:r>
          </a:p>
        </p:txBody>
      </p:sp>
      <p:sp>
        <p:nvSpPr>
          <p:cNvPr id="32" name="TextBox 48">
            <a:extLst>
              <a:ext uri="{FF2B5EF4-FFF2-40B4-BE49-F238E27FC236}">
                <a16:creationId xmlns:a16="http://schemas.microsoft.com/office/drawing/2014/main" id="{52751DC2-E288-48EB-9AFE-6DBCB6B07B53}"/>
              </a:ext>
            </a:extLst>
          </p:cNvPr>
          <p:cNvSpPr txBox="1"/>
          <p:nvPr/>
        </p:nvSpPr>
        <p:spPr>
          <a:xfrm>
            <a:off x="7299401" y="1706296"/>
            <a:ext cx="1608133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Intentie</a:t>
            </a:r>
          </a:p>
        </p:txBody>
      </p:sp>
      <p:sp>
        <p:nvSpPr>
          <p:cNvPr id="33" name="TextBox 49">
            <a:extLst>
              <a:ext uri="{FF2B5EF4-FFF2-40B4-BE49-F238E27FC236}">
                <a16:creationId xmlns:a16="http://schemas.microsoft.com/office/drawing/2014/main" id="{2AF353D2-A8C8-43A2-A3D8-E612F852362C}"/>
              </a:ext>
            </a:extLst>
          </p:cNvPr>
          <p:cNvSpPr txBox="1"/>
          <p:nvPr/>
        </p:nvSpPr>
        <p:spPr>
          <a:xfrm>
            <a:off x="12131403" y="3134831"/>
            <a:ext cx="2682145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Ervaring/actie</a:t>
            </a:r>
          </a:p>
        </p:txBody>
      </p:sp>
      <p:sp>
        <p:nvSpPr>
          <p:cNvPr id="34" name="TextBox 50">
            <a:extLst>
              <a:ext uri="{FF2B5EF4-FFF2-40B4-BE49-F238E27FC236}">
                <a16:creationId xmlns:a16="http://schemas.microsoft.com/office/drawing/2014/main" id="{EE34D32F-2BE6-42F9-8E2A-9E3BD2C9BEC9}"/>
              </a:ext>
            </a:extLst>
          </p:cNvPr>
          <p:cNvSpPr txBox="1"/>
          <p:nvPr/>
        </p:nvSpPr>
        <p:spPr>
          <a:xfrm>
            <a:off x="7299401" y="5638374"/>
            <a:ext cx="1861407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Feedback</a:t>
            </a:r>
          </a:p>
        </p:txBody>
      </p:sp>
      <p:sp>
        <p:nvSpPr>
          <p:cNvPr id="35" name="TextBox 51">
            <a:extLst>
              <a:ext uri="{FF2B5EF4-FFF2-40B4-BE49-F238E27FC236}">
                <a16:creationId xmlns:a16="http://schemas.microsoft.com/office/drawing/2014/main" id="{8276E6BC-C8CA-43BF-9DD1-76D333C56994}"/>
              </a:ext>
            </a:extLst>
          </p:cNvPr>
          <p:cNvSpPr txBox="1"/>
          <p:nvPr/>
        </p:nvSpPr>
        <p:spPr>
          <a:xfrm>
            <a:off x="2308529" y="3264235"/>
            <a:ext cx="1784463" cy="7715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84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0368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50552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736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50921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1105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51289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01473" algn="l" defTabSz="1300368" rtl="0" eaLnBrk="1" latinLnBrk="0" hangingPunct="1"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nl-BE" sz="4000" dirty="0">
                <a:latin typeface="UGent Panno Text Medium" panose="02000606040000040003" pitchFamily="2" charset="0"/>
              </a:rPr>
              <a:t>Reflectie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FA753B6-7EBB-41DB-B4DC-13C919B9C4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837" y="3200790"/>
            <a:ext cx="1801335" cy="180133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003790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D77FAE-08FB-4A13-BEF3-83E1EC32F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4</a:t>
            </a:fld>
            <a:endParaRPr lang="nl-BE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87BD20-45D2-42A8-8918-E7051424BEB8}"/>
              </a:ext>
            </a:extLst>
          </p:cNvPr>
          <p:cNvSpPr txBox="1"/>
          <p:nvPr/>
        </p:nvSpPr>
        <p:spPr>
          <a:xfrm>
            <a:off x="1610553" y="1113502"/>
            <a:ext cx="11151289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Levenslang leren: voordelig voor werkgevers én werknemers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72FBF5-5B77-433C-854E-FE32EA074BF2}"/>
              </a:ext>
            </a:extLst>
          </p:cNvPr>
          <p:cNvSpPr txBox="1"/>
          <p:nvPr/>
        </p:nvSpPr>
        <p:spPr>
          <a:xfrm>
            <a:off x="1610553" y="1113502"/>
            <a:ext cx="11151289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Levenslang leren: voordelig voor werkgevers én werknemers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7407562-7D1B-4112-AB68-E7146B1C89EF}"/>
              </a:ext>
            </a:extLst>
          </p:cNvPr>
          <p:cNvSpPr txBox="1">
            <a:spLocks/>
          </p:cNvSpPr>
          <p:nvPr/>
        </p:nvSpPr>
        <p:spPr>
          <a:xfrm>
            <a:off x="5978449" y="2786044"/>
            <a:ext cx="10073011" cy="2364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575" indent="0">
              <a:buFont typeface="Arial" panose="020B0604020202020204" pitchFamily="34" charset="0"/>
              <a:buNone/>
            </a:pPr>
            <a:r>
              <a:rPr lang="nl-BE" sz="4000" b="1" dirty="0">
                <a:latin typeface="UGent Panno Text" panose="02000506040000040003" pitchFamily="2" charset="0"/>
              </a:rPr>
              <a:t>Organisatie:</a:t>
            </a:r>
          </a:p>
          <a:p>
            <a:pPr marL="658075" indent="-571500">
              <a:buFontTx/>
              <a:buChar char="-"/>
            </a:pPr>
            <a:r>
              <a:rPr lang="nl-BE" sz="4000" dirty="0">
                <a:latin typeface="UGent Panno Text" panose="02000506040000040003" pitchFamily="2" charset="0"/>
              </a:rPr>
              <a:t>Meer bestand tegen verandering</a:t>
            </a:r>
          </a:p>
          <a:p>
            <a:pPr marL="658075" indent="-571500">
              <a:buFontTx/>
              <a:buChar char="-"/>
            </a:pPr>
            <a:r>
              <a:rPr lang="nl-BE" sz="4000" dirty="0">
                <a:latin typeface="UGent Panno Text" panose="02000506040000040003" pitchFamily="2" charset="0"/>
              </a:rPr>
              <a:t>Betere prestatie personeel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FF4754-CB48-4061-A405-5C25B14BC574}"/>
              </a:ext>
            </a:extLst>
          </p:cNvPr>
          <p:cNvGrpSpPr/>
          <p:nvPr/>
        </p:nvGrpSpPr>
        <p:grpSpPr>
          <a:xfrm>
            <a:off x="2896013" y="2786044"/>
            <a:ext cx="1967637" cy="1989156"/>
            <a:chOff x="2458720" y="2580640"/>
            <a:chExt cx="2031999" cy="205236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E2BD883-BA67-4126-A941-F8E9AA237C34}"/>
                </a:ext>
              </a:extLst>
            </p:cNvPr>
            <p:cNvSpPr/>
            <p:nvPr/>
          </p:nvSpPr>
          <p:spPr>
            <a:xfrm>
              <a:off x="2458720" y="2580640"/>
              <a:ext cx="2031999" cy="205236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FF82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11A15F7-8A5F-43F1-94B9-351E0FA2E1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23"/>
            <a:stretch/>
          </p:blipFill>
          <p:spPr>
            <a:xfrm>
              <a:off x="2922647" y="3012118"/>
              <a:ext cx="1226065" cy="1109611"/>
            </a:xfrm>
            <a:prstGeom prst="rect">
              <a:avLst/>
            </a:prstGeom>
            <a:noFill/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FE0A30E-446B-412A-959C-2D96E37816B8}"/>
                </a:ext>
              </a:extLst>
            </p:cNvPr>
            <p:cNvCxnSpPr>
              <a:cxnSpLocks/>
            </p:cNvCxnSpPr>
            <p:nvPr/>
          </p:nvCxnSpPr>
          <p:spPr>
            <a:xfrm>
              <a:off x="2581271" y="4121729"/>
              <a:ext cx="1767210" cy="0"/>
            </a:xfrm>
            <a:prstGeom prst="line">
              <a:avLst/>
            </a:prstGeom>
            <a:ln w="38100">
              <a:solidFill>
                <a:srgbClr val="FE935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C87724A-98DC-4A95-B7B7-8B4F756FB8F3}"/>
              </a:ext>
            </a:extLst>
          </p:cNvPr>
          <p:cNvGrpSpPr/>
          <p:nvPr/>
        </p:nvGrpSpPr>
        <p:grpSpPr>
          <a:xfrm>
            <a:off x="3020058" y="5726086"/>
            <a:ext cx="2031999" cy="2052365"/>
            <a:chOff x="2581271" y="5453226"/>
            <a:chExt cx="2031999" cy="2052365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5F14338-1A38-412F-9C6B-00B9156DE448}"/>
                </a:ext>
              </a:extLst>
            </p:cNvPr>
            <p:cNvSpPr/>
            <p:nvPr/>
          </p:nvSpPr>
          <p:spPr>
            <a:xfrm>
              <a:off x="2581271" y="5453226"/>
              <a:ext cx="2031999" cy="205236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FF82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BE56DA5-A4C8-4EC5-895F-C2D6D3DA5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79"/>
            <a:stretch/>
          </p:blipFill>
          <p:spPr>
            <a:xfrm>
              <a:off x="2892581" y="5681656"/>
              <a:ext cx="1445113" cy="1315354"/>
            </a:xfrm>
            <a:prstGeom prst="rect">
              <a:avLst/>
            </a:prstGeom>
          </p:spPr>
        </p:pic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281F102-035B-4BA8-9FE6-7C2FC6481A08}"/>
                </a:ext>
              </a:extLst>
            </p:cNvPr>
            <p:cNvCxnSpPr>
              <a:cxnSpLocks/>
            </p:cNvCxnSpPr>
            <p:nvPr/>
          </p:nvCxnSpPr>
          <p:spPr>
            <a:xfrm>
              <a:off x="2723509" y="6997009"/>
              <a:ext cx="1767210" cy="0"/>
            </a:xfrm>
            <a:prstGeom prst="line">
              <a:avLst/>
            </a:prstGeom>
            <a:ln w="38100">
              <a:solidFill>
                <a:srgbClr val="FE935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ACAD1698-0AA0-4215-A429-E22E0403FDD1}"/>
              </a:ext>
            </a:extLst>
          </p:cNvPr>
          <p:cNvSpPr/>
          <p:nvPr/>
        </p:nvSpPr>
        <p:spPr>
          <a:xfrm>
            <a:off x="6115683" y="5415590"/>
            <a:ext cx="8667750" cy="2248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86575" defTabSz="457200">
              <a:lnSpc>
                <a:spcPct val="120000"/>
              </a:lnSpc>
            </a:pPr>
            <a:r>
              <a:rPr lang="nl-BE" sz="4000" b="1" dirty="0">
                <a:latin typeface="UGent Panno Text" panose="02000506040000040003" pitchFamily="2" charset="0"/>
              </a:rPr>
              <a:t>Werknemer:</a:t>
            </a:r>
          </a:p>
          <a:p>
            <a:pPr marL="658075" indent="-571500" defTabSz="457200">
              <a:lnSpc>
                <a:spcPct val="120000"/>
              </a:lnSpc>
              <a:buFontTx/>
              <a:buChar char="-"/>
            </a:pPr>
            <a:r>
              <a:rPr lang="nl-BE" sz="4000" dirty="0">
                <a:latin typeface="UGent Panno Text" panose="02000506040000040003" pitchFamily="2" charset="0"/>
              </a:rPr>
              <a:t>Verhoogde employability/inzetbaarheid</a:t>
            </a:r>
          </a:p>
          <a:p>
            <a:pPr marL="658075" indent="-571500" defTabSz="457200">
              <a:lnSpc>
                <a:spcPct val="120000"/>
              </a:lnSpc>
              <a:buFontTx/>
              <a:buChar char="-"/>
            </a:pPr>
            <a:r>
              <a:rPr lang="nl-BE" sz="4000" dirty="0">
                <a:latin typeface="UGent Panno Text" panose="02000506040000040003" pitchFamily="2" charset="0"/>
              </a:rPr>
              <a:t>Bereiken loopbaandoelen</a:t>
            </a:r>
          </a:p>
        </p:txBody>
      </p:sp>
    </p:spTree>
    <p:extLst>
      <p:ext uri="{BB962C8B-B14F-4D97-AF65-F5344CB8AC3E}">
        <p14:creationId xmlns:p14="http://schemas.microsoft.com/office/powerpoint/2010/main" val="2329276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7E4349-B8F1-4F10-BB0F-9F00DE9E3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5</a:t>
            </a:fld>
            <a:endParaRPr lang="nl-BE" noProof="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610AB13-FDB1-4F83-B17F-C825CBC54E1B}"/>
              </a:ext>
            </a:extLst>
          </p:cNvPr>
          <p:cNvGrpSpPr/>
          <p:nvPr/>
        </p:nvGrpSpPr>
        <p:grpSpPr>
          <a:xfrm>
            <a:off x="2019301" y="2688238"/>
            <a:ext cx="11506199" cy="5168926"/>
            <a:chOff x="1042939" y="1446698"/>
            <a:chExt cx="14397126" cy="646761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AA07D2-6D18-47D1-90AA-7897BF4A23E2}"/>
                </a:ext>
              </a:extLst>
            </p:cNvPr>
            <p:cNvSpPr/>
            <p:nvPr/>
          </p:nvSpPr>
          <p:spPr>
            <a:xfrm>
              <a:off x="1042939" y="3939024"/>
              <a:ext cx="2910081" cy="1363386"/>
            </a:xfrm>
            <a:prstGeom prst="rect">
              <a:avLst/>
            </a:prstGeom>
            <a:solidFill>
              <a:srgbClr val="E6E6E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sz="3200" dirty="0">
                  <a:solidFill>
                    <a:schemeClr val="tx1"/>
                  </a:solidFill>
                  <a:latin typeface="UGent Panno Text Medium" panose="02000606040000040003" pitchFamily="2" charset="0"/>
                </a:rPr>
                <a:t>Selectie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60F9E05-1F2C-42C0-A288-8D641DD51F99}"/>
                </a:ext>
              </a:extLst>
            </p:cNvPr>
            <p:cNvSpPr/>
            <p:nvPr/>
          </p:nvSpPr>
          <p:spPr>
            <a:xfrm>
              <a:off x="5213000" y="3939023"/>
              <a:ext cx="2775512" cy="1363389"/>
            </a:xfrm>
            <a:prstGeom prst="ellipse">
              <a:avLst/>
            </a:prstGeom>
            <a:solidFill>
              <a:srgbClr val="E6E6E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sz="3200" dirty="0">
                  <a:solidFill>
                    <a:schemeClr val="tx1"/>
                  </a:solidFill>
                  <a:latin typeface="UGent Panno Text Medium" panose="02000606040000040003" pitchFamily="2" charset="0"/>
                </a:rPr>
                <a:t>Prestatie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367AF31-C6C4-4963-9660-EF4BD80B2470}"/>
                </a:ext>
              </a:extLst>
            </p:cNvPr>
            <p:cNvSpPr/>
            <p:nvPr/>
          </p:nvSpPr>
          <p:spPr>
            <a:xfrm>
              <a:off x="9332086" y="3939022"/>
              <a:ext cx="2493752" cy="1363389"/>
            </a:xfrm>
            <a:prstGeom prst="rect">
              <a:avLst/>
            </a:prstGeom>
            <a:solidFill>
              <a:srgbClr val="E6E6E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sz="3200" dirty="0">
                  <a:solidFill>
                    <a:schemeClr val="tx1"/>
                  </a:solidFill>
                  <a:latin typeface="UGent Panno Text Medium" panose="02000606040000040003" pitchFamily="2" charset="0"/>
                </a:rPr>
                <a:t>Beoordeling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093BA0-F63B-4597-8B04-86FEA92ABA05}"/>
                </a:ext>
              </a:extLst>
            </p:cNvPr>
            <p:cNvSpPr/>
            <p:nvPr/>
          </p:nvSpPr>
          <p:spPr>
            <a:xfrm>
              <a:off x="12612605" y="1446698"/>
              <a:ext cx="2660603" cy="1363389"/>
            </a:xfrm>
            <a:prstGeom prst="rect">
              <a:avLst/>
            </a:prstGeom>
            <a:solidFill>
              <a:srgbClr val="E6E6E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sz="3200" dirty="0">
                  <a:solidFill>
                    <a:schemeClr val="tx1"/>
                  </a:solidFill>
                  <a:latin typeface="UGent Panno Text Medium" panose="02000606040000040003" pitchFamily="2" charset="0"/>
                </a:rPr>
                <a:t>Beloning</a:t>
              </a:r>
              <a:endParaRPr lang="nl-BE" sz="3600" dirty="0">
                <a:solidFill>
                  <a:schemeClr val="tx1"/>
                </a:solidFill>
                <a:latin typeface="UGent Panno Text Medium" panose="02000606040000040003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C9C4A96-75F7-4B66-B3EA-E55CCFE5E128}"/>
                </a:ext>
              </a:extLst>
            </p:cNvPr>
            <p:cNvSpPr/>
            <p:nvPr/>
          </p:nvSpPr>
          <p:spPr>
            <a:xfrm>
              <a:off x="12612605" y="6550925"/>
              <a:ext cx="2827460" cy="1363389"/>
            </a:xfrm>
            <a:prstGeom prst="rect">
              <a:avLst/>
            </a:prstGeom>
            <a:solidFill>
              <a:srgbClr val="FB7E3A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BE" sz="3200" dirty="0">
                  <a:solidFill>
                    <a:schemeClr val="bg1"/>
                  </a:solidFill>
                  <a:latin typeface="UGent Panno Text Medium" panose="02000606040000040003" pitchFamily="2" charset="0"/>
                </a:rPr>
                <a:t>Ontwikkeling</a:t>
              </a:r>
            </a:p>
          </p:txBody>
        </p:sp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BA0ABF21-B235-4358-9B15-0B58CF7B9AE6}"/>
                </a:ext>
              </a:extLst>
            </p:cNvPr>
            <p:cNvCxnSpPr>
              <a:cxnSpLocks/>
              <a:stCxn id="8" idx="3"/>
            </p:cNvCxnSpPr>
            <p:nvPr/>
          </p:nvCxnSpPr>
          <p:spPr>
            <a:xfrm>
              <a:off x="3953020" y="4620718"/>
              <a:ext cx="1125414" cy="0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6B282BC6-1FAF-4C54-A441-652A06DB6E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68952" y="4641297"/>
              <a:ext cx="1125415" cy="3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7863D3B-6F64-44D9-9CD0-756D2C481692}"/>
                </a:ext>
              </a:extLst>
            </p:cNvPr>
            <p:cNvCxnSpPr>
              <a:cxnSpLocks/>
              <a:stCxn id="10" idx="3"/>
            </p:cNvCxnSpPr>
            <p:nvPr/>
          </p:nvCxnSpPr>
          <p:spPr>
            <a:xfrm>
              <a:off x="11825837" y="4620716"/>
              <a:ext cx="2033645" cy="0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1FE35B8-24DC-47BD-8B02-9CC84FCCD9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859481" y="3024555"/>
              <a:ext cx="0" cy="3291839"/>
            </a:xfrm>
            <a:prstGeom prst="straightConnector1">
              <a:avLst/>
            </a:prstGeom>
            <a:ln w="34925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2AC54275-0C63-4750-8B3A-769329F75DC0}"/>
                </a:ext>
              </a:extLst>
            </p:cNvPr>
            <p:cNvCxnSpPr>
              <a:cxnSpLocks/>
              <a:stCxn id="11" idx="1"/>
            </p:cNvCxnSpPr>
            <p:nvPr/>
          </p:nvCxnSpPr>
          <p:spPr>
            <a:xfrm rot="10800000" flipV="1">
              <a:off x="6644470" y="2128392"/>
              <a:ext cx="5968136" cy="1575576"/>
            </a:xfrm>
            <a:prstGeom prst="bentConnector3">
              <a:avLst>
                <a:gd name="adj1" fmla="val 99924"/>
              </a:avLst>
            </a:prstGeom>
            <a:ln w="34925">
              <a:solidFill>
                <a:schemeClr val="tx1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DD220A73-CA31-41E0-9472-9CBEF45D60F5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rot="10800000">
              <a:off x="6644470" y="5657046"/>
              <a:ext cx="5968135" cy="1575575"/>
            </a:xfrm>
            <a:prstGeom prst="bentConnector3">
              <a:avLst>
                <a:gd name="adj1" fmla="val 99924"/>
              </a:avLst>
            </a:prstGeom>
            <a:ln w="34925">
              <a:solidFill>
                <a:schemeClr val="tx1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770060ED-76FD-4381-921F-5BB9352A3646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425445" y="5535187"/>
              <a:ext cx="4219027" cy="1697435"/>
            </a:xfrm>
            <a:prstGeom prst="bentConnector3">
              <a:avLst>
                <a:gd name="adj1" fmla="val 100282"/>
              </a:avLst>
            </a:prstGeom>
            <a:ln w="34925">
              <a:solidFill>
                <a:schemeClr val="tx1"/>
              </a:solidFill>
              <a:prstDash val="sysDot"/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852EADC-2BA8-469D-A99C-DF9CC3348B9F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Training en ontwikkeling binnen HRM</a:t>
            </a:r>
          </a:p>
        </p:txBody>
      </p:sp>
    </p:spTree>
    <p:extLst>
      <p:ext uri="{BB962C8B-B14F-4D97-AF65-F5344CB8AC3E}">
        <p14:creationId xmlns:p14="http://schemas.microsoft.com/office/powerpoint/2010/main" val="2513372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6</a:t>
            </a:fld>
            <a:endParaRPr lang="nl-BE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83FC75-4DE5-44D1-8F16-66628B646159}"/>
              </a:ext>
            </a:extLst>
          </p:cNvPr>
          <p:cNvSpPr txBox="1"/>
          <p:nvPr/>
        </p:nvSpPr>
        <p:spPr>
          <a:xfrm>
            <a:off x="1610554" y="1113502"/>
            <a:ext cx="7058784" cy="771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4000" b="1" dirty="0">
                <a:solidFill>
                  <a:schemeClr val="accent1"/>
                </a:solidFill>
                <a:latin typeface="UGent Panno Text" panose="02000506040000040003" pitchFamily="2" charset="0"/>
              </a:rPr>
              <a:t>Het begrip training en ontwikkeling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08D50D-0B9B-4BB0-9215-EF12983D4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553" y="2801863"/>
            <a:ext cx="8184375" cy="4714807"/>
          </a:xfrm>
        </p:spPr>
        <p:txBody>
          <a:bodyPr>
            <a:normAutofit lnSpcReduction="10000"/>
          </a:bodyPr>
          <a:lstStyle/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4400" dirty="0">
                <a:latin typeface="UGent Panno Text" panose="02000506040000040003" pitchFamily="2" charset="0"/>
              </a:rPr>
              <a:t>Training en ontwikkeling verwijst naar het </a:t>
            </a:r>
            <a:r>
              <a:rPr lang="nl-BE" sz="4400" b="1" dirty="0">
                <a:latin typeface="UGent Panno Text" panose="02000506040000040003" pitchFamily="2" charset="0"/>
              </a:rPr>
              <a:t>verwerven van kennis, vaardigheden en attitudes</a:t>
            </a:r>
            <a:r>
              <a:rPr lang="nl-BE" sz="4400" dirty="0">
                <a:latin typeface="UGent Panno Text" panose="02000506040000040003" pitchFamily="2" charset="0"/>
              </a:rPr>
              <a:t> die resulteren in </a:t>
            </a:r>
            <a:r>
              <a:rPr lang="nl-BE" sz="4400" b="1" dirty="0">
                <a:latin typeface="UGent Panno Text" panose="02000506040000040003" pitchFamily="2" charset="0"/>
              </a:rPr>
              <a:t>betere prestaties </a:t>
            </a:r>
            <a:r>
              <a:rPr lang="nl-BE" sz="2400" dirty="0">
                <a:latin typeface="UGent Panno Text" panose="02000506040000040003" pitchFamily="2" charset="0"/>
              </a:rPr>
              <a:t>(</a:t>
            </a:r>
            <a:r>
              <a:rPr lang="nl-BE" sz="2400" dirty="0" err="1">
                <a:latin typeface="UGent Panno Text" panose="02000506040000040003" pitchFamily="2" charset="0"/>
              </a:rPr>
              <a:t>Goldstein</a:t>
            </a:r>
            <a:r>
              <a:rPr lang="nl-BE" sz="2400" dirty="0">
                <a:latin typeface="UGent Panno Text" panose="02000506040000040003" pitchFamily="2" charset="0"/>
              </a:rPr>
              <a:t> &amp; Ford, 2002)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4400" b="1" dirty="0">
                <a:latin typeface="UGent Panno Text" panose="02000506040000040003" pitchFamily="2" charset="0"/>
              </a:rPr>
              <a:t> 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None/>
            </a:pPr>
            <a:r>
              <a:rPr lang="nl-BE" sz="4400" dirty="0">
                <a:latin typeface="UGent Panno Text" panose="02000506040000040003" pitchFamily="2" charset="0"/>
              </a:rPr>
              <a:t>… in een </a:t>
            </a:r>
            <a:r>
              <a:rPr lang="nl-BE" sz="4400" b="1" dirty="0">
                <a:latin typeface="UGent Panno Text" panose="02000506040000040003" pitchFamily="2" charset="0"/>
              </a:rPr>
              <a:t>andere omgeving</a:t>
            </a:r>
            <a:endParaRPr lang="nl-BE" sz="4400" dirty="0">
              <a:latin typeface="UGent Panno Text" panose="02000506040000040003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F989ED8-D6A1-4E17-B806-6764B702D0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1975" y="0"/>
            <a:ext cx="65267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23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1DB45F-3EB2-481C-ACF5-8D53594DB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3768"/>
            <a:ext cx="8023330" cy="9079833"/>
          </a:xfrm>
          <a:prstGeom prst="rect">
            <a:avLst/>
          </a:prstGeom>
        </p:spPr>
      </p:pic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7</a:t>
            </a:fld>
            <a:endParaRPr lang="nl-BE" noProof="0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B56D3E0-0B87-436D-8E31-9AD9067220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8276604" y="673768"/>
            <a:ext cx="7774856" cy="907983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9FBCD00E-29A3-4465-B505-0312AC8B5B05}"/>
              </a:ext>
            </a:extLst>
          </p:cNvPr>
          <p:cNvGrpSpPr/>
          <p:nvPr/>
        </p:nvGrpSpPr>
        <p:grpSpPr>
          <a:xfrm>
            <a:off x="10303177" y="7539788"/>
            <a:ext cx="7107687" cy="2213812"/>
            <a:chOff x="0" y="0"/>
            <a:chExt cx="7107687" cy="18219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7C71702-9DA0-4448-AC7A-45839D198839}"/>
                </a:ext>
              </a:extLst>
            </p:cNvPr>
            <p:cNvSpPr/>
            <p:nvPr/>
          </p:nvSpPr>
          <p:spPr>
            <a:xfrm>
              <a:off x="0" y="0"/>
              <a:ext cx="7031097" cy="1821987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1E64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8A0A4FA-F033-4170-9A26-7CF6A9E76CCC}"/>
                </a:ext>
              </a:extLst>
            </p:cNvPr>
            <p:cNvSpPr/>
            <p:nvPr/>
          </p:nvSpPr>
          <p:spPr>
            <a:xfrm>
              <a:off x="76590" y="377661"/>
              <a:ext cx="7031097" cy="805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5725" indent="0">
                <a:lnSpc>
                  <a:spcPct val="115000"/>
                </a:lnSpc>
                <a:spcBef>
                  <a:spcPts val="500"/>
                </a:spcBef>
                <a:spcAft>
                  <a:spcPts val="1000"/>
                </a:spcAft>
                <a:buNone/>
              </a:pPr>
              <a:r>
                <a:rPr lang="nl-BE" sz="5400" dirty="0">
                  <a:solidFill>
                    <a:schemeClr val="bg1"/>
                  </a:solidFill>
                  <a:latin typeface="UGent Panno Text" panose="02000506040000040003" pitchFamily="2" charset="0"/>
                </a:rPr>
                <a:t>… in de geschikte settings!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098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8</a:t>
            </a:fld>
            <a:endParaRPr lang="nl-BE" noProof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22286B4-57E7-4AEC-9928-F9B4EDC6C785}"/>
              </a:ext>
            </a:extLst>
          </p:cNvPr>
          <p:cNvSpPr txBox="1">
            <a:spLocks/>
          </p:cNvSpPr>
          <p:nvPr/>
        </p:nvSpPr>
        <p:spPr>
          <a:xfrm flipH="1">
            <a:off x="9114275" y="1176753"/>
            <a:ext cx="6355577" cy="103396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85725" indent="0" algn="ctr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  <a:defRPr sz="2800">
                <a:solidFill>
                  <a:schemeClr val="lt1"/>
                </a:solidFill>
                <a:latin typeface="UGent Panno Text" panose="02000506040000040003" pitchFamily="2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nl-BE" sz="3600" dirty="0"/>
              <a:t>Hedendaagse informele benadering</a:t>
            </a: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ADFCDCC8-7781-4342-BF18-D6048E3F59E4}"/>
              </a:ext>
            </a:extLst>
          </p:cNvPr>
          <p:cNvSpPr/>
          <p:nvPr/>
        </p:nvSpPr>
        <p:spPr>
          <a:xfrm>
            <a:off x="1673817" y="1203331"/>
            <a:ext cx="6138600" cy="1007389"/>
          </a:xfrm>
          <a:prstGeom prst="homePlat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0" algn="ctr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3600" dirty="0">
                <a:latin typeface="UGent Panno Text" panose="02000506040000040003" pitchFamily="2" charset="0"/>
              </a:rPr>
              <a:t>Formele klassikale benadering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D3778C-3BAA-4A40-BBF5-D7916E9C3620}"/>
              </a:ext>
            </a:extLst>
          </p:cNvPr>
          <p:cNvGrpSpPr/>
          <p:nvPr/>
        </p:nvGrpSpPr>
        <p:grpSpPr>
          <a:xfrm>
            <a:off x="1679628" y="3101256"/>
            <a:ext cx="763615" cy="4445943"/>
            <a:chOff x="1832028" y="3101256"/>
            <a:chExt cx="763615" cy="444594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F2CFA66-5562-4AC9-BF77-9874B64B3F1A}"/>
                </a:ext>
              </a:extLst>
            </p:cNvPr>
            <p:cNvSpPr/>
            <p:nvPr/>
          </p:nvSpPr>
          <p:spPr>
            <a:xfrm>
              <a:off x="2332172" y="3101256"/>
              <a:ext cx="263471" cy="278970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0D2F65F-E1E1-4BC2-AF39-32039DDA1157}"/>
                </a:ext>
              </a:extLst>
            </p:cNvPr>
            <p:cNvCxnSpPr>
              <a:cxnSpLocks/>
            </p:cNvCxnSpPr>
            <p:nvPr/>
          </p:nvCxnSpPr>
          <p:spPr>
            <a:xfrm>
              <a:off x="1836226" y="3240741"/>
              <a:ext cx="495946" cy="0"/>
            </a:xfrm>
            <a:prstGeom prst="line">
              <a:avLst/>
            </a:prstGeom>
            <a:ln w="571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BC666A0-2625-465C-87D4-1B5032EDEDC4}"/>
                </a:ext>
              </a:extLst>
            </p:cNvPr>
            <p:cNvSpPr/>
            <p:nvPr/>
          </p:nvSpPr>
          <p:spPr>
            <a:xfrm>
              <a:off x="2327974" y="4397258"/>
              <a:ext cx="263471" cy="278970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FD6E075-FA51-4920-8696-69444697098A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4536743"/>
              <a:ext cx="495946" cy="0"/>
            </a:xfrm>
            <a:prstGeom prst="line">
              <a:avLst/>
            </a:prstGeom>
            <a:ln w="571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635F235-474F-462E-B09D-49B98AAE1756}"/>
                </a:ext>
              </a:extLst>
            </p:cNvPr>
            <p:cNvSpPr/>
            <p:nvPr/>
          </p:nvSpPr>
          <p:spPr>
            <a:xfrm>
              <a:off x="2327974" y="5832744"/>
              <a:ext cx="263471" cy="278970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EDB2F64-531A-4986-A9FA-81C983E4B311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5972229"/>
              <a:ext cx="495946" cy="0"/>
            </a:xfrm>
            <a:prstGeom prst="line">
              <a:avLst/>
            </a:prstGeom>
            <a:ln w="571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C7D5958-26C5-4D96-8D8B-B1A38399A692}"/>
                </a:ext>
              </a:extLst>
            </p:cNvPr>
            <p:cNvSpPr/>
            <p:nvPr/>
          </p:nvSpPr>
          <p:spPr>
            <a:xfrm>
              <a:off x="2327974" y="7268229"/>
              <a:ext cx="263471" cy="278970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B22F56D-7D05-40E2-A110-14CCEA30C3D2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7407714"/>
              <a:ext cx="495946" cy="0"/>
            </a:xfrm>
            <a:prstGeom prst="line">
              <a:avLst/>
            </a:prstGeom>
            <a:ln w="571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12550BA-8477-4CC0-8820-17F323F44616}"/>
                </a:ext>
              </a:extLst>
            </p:cNvPr>
            <p:cNvCxnSpPr>
              <a:cxnSpLocks/>
            </p:cNvCxnSpPr>
            <p:nvPr/>
          </p:nvCxnSpPr>
          <p:spPr>
            <a:xfrm>
              <a:off x="1854306" y="3221691"/>
              <a:ext cx="2905" cy="4186023"/>
            </a:xfrm>
            <a:prstGeom prst="line">
              <a:avLst/>
            </a:prstGeom>
            <a:ln w="57150">
              <a:solidFill>
                <a:schemeClr val="tx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55893A19-1DEA-484B-A7D3-BDB8B1D8140C}"/>
              </a:ext>
            </a:extLst>
          </p:cNvPr>
          <p:cNvSpPr txBox="1">
            <a:spLocks/>
          </p:cNvSpPr>
          <p:nvPr/>
        </p:nvSpPr>
        <p:spPr>
          <a:xfrm>
            <a:off x="3087391" y="2609574"/>
            <a:ext cx="5564157" cy="55245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Gepland</a:t>
            </a:r>
          </a:p>
          <a:p>
            <a:pPr marL="85725" indent="0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Vanuit organisatie</a:t>
            </a:r>
          </a:p>
          <a:p>
            <a:pPr marL="85725" indent="0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Aparte locatie</a:t>
            </a:r>
          </a:p>
          <a:p>
            <a:pPr marL="85725" indent="0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Duidelijke start en einde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endParaRPr lang="nl-BE" sz="4400" dirty="0">
              <a:latin typeface="UGent Panno Text" panose="02000506040000040003" pitchFamily="2" charset="0"/>
            </a:endParaRP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0E4B1466-7739-43C9-AE37-152A7BB245EC}"/>
              </a:ext>
            </a:extLst>
          </p:cNvPr>
          <p:cNvSpPr txBox="1">
            <a:spLocks/>
          </p:cNvSpPr>
          <p:nvPr/>
        </p:nvSpPr>
        <p:spPr>
          <a:xfrm>
            <a:off x="9565697" y="2647398"/>
            <a:ext cx="4731988" cy="55245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28863" indent="-550863" algn="l" defTabSz="1912938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62275" indent="-44291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 algn="r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Toevallig</a:t>
            </a:r>
          </a:p>
          <a:p>
            <a:pPr marL="85725" indent="0" algn="r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Vanuit werknemer</a:t>
            </a:r>
          </a:p>
          <a:p>
            <a:pPr marL="85725" indent="0" algn="r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Werkvloer</a:t>
            </a:r>
          </a:p>
          <a:p>
            <a:pPr marL="85725" indent="0" algn="r">
              <a:lnSpc>
                <a:spcPct val="170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nl-BE" sz="5400" dirty="0">
                <a:latin typeface="UGent Panno Text" panose="02000506040000040003" pitchFamily="2" charset="0"/>
              </a:rPr>
              <a:t>Geen start en einde</a:t>
            </a:r>
          </a:p>
          <a:p>
            <a:pPr marL="85725" indent="0">
              <a:lnSpc>
                <a:spcPct val="115000"/>
              </a:lnSpc>
              <a:spcBef>
                <a:spcPts val="500"/>
              </a:spcBef>
              <a:spcAft>
                <a:spcPts val="1000"/>
              </a:spcAft>
              <a:buFont typeface="Arial" panose="020B0604020202020204" pitchFamily="34" charset="0"/>
              <a:buNone/>
            </a:pPr>
            <a:endParaRPr lang="nl-BE" sz="4400" dirty="0">
              <a:latin typeface="UGent Panno Text" panose="02000506040000040003" pitchFamily="2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7E7B16D-F807-468A-9C5C-C0129D044C7B}"/>
              </a:ext>
            </a:extLst>
          </p:cNvPr>
          <p:cNvGrpSpPr/>
          <p:nvPr/>
        </p:nvGrpSpPr>
        <p:grpSpPr>
          <a:xfrm flipH="1">
            <a:off x="14666270" y="3186704"/>
            <a:ext cx="786830" cy="4445943"/>
            <a:chOff x="1832028" y="3101256"/>
            <a:chExt cx="763615" cy="4445943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E7E9EE-BB0C-40FD-952A-3C8D11DAF329}"/>
                </a:ext>
              </a:extLst>
            </p:cNvPr>
            <p:cNvSpPr/>
            <p:nvPr/>
          </p:nvSpPr>
          <p:spPr>
            <a:xfrm>
              <a:off x="2332172" y="3101256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28E76D1-ABFC-43DB-8529-4E07C2C5B13D}"/>
                </a:ext>
              </a:extLst>
            </p:cNvPr>
            <p:cNvCxnSpPr>
              <a:cxnSpLocks/>
            </p:cNvCxnSpPr>
            <p:nvPr/>
          </p:nvCxnSpPr>
          <p:spPr>
            <a:xfrm>
              <a:off x="1836226" y="3240741"/>
              <a:ext cx="495946" cy="0"/>
            </a:xfrm>
            <a:prstGeom prst="line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D5FF9F5-51F8-4B84-AC6A-0C82A4FD1EB8}"/>
                </a:ext>
              </a:extLst>
            </p:cNvPr>
            <p:cNvSpPr/>
            <p:nvPr/>
          </p:nvSpPr>
          <p:spPr>
            <a:xfrm>
              <a:off x="2327974" y="4397258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C3807EB9-7499-43C2-A3DA-4D1BBD6604C8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4536743"/>
              <a:ext cx="495946" cy="0"/>
            </a:xfrm>
            <a:prstGeom prst="line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78E6C88-134E-4BFD-B6DF-CEE11A3A9BCA}"/>
                </a:ext>
              </a:extLst>
            </p:cNvPr>
            <p:cNvSpPr/>
            <p:nvPr/>
          </p:nvSpPr>
          <p:spPr>
            <a:xfrm>
              <a:off x="2327974" y="5832744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FE09A80-9883-4A2C-A7C4-E9B6B3D07A3A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5972229"/>
              <a:ext cx="495946" cy="0"/>
            </a:xfrm>
            <a:prstGeom prst="line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23FB1E2-7AF5-44B6-A2ED-450851A03D3E}"/>
                </a:ext>
              </a:extLst>
            </p:cNvPr>
            <p:cNvSpPr/>
            <p:nvPr/>
          </p:nvSpPr>
          <p:spPr>
            <a:xfrm>
              <a:off x="2327974" y="7268229"/>
              <a:ext cx="263471" cy="278970"/>
            </a:xfrm>
            <a:prstGeom prst="ellipse">
              <a:avLst/>
            </a:prstGeom>
            <a:noFill/>
            <a:ln w="571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07352E-ADCE-4DA6-850C-E30214FD503D}"/>
                </a:ext>
              </a:extLst>
            </p:cNvPr>
            <p:cNvCxnSpPr>
              <a:cxnSpLocks/>
            </p:cNvCxnSpPr>
            <p:nvPr/>
          </p:nvCxnSpPr>
          <p:spPr>
            <a:xfrm>
              <a:off x="1832028" y="7407714"/>
              <a:ext cx="495946" cy="0"/>
            </a:xfrm>
            <a:prstGeom prst="line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36266F4-9A0F-4712-AC2A-31FA343DA348}"/>
                </a:ext>
              </a:extLst>
            </p:cNvPr>
            <p:cNvCxnSpPr>
              <a:cxnSpLocks/>
            </p:cNvCxnSpPr>
            <p:nvPr/>
          </p:nvCxnSpPr>
          <p:spPr>
            <a:xfrm>
              <a:off x="1854306" y="3221691"/>
              <a:ext cx="2905" cy="4186023"/>
            </a:xfrm>
            <a:prstGeom prst="line">
              <a:avLst/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4234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64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9D255-D50D-4756-A4FD-237A97A5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9</a:t>
            </a:fld>
            <a:endParaRPr lang="nl-BE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4DE0A0-B47A-4898-BF1A-D2044451E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2" y="7866148"/>
            <a:ext cx="2369938" cy="189595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E64B8C2-16BB-41A8-9691-7A4A15A8A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301" y="3800475"/>
            <a:ext cx="13624619" cy="2152649"/>
          </a:xfrm>
        </p:spPr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9600" dirty="0">
                <a:solidFill>
                  <a:schemeClr val="bg1"/>
                </a:solidFill>
                <a:latin typeface="UGent Panno Text" panose="02000506040000040003" pitchFamily="2" charset="0"/>
              </a:rPr>
              <a:t>Formele klassikale benadering</a:t>
            </a:r>
          </a:p>
        </p:txBody>
      </p:sp>
    </p:spTree>
    <p:extLst>
      <p:ext uri="{BB962C8B-B14F-4D97-AF65-F5344CB8AC3E}">
        <p14:creationId xmlns:p14="http://schemas.microsoft.com/office/powerpoint/2010/main" val="376178375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Universiteit Gent">
      <a:dk1>
        <a:sysClr val="windowText" lastClr="000000"/>
      </a:dk1>
      <a:lt1>
        <a:sysClr val="window" lastClr="FFFFFF"/>
      </a:lt1>
      <a:dk2>
        <a:srgbClr val="1E64C8"/>
      </a:dk2>
      <a:lt2>
        <a:srgbClr val="FFD200"/>
      </a:lt2>
      <a:accent1>
        <a:srgbClr val="1E64C8"/>
      </a:accent1>
      <a:accent2>
        <a:srgbClr val="FFD2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headEnd type="triangle" w="lg" len="lg"/>
          <a:tailEnd type="triangl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e-NL-Corporate_1_0_12.potx" id="{7B7AD283-F127-47E9-B631-C6240DD2F4D8}" vid="{D6A74DA3-514C-45CC-8A87-78B48D3D9F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1679F9FC6D1749AEF602F05B3D0392" ma:contentTypeVersion="13" ma:contentTypeDescription="Een nieuw document maken." ma:contentTypeScope="" ma:versionID="207c0be1616fe0cb8f30d50b98fc567b">
  <xsd:schema xmlns:xsd="http://www.w3.org/2001/XMLSchema" xmlns:xs="http://www.w3.org/2001/XMLSchema" xmlns:p="http://schemas.microsoft.com/office/2006/metadata/properties" xmlns:ns3="4de6656e-d1c8-4e54-85a4-baf12b4cbeda" xmlns:ns4="68f0d49d-47ae-4fbd-bebf-b07436624f40" targetNamespace="http://schemas.microsoft.com/office/2006/metadata/properties" ma:root="true" ma:fieldsID="0a668148fea6a2fc19c16bec24c5e6fa" ns3:_="" ns4:_="">
    <xsd:import namespace="4de6656e-d1c8-4e54-85a4-baf12b4cbeda"/>
    <xsd:import namespace="68f0d49d-47ae-4fbd-bebf-b07436624f4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e6656e-d1c8-4e54-85a4-baf12b4cbe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f0d49d-47ae-4fbd-bebf-b07436624f4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AF6CB7-2A18-4264-AB21-4901BBA09C44}">
  <ds:schemaRefs>
    <ds:schemaRef ds:uri="http://www.w3.org/XML/1998/namespace"/>
    <ds:schemaRef ds:uri="http://purl.org/dc/terms/"/>
    <ds:schemaRef ds:uri="http://schemas.microsoft.com/office/2006/documentManagement/types"/>
    <ds:schemaRef ds:uri="4de6656e-d1c8-4e54-85a4-baf12b4cbeda"/>
    <ds:schemaRef ds:uri="http://schemas.microsoft.com/office/infopath/2007/PartnerControls"/>
    <ds:schemaRef ds:uri="http://schemas.openxmlformats.org/package/2006/metadata/core-properties"/>
    <ds:schemaRef ds:uri="68f0d49d-47ae-4fbd-bebf-b07436624f40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5E955EC-1AF8-4973-972B-C97F56437E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e6656e-d1c8-4e54-85a4-baf12b4cbeda"/>
    <ds:schemaRef ds:uri="68f0d49d-47ae-4fbd-bebf-b07436624f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1D78EDA-9406-49B8-AD09-1141E1AE70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12756</TotalTime>
  <Words>876</Words>
  <Application>Microsoft Office PowerPoint</Application>
  <PresentationFormat>Aangepast</PresentationFormat>
  <Paragraphs>308</Paragraphs>
  <Slides>34</Slides>
  <Notes>33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40" baseType="lpstr">
      <vt:lpstr>UGent Panno Text Medium</vt:lpstr>
      <vt:lpstr>UGent Panno Text</vt:lpstr>
      <vt:lpstr>Arial</vt:lpstr>
      <vt:lpstr>Calibri</vt:lpstr>
      <vt:lpstr>Times New Roman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UGent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Universiteit Gent</dc:creator>
  <cp:lastModifiedBy>Sofie Dupré</cp:lastModifiedBy>
  <cp:revision>1028</cp:revision>
  <dcterms:created xsi:type="dcterms:W3CDTF">2016-09-22T14:19:49Z</dcterms:created>
  <dcterms:modified xsi:type="dcterms:W3CDTF">2021-06-10T12:50:40Z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d to">
    <vt:lpwstr>Ghent University</vt:lpwstr>
  </property>
  <property fmtid="{D5CDD505-2E9C-101B-9397-08002B2CF9AE}" pid="3" name="Version">
    <vt:lpwstr>1.0</vt:lpwstr>
  </property>
  <property fmtid="{D5CDD505-2E9C-101B-9397-08002B2CF9AE}" pid="4" name="Date">
    <vt:filetime>2016-09-19T22:00:00Z</vt:filetime>
  </property>
  <property fmtid="{D5CDD505-2E9C-101B-9397-08002B2CF9AE}" pid="5" name="Build">
    <vt:lpwstr>12</vt:lpwstr>
  </property>
  <property fmtid="{D5CDD505-2E9C-101B-9397-08002B2CF9AE}" pid="6" name="Cmt 1">
    <vt:lpwstr>create</vt:lpwstr>
  </property>
  <property fmtid="{D5CDD505-2E9C-101B-9397-08002B2CF9AE}" pid="7" name="Cmt 2">
    <vt:lpwstr>1st draft</vt:lpwstr>
  </property>
  <property fmtid="{D5CDD505-2E9C-101B-9397-08002B2CF9AE}" pid="8" name="Cmt 3">
    <vt:lpwstr>Corporate splitt off</vt:lpwstr>
  </property>
  <property fmtid="{D5CDD505-2E9C-101B-9397-08002B2CF9AE}" pid="9" name="Cmt 4">
    <vt:lpwstr>2nd draft</vt:lpwstr>
  </property>
  <property fmtid="{D5CDD505-2E9C-101B-9397-08002B2CF9AE}" pid="10" name="Cmt 4A">
    <vt:lpwstr>copy of UK version translated to NL</vt:lpwstr>
  </property>
  <property fmtid="{D5CDD505-2E9C-101B-9397-08002B2CF9AE}" pid="11" name="Cmt 5">
    <vt:lpwstr>set text box and shape defaults</vt:lpwstr>
  </property>
  <property fmtid="{D5CDD505-2E9C-101B-9397-08002B2CF9AE}" pid="12" name="Cmt 6">
    <vt:lpwstr>closing slide acc. to letter</vt:lpwstr>
  </property>
  <property fmtid="{D5CDD505-2E9C-101B-9397-08002B2CF9AE}" pid="13" name="Cmt 7">
    <vt:lpwstr>logo opening slide sharpened</vt:lpwstr>
  </property>
  <property fmtid="{D5CDD505-2E9C-101B-9397-08002B2CF9AE}" pid="14" name="Cmt 8">
    <vt:lpwstr>split variable and fixed data in contact data; lang to NL-BE</vt:lpwstr>
  </property>
  <property fmtid="{D5CDD505-2E9C-101B-9397-08002B2CF9AE}" pid="15" name="Cmt 9">
    <vt:lpwstr>comments 19-9-2016</vt:lpwstr>
  </property>
  <property fmtid="{D5CDD505-2E9C-101B-9397-08002B2CF9AE}" pid="16" name="Cmt 10">
    <vt:lpwstr>social media redesigned</vt:lpwstr>
  </property>
  <property fmtid="{D5CDD505-2E9C-101B-9397-08002B2CF9AE}" pid="17" name="Cmt 11">
    <vt:lpwstr>Title Slide renamed to TitleSlide</vt:lpwstr>
  </property>
  <property fmtid="{D5CDD505-2E9C-101B-9397-08002B2CF9AE}" pid="18" name="Cmt 12">
    <vt:lpwstr>Title and text size</vt:lpwstr>
  </property>
  <property fmtid="{D5CDD505-2E9C-101B-9397-08002B2CF9AE}" pid="19" name="ContentTypeId">
    <vt:lpwstr>0x010100701679F9FC6D1749AEF602F05B3D0392</vt:lpwstr>
  </property>
</Properties>
</file>