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4" r:id="rId18"/>
    <p:sldId id="283" r:id="rId19"/>
    <p:sldId id="286" r:id="rId20"/>
    <p:sldId id="285" r:id="rId21"/>
    <p:sldId id="273" r:id="rId22"/>
    <p:sldId id="276" r:id="rId23"/>
    <p:sldId id="277" r:id="rId24"/>
    <p:sldId id="278" r:id="rId25"/>
    <p:sldId id="275" r:id="rId26"/>
    <p:sldId id="279" r:id="rId27"/>
    <p:sldId id="280" r:id="rId28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Valkeneers" initials="GV" lastIdx="1" clrIdx="0">
    <p:extLst>
      <p:ext uri="{19B8F6BF-5375-455C-9EA6-DF929625EA0E}">
        <p15:presenceInfo xmlns:p15="http://schemas.microsoft.com/office/powerpoint/2012/main" userId="Guido Valkene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3i4XWyryBR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5gB63DAwJU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9mK8z1uFz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1800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1800000"/>
          </a:xfrm>
        </p:spPr>
        <p:txBody>
          <a:bodyPr/>
          <a:lstStyle/>
          <a:p>
            <a:r>
              <a:rPr lang="nl-BE" dirty="0"/>
              <a:t>Consumentenpsychologie</a:t>
            </a:r>
            <a:br>
              <a:rPr lang="nl-BE" dirty="0"/>
            </a:br>
            <a:br>
              <a:rPr lang="nl-BE" dirty="0"/>
            </a:br>
            <a:r>
              <a:rPr lang="nl-BE" dirty="0"/>
              <a:t>Hoofdstuk VIII </a:t>
            </a:r>
            <a:br>
              <a:rPr lang="nl-BE" dirty="0"/>
            </a:br>
            <a:r>
              <a:rPr lang="nl-BE" dirty="0"/>
              <a:t>Gezin en huishouden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786" y="3356451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Initiator</a:t>
            </a:r>
          </a:p>
          <a:p>
            <a:r>
              <a:rPr lang="nl-BE" dirty="0"/>
              <a:t>Beïnvloeder</a:t>
            </a:r>
          </a:p>
          <a:p>
            <a:r>
              <a:rPr lang="nl-BE" dirty="0"/>
              <a:t>Beslisser</a:t>
            </a:r>
          </a:p>
          <a:p>
            <a:r>
              <a:rPr lang="nl-BE" dirty="0"/>
              <a:t>Koper</a:t>
            </a:r>
          </a:p>
          <a:p>
            <a:r>
              <a:rPr lang="nl-BE" dirty="0"/>
              <a:t>Gebruiker</a:t>
            </a:r>
          </a:p>
          <a:p>
            <a:r>
              <a:rPr lang="nl-BE" dirty="0"/>
              <a:t>Klager</a:t>
            </a:r>
          </a:p>
          <a:p>
            <a:r>
              <a:rPr lang="nl-BE" dirty="0"/>
              <a:t>Afdanker</a:t>
            </a: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Rollen kunnen verdeeld zijn over gezinsleden, maar gezinsleden kunnen ook meerdere rollen opnemen. Belang voor marketeers?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8.3 Wat zijn de rollen in de besluitvorming?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102" name="Picture 6" descr="Afbeeldingsresultaat voor ONLINE AANKOOP">
            <a:extLst>
              <a:ext uri="{FF2B5EF4-FFF2-40B4-BE49-F238E27FC236}">
                <a16:creationId xmlns:a16="http://schemas.microsoft.com/office/drawing/2014/main" id="{B867215B-3E8C-4432-99B3-85F8A205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58282"/>
            <a:ext cx="5062845" cy="18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69288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Het oriëntatiegezin</a:t>
            </a:r>
            <a:br>
              <a:rPr lang="nl-BE" dirty="0"/>
            </a:br>
            <a:r>
              <a:rPr lang="nl-BE" dirty="0"/>
              <a:t>= gezin waarin we opgroeien. 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br>
              <a:rPr lang="nl-BE" dirty="0"/>
            </a:br>
            <a:endParaRPr lang="nl-BE" dirty="0"/>
          </a:p>
          <a:p>
            <a:endParaRPr lang="nl-BE" dirty="0"/>
          </a:p>
          <a:p>
            <a:r>
              <a:rPr lang="nl-BE" dirty="0"/>
              <a:t>Het procreatiegezin</a:t>
            </a:r>
            <a:br>
              <a:rPr lang="nl-BE" dirty="0"/>
            </a:br>
            <a:r>
              <a:rPr lang="nl-BE" dirty="0"/>
              <a:t>ontstaat door samenwoning van partners uit verschillende oriëntatiegezinnen.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8.4 Twee typen van gezinnen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82FBB5E-4EE7-E77D-A9BE-C98148E8D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952873"/>
            <a:ext cx="2610214" cy="40391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8.5 De gezinslevenscyclus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470858" cy="449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Verband tussen de fase van de gezinslevenscyclus en consumentengedrag</a:t>
            </a:r>
            <a:br>
              <a:rPr lang="nl-BE" dirty="0"/>
            </a:br>
            <a:r>
              <a:rPr lang="nl-BE" dirty="0"/>
              <a:t>Handboek: tabel 8.1. </a:t>
            </a:r>
            <a:br>
              <a:rPr lang="nl-BE" dirty="0"/>
            </a:br>
            <a:endParaRPr lang="nl-BE" dirty="0"/>
          </a:p>
          <a:p>
            <a:r>
              <a:rPr lang="nl-BE" dirty="0"/>
              <a:t>Deze cyclus is onderhevig aan erosie: er komen meer varianten van deze klassieke samenlevingsvormen voor. </a:t>
            </a:r>
            <a:br>
              <a:rPr lang="nl-BE" dirty="0"/>
            </a:br>
            <a:endParaRPr lang="nl-BE" dirty="0"/>
          </a:p>
          <a:p>
            <a:r>
              <a:rPr lang="nl-BE" dirty="0"/>
              <a:t>Aantal eenpersoonshuishoudens neemt toe in vergelijking met meerpersoonshuishoudens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8.5 De gezinslevenscyclus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Hoe maken marketeers gebruik van kinderen?</a:t>
            </a:r>
            <a:br>
              <a:rPr lang="nl-BE" dirty="0"/>
            </a:b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	Uit de oude doos maar nog steeds heel leuk: </a:t>
            </a:r>
            <a:r>
              <a:rPr lang="nl-BE" dirty="0">
                <a:hlinkClick r:id="rId2"/>
              </a:rPr>
              <a:t>https://www.youtube.com/watch?v=3i4XWyryBRs</a:t>
            </a: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8.5 De gezinslevenscylus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C7F6FE-FFBF-47DF-9437-10DD870DF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602" y="4005064"/>
            <a:ext cx="5062465" cy="28529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/>
              <a:t>Consumenten worden ingedeeld in diverse categorieën. </a:t>
            </a:r>
            <a:br>
              <a:rPr lang="nl-BE" dirty="0"/>
            </a:br>
            <a:r>
              <a:rPr lang="nl-BE" dirty="0"/>
              <a:t>	Babyboomers</a:t>
            </a:r>
            <a:br>
              <a:rPr lang="nl-BE" dirty="0"/>
            </a:br>
            <a:r>
              <a:rPr lang="nl-BE" dirty="0"/>
              <a:t>	Busters of generatie X</a:t>
            </a:r>
            <a:br>
              <a:rPr lang="nl-BE" dirty="0"/>
            </a:br>
            <a:r>
              <a:rPr lang="nl-BE" dirty="0"/>
              <a:t>	Generatie Y</a:t>
            </a:r>
            <a:br>
              <a:rPr lang="nl-BE" dirty="0"/>
            </a:br>
            <a:r>
              <a:rPr lang="nl-BE" dirty="0"/>
              <a:t>	Generatie Z</a:t>
            </a:r>
            <a:br>
              <a:rPr lang="nl-BE" dirty="0"/>
            </a:br>
            <a:r>
              <a:rPr lang="nl-BE" dirty="0"/>
              <a:t>	Generatie </a:t>
            </a:r>
            <a:r>
              <a:rPr lang="nl-BE" dirty="0" err="1"/>
              <a:t>Alpha</a:t>
            </a:r>
            <a:br>
              <a:rPr lang="nl-BE" dirty="0"/>
            </a:br>
            <a:endParaRPr lang="nl-BE" dirty="0"/>
          </a:p>
          <a:p>
            <a:pPr>
              <a:buNone/>
            </a:pPr>
            <a:r>
              <a:rPr lang="nl-BE" dirty="0"/>
              <a:t>Deze generaties worden in de marketing vaak gehanteerd als segmentatie criteria. </a:t>
            </a:r>
            <a:br>
              <a:rPr lang="nl-BE" dirty="0"/>
            </a:br>
            <a:r>
              <a:rPr lang="nl-BE" dirty="0"/>
              <a:t>Maar empirische gegevens hierover zijn schaars.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8.6 De cohorten theorie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F119311-1119-41C6-A818-C8563BC76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De babyboomers (geb. 1945 - 1964)</a:t>
            </a:r>
          </a:p>
          <a:p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3AD53E-1A9B-419A-BAF9-BAC2EBF6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8.6 De cohorten theorie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F7CFF58-21CA-4CF8-971A-7D8797DA39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614A42-12F1-4271-9529-3E871C9DBC1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 descr="http://cruises-production.thomascook.io/uploaded-images/SHIP/8aafa28133b23bc101341404ceaf2083/cc167868-298c-44d8-80f8-b0b8cc9807e2_400x300.jpg">
            <a:extLst>
              <a:ext uri="{FF2B5EF4-FFF2-40B4-BE49-F238E27FC236}">
                <a16:creationId xmlns:a16="http://schemas.microsoft.com/office/drawing/2014/main" id="{DCB7658A-A1BA-4C6B-AAFB-710CB72536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5256584" cy="345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5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198763A-BC58-47A0-A554-75AC18B2B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Generatie X (geb. 1965 – 1976)</a:t>
            </a:r>
          </a:p>
          <a:p>
            <a:pPr marL="0" indent="0">
              <a:buNone/>
            </a:pPr>
            <a:r>
              <a:rPr lang="nl-BE" dirty="0"/>
              <a:t>is zeer materialistisch ingesteld, ambitieus en individualistisch. </a:t>
            </a:r>
            <a:br>
              <a:rPr lang="nl-BE" dirty="0"/>
            </a:br>
            <a:r>
              <a:rPr lang="nl-BE" dirty="0"/>
              <a:t>Deze consumenten staan kritisch t.o.v. reclames of pogingen om hen te beïnvloeden..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08FE86F-9826-40F3-A953-4DDD0654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8.6 De cohorten theorie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EF00F2-BCFC-4923-BD1C-ABBC693EA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249B8C-E1CE-4E71-9C31-65B1A57E5D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Afbeeldingsresultaat voor vijftigplusser">
            <a:extLst>
              <a:ext uri="{FF2B5EF4-FFF2-40B4-BE49-F238E27FC236}">
                <a16:creationId xmlns:a16="http://schemas.microsoft.com/office/drawing/2014/main" id="{50D9F70A-9450-4278-9F11-7E502FA9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76" y="3971957"/>
            <a:ext cx="4320424" cy="288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5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53505D5-BD94-4F6C-A5BF-A0B11A354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Generatie Y (geb. 1977 – 1994)</a:t>
            </a:r>
            <a:br>
              <a:rPr lang="nl-BE" dirty="0"/>
            </a:br>
            <a:r>
              <a:rPr lang="nl-BE" dirty="0"/>
              <a:t>deze consumenten maken weinig lange termijn plannen. Hun levensstijl is ‘wie dan leeft, dan zorgt’.</a:t>
            </a:r>
            <a:br>
              <a:rPr lang="nl-BE" dirty="0"/>
            </a:br>
            <a:r>
              <a:rPr lang="nl-BE" dirty="0"/>
              <a:t>Ze hebben veel belangstelling voor junkfood, cosmetica, uitgaan, festivals en evenementen. 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74A436-E4D2-4E44-B428-AA715BCA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8.6 De cohorten theorie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BD39FF-7555-4A2A-9465-B67044B044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A1342D-862D-40DC-8745-53E8C9E603D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6" name="Picture 4" descr="Afbeeldingsresultaat voor DERTIG PLUSSER">
            <a:extLst>
              <a:ext uri="{FF2B5EF4-FFF2-40B4-BE49-F238E27FC236}">
                <a16:creationId xmlns:a16="http://schemas.microsoft.com/office/drawing/2014/main" id="{318A70D7-F786-49A4-89A6-3228573A0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62237"/>
            <a:ext cx="5198906" cy="292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8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EBA3048F-AA47-BFBF-37BE-3B1623E0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Generatie Z</a:t>
            </a:r>
            <a:r>
              <a:rPr lang="nl-BE" dirty="0"/>
              <a:t> (geb. 1994 – 2010)</a:t>
            </a:r>
            <a:br>
              <a:rPr lang="nl-BE" dirty="0"/>
            </a:br>
            <a:r>
              <a:rPr lang="nl-BE" dirty="0"/>
              <a:t>Deze generatie is opgegroeid met internet</a:t>
            </a:r>
            <a:br>
              <a:rPr lang="nl-BE" dirty="0"/>
            </a:br>
            <a:r>
              <a:rPr lang="nl-BE" dirty="0"/>
              <a:t>Vandaar de naam ‘digital </a:t>
            </a:r>
            <a:r>
              <a:rPr lang="nl-BE" dirty="0" err="1"/>
              <a:t>natives</a:t>
            </a:r>
            <a:r>
              <a:rPr lang="nl-BE" dirty="0"/>
              <a:t>’.</a:t>
            </a:r>
            <a:br>
              <a:rPr lang="nl-BE" dirty="0"/>
            </a:br>
            <a:r>
              <a:rPr lang="nl-BE" dirty="0"/>
              <a:t>De smartphone speelt een belangrijke rol in hun leven.</a:t>
            </a:r>
            <a:br>
              <a:rPr lang="nl-BE" dirty="0"/>
            </a:br>
            <a:r>
              <a:rPr lang="nl-BE" dirty="0"/>
              <a:t>Ze zijn constant in contact met hun vrienden en ze worden beïnvloed door de </a:t>
            </a:r>
            <a:r>
              <a:rPr lang="nl-BE" dirty="0" err="1"/>
              <a:t>influencers</a:t>
            </a:r>
            <a:r>
              <a:rPr lang="nl-BE" dirty="0"/>
              <a:t>.  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923A07-84B7-3CF2-7DF8-FEF3EF07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8.6 De cohorten theorie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37362F-4660-C02D-A297-2DF463DD6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EFF69C-0448-658E-C0C8-FA6D77E2A95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751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Indien in een huishouding meerdere personen voorkomen biedt dit: </a:t>
            </a:r>
            <a:br>
              <a:rPr lang="nl-BE" dirty="0"/>
            </a:br>
            <a:r>
              <a:rPr lang="nl-BE" dirty="0"/>
              <a:t>comparatieve voordelen</a:t>
            </a:r>
            <a:br>
              <a:rPr lang="nl-BE" dirty="0"/>
            </a:br>
            <a:r>
              <a:rPr lang="nl-BE" dirty="0"/>
              <a:t>schaalvoordelen</a:t>
            </a:r>
            <a:br>
              <a:rPr lang="nl-BE" dirty="0"/>
            </a:br>
            <a:r>
              <a:rPr lang="nl-BE" dirty="0"/>
              <a:t>psychologische </a:t>
            </a:r>
            <a:br>
              <a:rPr lang="nl-BE" dirty="0"/>
            </a:br>
            <a:r>
              <a:rPr lang="nl-BE" dirty="0"/>
              <a:t>voordelen.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8.1 Meerpersoonshuishoudens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CB3DB53-60D1-4BC3-9492-75DD9A9B4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103" y="2780928"/>
            <a:ext cx="4947897" cy="39702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E0313A3-745D-0E91-3D12-B24BBF019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Generatie </a:t>
            </a:r>
            <a:r>
              <a:rPr lang="nl-NL" dirty="0" err="1"/>
              <a:t>Alpha</a:t>
            </a:r>
            <a:r>
              <a:rPr lang="nl-NL" dirty="0"/>
              <a:t> (geboren na 2010)</a:t>
            </a:r>
            <a:br>
              <a:rPr lang="nl-NL" dirty="0"/>
            </a:br>
            <a:r>
              <a:rPr lang="nl-NL" dirty="0"/>
              <a:t>digital </a:t>
            </a:r>
            <a:r>
              <a:rPr lang="nl-NL" dirty="0" err="1"/>
              <a:t>natives</a:t>
            </a:r>
            <a:r>
              <a:rPr lang="nl-NL" dirty="0"/>
              <a:t> maar ook de eerste generatie die zal opgroeien met artificiële intelligentie. </a:t>
            </a:r>
            <a:br>
              <a:rPr lang="nl-NL" dirty="0"/>
            </a:br>
            <a:r>
              <a:rPr lang="nl-NL" dirty="0"/>
              <a:t>Verslaafd aan het beeldscherm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CB16029-D59C-0771-4180-B185AA07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8.6 De cohorten theorie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952EA1-BA30-451D-4A03-021471BDAF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746DD3-7D57-3102-339F-BA6C9153F8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9E05443-D7CF-06FC-F905-E74BFE420A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2983648"/>
            <a:ext cx="4824536" cy="284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85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628928"/>
          </a:xfrm>
        </p:spPr>
        <p:txBody>
          <a:bodyPr/>
          <a:lstStyle/>
          <a:p>
            <a:pPr>
              <a:buNone/>
            </a:pPr>
            <a:r>
              <a:rPr lang="nl-BE" dirty="0"/>
              <a:t>In functie van de leefijd vinden tal van psychologische veranderingen plaats.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8.7 Levenscyclus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755" y="2492896"/>
            <a:ext cx="46445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Tieners vertonen vier soorten van conflicten</a:t>
            </a:r>
            <a:br>
              <a:rPr lang="nl-BE" dirty="0"/>
            </a:br>
            <a:r>
              <a:rPr lang="nl-BE" dirty="0"/>
              <a:t>- autonomie versus erbij horen</a:t>
            </a:r>
            <a:br>
              <a:rPr lang="nl-BE" dirty="0"/>
            </a:br>
            <a:r>
              <a:rPr lang="nl-BE" dirty="0"/>
              <a:t>- rebellie versus conformisme</a:t>
            </a:r>
            <a:br>
              <a:rPr lang="nl-BE" dirty="0"/>
            </a:br>
            <a:r>
              <a:rPr lang="nl-BE" dirty="0"/>
              <a:t>- idealisme versus pragmatisme</a:t>
            </a:r>
            <a:br>
              <a:rPr lang="nl-BE" dirty="0"/>
            </a:br>
            <a:r>
              <a:rPr lang="nl-BE" dirty="0"/>
              <a:t>- narcisme versus intimiteit</a:t>
            </a:r>
          </a:p>
          <a:p>
            <a:r>
              <a:rPr lang="nl-BE" dirty="0"/>
              <a:t>Recente trends</a:t>
            </a:r>
            <a:br>
              <a:rPr lang="nl-BE" dirty="0"/>
            </a:br>
            <a:r>
              <a:rPr lang="nl-BE" dirty="0"/>
              <a:t>- smartphone is belangrijk voor tieners</a:t>
            </a:r>
            <a:br>
              <a:rPr lang="nl-BE" dirty="0"/>
            </a:br>
            <a:r>
              <a:rPr lang="nl-BE" dirty="0"/>
              <a:t>- huidige generatie is sterk visueel ingesteld</a:t>
            </a:r>
            <a:br>
              <a:rPr lang="nl-BE" dirty="0"/>
            </a:br>
            <a:r>
              <a:rPr lang="nl-BE" dirty="0"/>
              <a:t>- tieners zijn merkbewust, maar niet merktrouw</a:t>
            </a:r>
            <a:br>
              <a:rPr lang="nl-BE" dirty="0"/>
            </a:br>
            <a:r>
              <a:rPr lang="nl-BE" dirty="0"/>
              <a:t>- geen homogene groep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8.8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074" name="Picture 2" descr="Baby's- Peuters &amp; Tieners haar en huid verzor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4676774"/>
            <a:ext cx="3448050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717160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50-plussers hebben ruime financiële mogelijkheden, vandaar dat ze een aantrekkelijke groep vormen.</a:t>
            </a:r>
            <a:br>
              <a:rPr lang="nl-BE" dirty="0"/>
            </a:br>
            <a:br>
              <a:rPr lang="nl-BE" dirty="0"/>
            </a:br>
            <a:endParaRPr lang="nl-BE" dirty="0"/>
          </a:p>
          <a:p>
            <a:r>
              <a:rPr lang="nl-BE" dirty="0"/>
              <a:t>Belangrijke thema’s zijn </a:t>
            </a:r>
            <a:br>
              <a:rPr lang="nl-BE" dirty="0"/>
            </a:br>
            <a:r>
              <a:rPr lang="nl-BE" dirty="0"/>
              <a:t>	gezondheid en welzijn</a:t>
            </a:r>
            <a:br>
              <a:rPr lang="nl-BE" dirty="0"/>
            </a:br>
            <a:r>
              <a:rPr lang="nl-BE" dirty="0"/>
              <a:t>	informatie over geldzaken</a:t>
            </a:r>
            <a:br>
              <a:rPr lang="nl-BE" dirty="0"/>
            </a:br>
            <a:r>
              <a:rPr lang="nl-BE" dirty="0"/>
              <a:t>	tips voor vrije tijd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8.8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50 pluss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23064"/>
            <a:ext cx="3779912" cy="2834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429128"/>
          </a:xfrm>
        </p:spPr>
        <p:txBody>
          <a:bodyPr/>
          <a:lstStyle/>
          <a:p>
            <a:r>
              <a:rPr lang="nl-BE" dirty="0"/>
              <a:t>Senioren </a:t>
            </a:r>
            <a:br>
              <a:rPr lang="nl-BE" dirty="0"/>
            </a:br>
            <a:r>
              <a:rPr lang="nl-BE" dirty="0"/>
              <a:t>vormen een steeds groter wordende groep</a:t>
            </a:r>
            <a:br>
              <a:rPr lang="nl-BE" dirty="0"/>
            </a:br>
            <a:r>
              <a:rPr lang="nl-BE" dirty="0"/>
              <a:t>Welke zijn de kernwaarden? </a:t>
            </a:r>
            <a:br>
              <a:rPr lang="nl-BE" dirty="0"/>
            </a:br>
            <a:r>
              <a:rPr lang="nl-BE" dirty="0"/>
              <a:t>- autonomie</a:t>
            </a:r>
            <a:br>
              <a:rPr lang="nl-BE" dirty="0"/>
            </a:br>
            <a:r>
              <a:rPr lang="nl-BE" dirty="0"/>
              <a:t>- verbondenheid</a:t>
            </a:r>
            <a:br>
              <a:rPr lang="nl-BE" dirty="0"/>
            </a:br>
            <a:r>
              <a:rPr lang="nl-BE" dirty="0"/>
              <a:t>- altruisme</a:t>
            </a:r>
            <a:br>
              <a:rPr lang="nl-BE" dirty="0"/>
            </a:br>
            <a:r>
              <a:rPr lang="nl-BE" dirty="0"/>
              <a:t>- persoonlijke groei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8.8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http://www.bibliotheekutrecht.nl/content/dam/utrecht/utrecht/senioren.jpg/jcr:content/renditions/cq5dam.web.384.6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9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 Veel consumentenbeslissingen worden niet individueel genomen, maar in de huishouding</a:t>
            </a:r>
          </a:p>
          <a:p>
            <a:r>
              <a:rPr lang="nl-BE" dirty="0"/>
              <a:t>Meerpersoonshuishoudens bieden tal van voordelen, maar aantal eenpersoonshuishoudens groeit gestaag. </a:t>
            </a:r>
          </a:p>
          <a:p>
            <a:r>
              <a:rPr lang="nl-BE" dirty="0"/>
              <a:t>De tradionele gezinslevenscyclus is aan erosie onderhevig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Twee theorien over relatie tussen leeftijd en consumentengedrag. </a:t>
            </a:r>
            <a:br>
              <a:rPr lang="nl-BE" dirty="0"/>
            </a:br>
            <a:r>
              <a:rPr lang="nl-BE" dirty="0"/>
              <a:t>- cohortentheorie: iedereen blijft het kind van vroeger</a:t>
            </a:r>
            <a:br>
              <a:rPr lang="nl-BE" dirty="0"/>
            </a:br>
            <a:r>
              <a:rPr lang="nl-BE" dirty="0"/>
              <a:t>- levenscyclus: mensen veranderen onder invloed van de leeftijd.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1800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1800000"/>
          </a:xfrm>
        </p:spPr>
        <p:txBody>
          <a:bodyPr/>
          <a:lstStyle/>
          <a:p>
            <a:r>
              <a:rPr lang="nl-BE" dirty="0"/>
              <a:t>Consumentenpsychologie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14780A-0F56-8DC4-FB8E-4FDC272C7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70" y="3323732"/>
            <a:ext cx="2429214" cy="35342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501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Comparatieve voordelen. Door taken toe te wijzen aan de persoon die hiervoor de beste vaardigheid beschikt wordt de totale productie geoptimaliseerd (A. Smith, 1776). </a:t>
            </a:r>
          </a:p>
          <a:p>
            <a:pPr>
              <a:buNone/>
            </a:pPr>
            <a:br>
              <a:rPr lang="nl-BE" dirty="0"/>
            </a:br>
            <a:r>
              <a:rPr lang="nl-BE" dirty="0"/>
              <a:t>Ook in de huishouding.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8.1 Meerpersoonshuishoudens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482" name="Picture 2" descr="Ayn Rand vs Adam Smith: A grudge match with no win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48226"/>
            <a:ext cx="4211960" cy="26370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9664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Adam smith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581256"/>
          </a:xfrm>
        </p:spPr>
        <p:txBody>
          <a:bodyPr/>
          <a:lstStyle/>
          <a:p>
            <a:pPr>
              <a:buNone/>
            </a:pPr>
            <a:r>
              <a:rPr lang="nl-BE" dirty="0"/>
              <a:t>Schaalvoordelen</a:t>
            </a:r>
            <a:br>
              <a:rPr lang="nl-BE" dirty="0"/>
            </a:br>
            <a:r>
              <a:rPr lang="nl-BE" dirty="0"/>
              <a:t>Door gezamenlijk gebruik te maken van duurzame producten komt men goedkoper uit. </a:t>
            </a:r>
            <a:br>
              <a:rPr lang="nl-BE" dirty="0"/>
            </a:br>
            <a:r>
              <a:rPr lang="nl-BE" dirty="0"/>
              <a:t>Bijvoorbeeld: een auto wordt gebruikt door 2 mensen of door één persoon. </a:t>
            </a:r>
            <a:br>
              <a:rPr lang="nl-BE" dirty="0"/>
            </a:br>
            <a:r>
              <a:rPr lang="nl-BE" dirty="0"/>
              <a:t>De kosten per persoon </a:t>
            </a:r>
            <a:br>
              <a:rPr lang="nl-BE" dirty="0"/>
            </a:br>
            <a:r>
              <a:rPr lang="nl-BE" dirty="0"/>
              <a:t>verschillen hierdoor.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8.1 Meerpersoonshuishouding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B2E4BC-EAF8-4893-943F-004A9734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949244"/>
            <a:ext cx="3491880" cy="28019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3200" dirty="0"/>
              <a:t>Psychologische voordelen</a:t>
            </a:r>
            <a:br>
              <a:rPr lang="nl-BE" sz="3200" dirty="0"/>
            </a:br>
            <a:r>
              <a:rPr lang="nl-BE" sz="3200" dirty="0"/>
              <a:t>De gezinsleden bieden steun aan elkaar. </a:t>
            </a:r>
            <a:br>
              <a:rPr lang="nl-BE" sz="3200" dirty="0"/>
            </a:br>
            <a:r>
              <a:rPr lang="nl-BE" sz="3200" dirty="0"/>
              <a:t>De ouders bieden de kinderen een ‘veilig nest’.</a:t>
            </a:r>
          </a:p>
          <a:p>
            <a:pPr>
              <a:buNone/>
            </a:pPr>
            <a:r>
              <a:rPr lang="nl-BE" sz="3200" dirty="0"/>
              <a:t>Er zijn </a:t>
            </a:r>
            <a:r>
              <a:rPr lang="nl-BE" sz="3200"/>
              <a:t>ook enkele nadelen </a:t>
            </a:r>
            <a:r>
              <a:rPr lang="nl-BE" sz="3200" dirty="0"/>
              <a:t>aan meerpersoonshuishoudens. …</a:t>
            </a:r>
          </a:p>
          <a:p>
            <a:pPr>
              <a:buNone/>
            </a:pPr>
            <a:r>
              <a:rPr lang="nl-BE" sz="3200" dirty="0"/>
              <a:t>Het aantal eenpersoonshuishoudens neemt gestaag toe. </a:t>
            </a:r>
          </a:p>
          <a:p>
            <a:pPr>
              <a:buNone/>
            </a:pPr>
            <a:r>
              <a:rPr lang="nl-BE" sz="3200" dirty="0"/>
              <a:t>En meerpersoonshoudens bestaan uit steeds minder personen.</a:t>
            </a:r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8.1 Meerpersoonshuishoudens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Man-dominant gedrag</a:t>
            </a:r>
          </a:p>
          <a:p>
            <a:r>
              <a:rPr lang="nl-BE" dirty="0"/>
              <a:t>Vrouw-dominant gedrag</a:t>
            </a:r>
          </a:p>
          <a:p>
            <a:r>
              <a:rPr lang="nl-BE" dirty="0"/>
              <a:t>Autonoom gedrag</a:t>
            </a:r>
          </a:p>
          <a:p>
            <a:r>
              <a:rPr lang="nl-BE" dirty="0"/>
              <a:t>Syncratisch gedrag</a:t>
            </a:r>
            <a:br>
              <a:rPr lang="nl-BE" dirty="0"/>
            </a:br>
            <a:br>
              <a:rPr lang="nl-BE" dirty="0"/>
            </a:br>
            <a:r>
              <a:rPr lang="nl-BE" dirty="0"/>
              <a:t>Welk gedrag is dit?</a:t>
            </a:r>
            <a:br>
              <a:rPr lang="nl-BE" dirty="0"/>
            </a:br>
            <a:r>
              <a:rPr lang="nl-BE" dirty="0"/>
              <a:t> </a:t>
            </a:r>
            <a:r>
              <a:rPr lang="nl-BE" dirty="0">
                <a:hlinkClick r:id="rId2"/>
              </a:rPr>
              <a:t>https://www.youtube.com/watch?v=5gB63DAwJUo</a:t>
            </a: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8.2 Wat is de invloed op de beslissing?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CB27C1-4CC5-47C3-9A75-E502B54A5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790" y="4725144"/>
            <a:ext cx="4659904" cy="20337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07720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In de oriëntatiefase treden de partners autonoom op; vrouw-dominant gedrag komt duidelijk vaker voor dan man-dominant gedrag.</a:t>
            </a:r>
            <a:br>
              <a:rPr lang="nl-BE" dirty="0"/>
            </a:br>
            <a:endParaRPr lang="nl-BE" dirty="0"/>
          </a:p>
          <a:p>
            <a:r>
              <a:rPr lang="nl-BE" dirty="0"/>
              <a:t>In de beslissingfase komt het </a:t>
            </a:r>
            <a:br>
              <a:rPr lang="nl-BE" dirty="0"/>
            </a:br>
            <a:r>
              <a:rPr lang="nl-BE" dirty="0"/>
              <a:t>syncratisch gedrag meer op </a:t>
            </a:r>
            <a:br>
              <a:rPr lang="nl-BE" dirty="0"/>
            </a:br>
            <a:r>
              <a:rPr lang="nl-BE" dirty="0"/>
              <a:t>de voorgrond zeker voor belang-</a:t>
            </a:r>
            <a:br>
              <a:rPr lang="nl-BE" dirty="0"/>
            </a:br>
            <a:r>
              <a:rPr lang="nl-BE" dirty="0"/>
              <a:t>rijke aankopen.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8.2 Wat is de invloed op de beslissing?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Picture 5" descr="C:\Users\gebruiker\Desktop\fotos boek\20140923_1408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36912"/>
            <a:ext cx="269979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3693" y="6237312"/>
            <a:ext cx="229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Welke fase is dit?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Syncratische besluitvorming wordt beïnvloed door: </a:t>
            </a:r>
            <a:br>
              <a:rPr lang="nl-BE" dirty="0"/>
            </a:br>
            <a:r>
              <a:rPr lang="nl-BE" dirty="0"/>
              <a:t>Sociale klasse</a:t>
            </a:r>
            <a:br>
              <a:rPr lang="nl-BE" dirty="0"/>
            </a:br>
            <a:r>
              <a:rPr lang="nl-BE" dirty="0"/>
              <a:t>De gezinslevenscyclus</a:t>
            </a:r>
            <a:br>
              <a:rPr lang="nl-BE" dirty="0"/>
            </a:br>
            <a:r>
              <a:rPr lang="nl-BE" dirty="0"/>
              <a:t>Het waargenomen risico</a:t>
            </a:r>
            <a:br>
              <a:rPr lang="nl-BE" dirty="0"/>
            </a:br>
            <a:r>
              <a:rPr lang="nl-BE" dirty="0"/>
              <a:t>De belangrijkheid</a:t>
            </a:r>
            <a:br>
              <a:rPr lang="nl-BE" dirty="0"/>
            </a:br>
            <a:r>
              <a:rPr lang="nl-BE" dirty="0"/>
              <a:t>Tijdsdruk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8.2 Wat is de invloed op de beslissing?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8" name="Picture 4" descr="Afbeeldingsresultaat voor overleg man en vrouw">
            <a:extLst>
              <a:ext uri="{FF2B5EF4-FFF2-40B4-BE49-F238E27FC236}">
                <a16:creationId xmlns:a16="http://schemas.microsoft.com/office/drawing/2014/main" id="{80B9A2AA-0519-4EA8-AC78-F42188A0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83176"/>
            <a:ext cx="3726089" cy="48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213104"/>
          </a:xfrm>
        </p:spPr>
        <p:txBody>
          <a:bodyPr/>
          <a:lstStyle/>
          <a:p>
            <a:pPr>
              <a:buNone/>
            </a:pPr>
            <a:r>
              <a:rPr lang="nl-BE" dirty="0"/>
              <a:t>Welk is de invloed van de kinderen? </a:t>
            </a:r>
            <a:br>
              <a:rPr lang="nl-BE" dirty="0"/>
            </a:br>
            <a:r>
              <a:rPr lang="nl-BE" dirty="0"/>
              <a:t>Kinderen hebben vaak een invloed op de keuze van producten en merken.</a:t>
            </a:r>
            <a:br>
              <a:rPr lang="nl-BE" dirty="0"/>
            </a:br>
            <a:r>
              <a:rPr lang="nl-BE" dirty="0"/>
              <a:t>Hoe wordt dit in marketing gebruikt? </a:t>
            </a:r>
            <a:br>
              <a:rPr lang="nl-BE" dirty="0"/>
            </a:br>
            <a:r>
              <a:rPr lang="nl-BE" i="1" dirty="0">
                <a:hlinkClick r:id="rId2"/>
              </a:rPr>
              <a:t>https://www.youtube.com/watch?v=n9mK8z1uFzk</a:t>
            </a:r>
            <a:endParaRPr lang="nl-BE" i="1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8.2 Wat is de invloed op de beslissing?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026" name="AutoShape 2" descr="data:image/jpeg;base64,/9j/4AAQSkZJRgABAQAAAQABAAD/2wCEAAkGBxMTEhUUExQWFhUXFxwXGRgYGRobGBwcFx0XHhgdHBgcHyggGholHB0YITEiJSosLi4uGB8zODMsNygtLiwBCgoKDg0OGxAQGywkICUvLDQvLywtLCw0LSwsLCwsLCwsNCwsLCwsLCwsLCwsLCwsLCwsLCwsLCwsLCwsLCwsLP/AABEIALcBEwMBIgACEQEDEQH/xAAbAAACAgMBAAAAAAAAAAAAAAAEBQMGAAIHAf/EAEMQAAIBAgQDBQYDCAIAAwkAAAECEQADBBIhMQVBUQYTImGBMnGRobHBQtHwBxQjUmKC4fFykhUzUxYXJENEVGOy0v/EABkBAAMBAQEAAAAAAAAAAAAAAAIDBAEABf/EADARAAICAgEDAwIFBAIDAAAAAAECABEDIRIEMUETUXEiYTKBkaHwscHR4WLxBRRS/9oADAMBAAIRAxEAPwDdMJne7m0ABK0MbDLbLIfGwCitMTeeTqQMsUdJFtOsrXnhx+kqB0a9pPcwzJFtgHfLmNG8O4VZuWgzpB+lQYniAVwxEvBHpFOuGsRYUgTOpFCWDVU0MVG+0GvcGXumS2V160nwHZl7TF28QAMc6t+C1BlY51ECuaASN9KCmtgPEMZFlZx9zMoZTlZRpHUVBhu0F/I7XdVQbRv01p8/DwyAwJqtdrla1bVeT7+lKxjmnEjTTsxCrd9pbMJjv4YO0rPyrmd7iRdW00DA79Gq54O+TZ30CR8qqOOyiwfYDeUA8+npXqY8CVxcfh7bnmcmOwYQvGTmhVkz1q98LOe1bJiVAOvy+BiqfhMOqsrQgGUanLvpO/rVq4deGQQQQVJHTwmouvw4cWMNiWtiP6bnyPIxvi8SVtgzLKR9xNFPdVwZ9nLr7wdaUXnDJuJXUj10om5fHdt7o+NSYur7EGq/tHnGDYm+Ow+S3A1kjnyYwv0oXilk92J0JJHXka0xF05SSZMqR/aSQP10qTEYhnAlfxJ8iZNev0/U8uN9zcky4q5V9oue0ri4jCQSp0kGVXSI2Op+dH4XGG2iq8uGAAaCSJ9kN8d6G4YuZjvADMfnArEDDxdQDp0ETNedm6w+s17Fn9tS/HgHpj3qbcUwitcuXrJCuiIcwHhec0hgN9ANeVKcTgreIAK5c6hVdHHiGUgyvnMkcjNM/wBwgMFEAk5l5HMu/lzPqdqA4lg5eyyOVuHKMwGuvtSOcefuqn1ADqJCnzPTi2WEKwzMoO2gHPT9a02xtlMRbMHVdVbofypOxuEqHKtLkAKNZ2kDoYr2wr2gdCRliPiSf10p2uOoyg4PvBcMjB7pY6GyZPqvOqZYsd5cfUKMzSdTz6DU+lWJjibrMqKmWCNWM7a+UUs4bhXKmE/G4OpBkNr76WM1ciPGon0+WpbeCXBZQW0uMts+Isoglo1LZjPyFFXeIup0uEgDcEE/9fsaSYrDXxanMsRtJBHqKVYLHNbaT4mJgTr9am+pt3G8eOp03g3GLd62GLBWGjA6a9R5HemAZTsw+Nc64lhL9+yc1wS3iURGo5A8oHKqPcF1GKkuCP6jT0+oQQoM76UHUVqbVcGTiN9drtwf3N+dTrx7FDa/c+P50fCF6c7h+7E7CfdUDWT0rj69q8au2If5flW9vtvjR/8AMB96is4zuJnVnsnpUL2q5sn7QcYN+7P9p/Opl/aPiOdu2fiKziZ3Ey+m3WVRx+0a7/6Kf9j+VeVnEzaMMvYxBII20ojE2yypA/EDS6/xC3cgAayKP4pizZtow/mA9NK8/psbDG2t/f4ix+E3Cb+HQ7nWnnC8RltsFPsxVbxLWnXNmGY9KtfCuFW1tyxJzAE60rpVdka2N67zcZA7ww4jKoJ5kV4gQkwsHnFCY/htxnUI3hkHXlFEYnDvbVmU5iTJ6x5VTxzKujGUh8yMojqBmiDHvpD2wRVCAqH8JjSRTPheGuspJWAXzCd4pR2uvyEJPdmH6TpGlHg5hlQjUXnUBSRAuzpLyJiBPwps7W1EuFA/qyj61WeCcRFu3cGUzlYlvKNKpZ4o59rxeZJ/zXqdUCcklwr9M61h8Tg2O9pvRTTKyLTtlRRCqSIGUTIGkVxRcWDyiicPxC4vsuw9TU9e8cFqdWx0o5A0AGx13HM71umKzaER7iPnXPMP2mvj2iH941+IpthO1Q/FbPoZ+VA2HGwoiNDES64zKcgGzOBM7Ekb0Tx63PdZGAyMWMnkFYfeq7ge1eGysGLLPlptzopeJ2Liwl9dtAGg/A1vpUAF8XAOySYXYQr3mYRFuNOZIAP691GrhyB5m39yB9qhFjvAHzZiZkaRIMGPPSmI1PQnKIOhgGTXnnpyrH+e5lAzWBNnwejxzcAecJJ+lJL+FYXbRj8Z26DN+Qp1YuFT7hmieZkGosXiAblleeZp/tDT82qhSr7EBW73KhxLA4kXrjqgCq8LrqBpqegmfOrJwy739ly6+NFg7akzEn70wwBV1v548ew9CfqRSbtHgMRavW7uGNs27i5WQyGnWSeRU6CNNqrOhEMd6irB4YrbYeR1nzqq9n+IDxJ+LvGIHWfprPxqzW7t+4btk28rwSSQQq67loOk9JoXDcDs4K3md+9umMxHsjWfDzOvM0sKeLchCVjyBE34ZxVrhKG3sYPT4k6/CguK4G2L/II48QG4bWCKMTGKzZhlGbkDJpXxSS4jz1pBNGVsNQrB4zMe7nwnQHXTQ5SfQfKvP3dLgPfIxcEAkH8udLMNxDJow0JSfIDQ/ImmvZ7FEOyOwCggSDo4LRlnpIJ+FEn4pOdRrb7A2Li5kuPHOCpg9DpvUbfs1B9m83qoq68OdVMpCCIgDTl0/WtNRcU7xVnD7xfqmcwu/szucry+q/5oC9+zu+Nntn4iuqYi25I7tkA6OD9QftXlnC3zObutOjN+WlYQRCD3ucdv9gsUNu7P93+KAu9icaNrQPuZfzrtotHNlIXcAw383kVqW/hCqsYLQJhfaPuB511NC5VOCnsljf8A7d/iv51ldnOLf/0L/wD0/wA1ldwb2neqJz827TRlIB30ipeI4fOVUmFA50LwvhJtXM2YEedOsbhUuLBIkba0hl3LU6o9ysXHhVrQrEg9at1zD/vFhVV8pESRvpVKwHBnS4rEqVnbNU/ETcRz3LHXcA0L49jcU7jIv4aInQbLhQqFtYj4UHhLF1Dda68qZKjoKqyYd+4Vmch5Jmdah4Xi8VduZbjNkAO+kxQ8O+4n0+25bsTdvRa7oAqSM/kKrPbC8l273cgFQQZE+1Go89KEu8UxNk5LTZg2u0xNecZwfdsjkku6yxOuoihtloiVdL0+LJkKZO3iAJdBzqbi+JO7mCI5DSl17sVl/wDqEnoRH3o//wAI0D94pM5o9/L31a2ZWaNoO451f1Do1NjN+88kMQSDKWv7PMSVzI9ph/yI+1AYjsri7e9sH/iyn711xcTas2gAIzSQoG+0+VVzG8XXLczIRCFpAkae0NPxSdudQ5nyILXcLmZzxOEYs+zYP/ZfzoDFpiLZi6jW52zLE+4nf0rqvAHS9qubQlWBBVlIEwRuDEH1qbivDc9wJkVwFLS4nKAfETI0Xbaa3pM75shRgBBbMV3V/E43ZtC4Tm1g8yTVu7MdmcPetuWDIQ+UFWYawJ0mDvzFWHiHZdE2Wx4tA6yEzRMMcog+lT9k+EsveyGRkuZWWdjAJjl0191eo2C1JVgfaCnVfWFdCJDw3sljLIdsPi2tkNojqCrDKDOkDfTblXvDO0uPJuC7h0udyJco2VoBgkA6N7hFblLguMy4jKocqQ5JOkbQKc2MRahi5Ul1ys4GUkefn51A5ZW4nxLggZQy+YRwzjQbL/DvqXHhDWrhUht4YAr86Z3cLLo7QuUOIBkkvA9w5/Gq6/HggCpoqiB5AcvdW+J4szTFdj4nuIt1ZY4fuwpBc+ZEDcAfD86hGNtCOe4Gs5T66QesVX4vMZRWJ6gGPcak/wDCrzMAwCE9dvltTiRF0TDMbxsrsTHMTIPmOh8tqqHESXmCTygdP9GjO0AFhsk5j15c+XpVXs8TvXXVAfaIUKukydBNbRcamFgh3N8FjWwrP3iMQNiBESdASdhR1jGtdBMDWYHu6V0fh/YkMkYklg0FkB002EzqBr+hVT472fuYRyAPATKNGhH/APVKOE1ZjhlvUrjkKpPMeL3hv9x61mBOvMy6ldeQ1rfiA0k6qT4vLp6VNwRA1zTZR9dvvSwhuHqrl34bjSu5qx4fHiqWjxr01ozB3zIk61UDJiJcnuaSOlTWca2Q5QC0aBjAPvImKS4TFkqV8qiwOMG07/aigx5buXiwL4XUxLLcUx6GNvvW93GuFkWLpOmgCz4jG+aNOfSp7OMIUSDtyUn6V6/EABMgD+rMv1FJLDYNiGbiEYu5uuFvwSTqBOpk86ynQ4un89v/AL/4rKyv+RifTX2lTRLZWTb191UDtBdIvuAYA5U7Tt6sL/CJnaqzxTEtdus/dsJNMDKO8qXHkPaRJdb+Y10fgmDQ4ZHZAzfOuc4ZSScylABMnarLw/tb3VsIGQgc4NdantNdXXTH95YOP4a2thmRSCBI30qkDiFwbMaecQ7VG9ZZfAFI1bWqxbdT+Nd+hrhx9oHFvf8AeFrjX/mqycHw4v2S97MxU5RB5GqxeVFYr3gkcgrE1Ph+0l7DqFw7I4djOZDoR61oUMaAhfUuw37xnxnh1uyyG0D18Q5iK8tcRu7yP+o/Kgu0eMxr913xtKSsjIuuvIyd6FwWExD2GvG4AqkDYSZ6e6mnAzAH3iQwEe3uMXoUnKQJyyqnnry6imiYEYjDm5ccqzypKwo9oQ23tafWkPZ7EM7m2bdshBJuPO2+pp5huPnuSy2QqIw0QE7zJ+nxqfPgdFNiqmEg9o24FwlbKHKXYsSzO/tOxgTy0gAelFJeZXu92ma4VUAEScpLgkDmA2SfKpuFuWXMQRInK2jDXnqaU8StXjfVrMqwUQwMbz8fdrS+lRSSb8d4t2KgEC4ZjWvd33bW/wCIbgZF7tJJCMTAjKwGvxFBris2IusPazKGiAMyogYdZB0PmDS/iWExzvmNwh4IDgxlHMAKJWROwqLgGHNi2y3eTljlIMjTavSxIgGmBNdolsrlvwkD3jXhSJce+hysobKdNPAqyfjOtKuz1tbgxGkwjAAx4YLCR0PnUPY6+7JedwVJa4YMg5SZ2PkBrXnZfGE/vnhA/gvGnLUkmvMyi33PXDUtD7SyYWxYyWFdVYlSdVBEqNz19aF4nYQnDsubLAJjb2tzp+ooh2VO5AAnuyTPJQJP2oH94Ny9YGmTLJAG+rba7aRUmRWKGh+8Wx8wXi+HxN3E3msYp7du21tSg2LPlUGIga70TxPh+KW2xa9nYErJURsZ1EGtuF2muPicuxxSa7aIwI9NKY8UvRh7gP8AX8YaquoHpcYCfUanKu0f7yhQlg3eEp4ZLee/Xap+B8AvpdtXblvKqurHMYMAztvVj4bkzoYBYDw84nePPf099WDE5CPGSxA0k6egGgrV6lqqHm6cc/iOuH9oEZxbQr4icuYsN+UkRNNMfhjetlLloEHow08xI0NczvYiX0OWNjpy2q5dkONPcV+8dSwPM+XI9NNqamexTRbLWxKTxzgjWma267j0IPMUHwPAd0hG5J3+Qq5ftCeRafTQEEgyI0+9L8Bwk/uQvAEOzFh0KmAoPQmCZ866x3nDtAryaadDUeBvzvodo106+tC3sbcGmgPu1rXBswaetFUyWbA3ypEGK8S2VukDYHQcoOo+tBYZqc27ZYqw6DWY206US7nKttUf8OxBUiQdv9ab0wbFId/mKRYTPnWYgkDz+Jb7U0vcLH4blxdvxk/WaDKuQn6GA+R/uHkUAyG4iSYCx7q9pVi0uK5GdzHP9CvKiLZP/pf5+c3gJw/hy/xE1nWrVbfyqncLuk30DLlOtXfC2Jo1Ugbj8jDVGSYjBl7ZEakR8aKucESw1m1EhozGOvnU10FU/XlU3EsbcCjwgmQA3Si5gHjEsASDFd/gKgvYU6F4HuJFMrnCLa3HshYRbcg/1DnNC2rxJknXvAJ9a34hinLAZgQAdRuTOxrTlF1+cxgNfExeFgWjdUS73dfJRp8KA4klmxjFhQUzM0eZVfvRdtmNkhWcMSw0BIjNr7qXWsKXxlhGUkFjp/Tp+VO6V1yPXz+0Wxq6lmxvBLTWWxDAlzbzjxHQx02itezNm3irKh0GW2FAB2mDJgEanSm3aXELbsvbCETaMHkABEV5wRGs4C2VRS+VSR1nn74qvXpb8HX2iyTcr3Z9AcVibGQd33jE6SICwB7tqfWra272VAApIkAabLr86g7JWWH75d2LXTHllA+5o3BYe6xzupJ5kRE6cvSp+vfvx+39puM63CLEC4WJJMaL06kT6Uq4hj2FxgCVCqCeo08IgdSKaXseluZ36AT9NqrmL4ihuFgG1I0gDaI116V5wQ1Sx2GgdybFs7WBoxOcEHU7HNueU8zUhJg6Ak+EACffynrS7E8ULHMxygaROmsczz86mwnFLIKLh1zuTsPCuYxux8+Ymq8ScL+4qbkPKvmSdmsJdNgK4YEhg2YNm1JA1I2j7UTwjgF5ReDZP4tvu5zEkA5p5ee1SB8UWMmzb5wM1w9YzGBPoanwwFy4O9YsADIk5DI/l2nyojV20wEnQmcSOHtspvX7aZRkjMBuOhJNCni2EEvatvdyiJRGiFBJhjA6/Ol3AOF2bbWWNlZawzMMomf4Rkzz1I9ad8Ul7aoD3eZHWY2JQCfSaDR1U0j7xX2KW4LTHIy58TmIYzMqWkeVH8eY9yy7ls/xJP50NgcP+62ltktdfMWCoACSdOZ8IjqRSril3G3bizbtWUIIVZljtJzczH1rsyszA+J2MkH6Z7w/h6OtshsrLqxUzJE6a7R0plxAAr6RP0pPeS7hlDkLlLZSQY8UE68uVD43joZQJXz2b4DrSjjb8pQzgncD4riCrssCdPhpEe+rp+zdYJZtmEfCP81zq3d766W1I0ifIGut9jsOEsjwzpRKTyAk7dpP2v4GcVbti0QsOJ21U6H1G/pUHaq1at4dURY8QX0UH/FPsiRGVgB76rvbMKLdvLPtNv7hVVwcf4hOdYggNpOhmJr1cfyA9a2xFuTRvD+HR4uZ/UVsdmC1fmG8Nvg+1p6N9h96tOCC5Rz8yIpFh7IBkjXypzaOlcsXiU3cZ4SzLeECd9dBp1iibvfAf+Wp05P+YofhveKMypmDc9BRbcQuDey3pSMnUIrUQf0P+IL7Mq/EeLuLjAiCDsdY9RvWVBiuMDOZXWayoC1nt/P0lQXXacrtsWxVrSNDVyw6RVJ4bizcxVvw5YU/arzYTzq1hUmU3cIxg/hH9cxUzWbf4jvyJ517evC1bLsMwAkivLtm3eUORpoy6xuK8n/yDMrqdgb2P6TsniRogbL3YkBxMa7EzXuIx9tDlykNI5fzUvbFfu9rNbOneAHnoTrUuK43YaEU5mJAkD71mXp2OTHolaH8Mx2FgfYQ4I9u2MoDmSTB5MxJ+E1FweBfTEPoVJUjf2jApBhuOXLYdFTN4mgmdiac8E4lmexbaJdszeWXb51d0fS5MeUnXnfmoPcEy78QsLckNqCsRzg0NgL84dA4IEhF6mDA+lQ8eJt27t3NH8IgdQdYitOF4i2+Etux0QAnXZl61XTHGW9zApQwEls3gpxDCCiwIH80eKflUXG8YiIwa4qjL7M6yegpRwXj1u2b63ZXNcZ1kbgk6fKo/wB3F+4bmUFmAjmdYge+tzI2I3XaoWOmgdnjCRFtS3vBA+leol264DEIp3KDWInczTS1wMvohbOAZ8IFsEfhzbydp032o7BpbJw7KDJ8LyMuYjLuNucT7qnPrNu6EqUouiLlZx/AUVWfLmgTLPmZdwCV/D0oTgLAXrRGsMT02HP1q5cSa53N52thLbo0aKCeYk+1O5100qo9nrE3bcgAEtOo1lTyFU4sNZLsn/qJyZOQj2/iyXCFtTqeun+hQKYlwVeD4iSo899azAYYtjLrH2e9IHWEUjbpM/Ontq2DcUAADxfGB9vrTcgQaO52OxsSM41vCSoJKBp8mIEfH6V7xXihy2gT5ehAmp8TZCgE8raD0BY/b5VWeLMWa0umjjTWYIMxHu570jAKMaMqjZhzcRYQZ3VSCOoMeoiai/8AEWIfXVTqOUSBI6ddOYqTh+BDkIGIEQZA0iWn5UNxXAG1iFto8s9svJEADMBqBO8/KqAwYWI9c+MtXmE8VxAbCYkMDGUHX+ZHUCD5gkehrmfe8/1pV/7WX+6wT2zq1x19IM6fD51zlG09aqw7WRdU1vYlw7PWQLgG4ZQfl+RFWPjvGMfh2VcLbLIBr/DLa+8eWnpSjsKUds4BZlUqBEnTSY9wHxrq/C7ZFtQQwPORr515aqfUOpxOhOW/+8TiCe3hx6o60c3awY60oKFLlskv/L4toO/Kr/xriVuwmZ9ZMKsak/lVJ41izeiVVQNgo+p50TsFPaMxKSbgmFwQnMd+VE3XFv3nYfc0HaxhQERPTy/OvMMhZpOppoNi4XpktbRpgwTqd6ZXsVbtKGuuEWQJYwNfvoagw1qIrbjXY9Maid47qFJICxEnSTPlI9TRE0ITmhqM7HHMKYyYhfRxRaY5T7N6fUGufYj9kSfhvt6qPtQ9n9mT2XW4b8opBIAIYx/mlHt3k/zHuJu2S7GNz/usqpcaulLzqGMAjf3Cvai9A/eP5LEyMDi7cCPCftVuwoNUjhvEhfxVsgRCkfSrxhkaqGi03dQjjg/+HYcyIFVXD8NxDqBLZQPOIq2cVt+BSwJAMkDelbcfVRlt2zA01nSuFnVSv0en4K+Q79rr/cFtWC9oWMpMNJI3ou7wFLahg0MDOunw5zR5wbOhdbkORuvPTYAUDg8BdS4HukZf/wAhj4LvNcA1GzKGzYFcDEln4ub2sbh7akTnY/0wdeUmgLWAPfMbZyuozZem2xpvicNbcs/dkrzJi3b089z8aUJh37y7cDKq21/tnSADzmqOmJU2n7xHVO7IRl17Ad4w4txu5dAS6uiSXERMDnS3ib209i4QrHxKZ0GnIb0lu4m/evKhYjMQIGg1IiTzqz9pOBkWcwVQtpPE0+JyxE7dD1r0hiCOqk1fieSXBFqO0CvYlr1ktklEgl9iASQBVv7JOZBgZssgcpynKPLWKB7L8Os3sKiQcq5WcSQGYzv1AjbzphwFQXuDkNB6HSvP6x1QBQDoxiEtv3jVExEi9clUmYLEGDsAo06D40osGbkQFABAA26k+8nU06vI51ZiQNsxMD7T570oxV6JYbjSOhkDf3mo8jM5oaEdiFSXjxY4e6bhLDu20J1iDP8AuqJ2IsWhix3TsdH8MyNBvpz/ADq24nDPct3lG9xCgJ5k+e+5OtLuA8NXD3QHWGS20MrSCoKTI65v1pT0HEEwXAuoy7OEG5cY757nwzsVPl/qm+DtwObGSfjPw3oPgwyoHfwyMzFvD8ZpDxbtfmfurBy8i50Ov8o5e+hClzcwkDUfcT4mi3BbbVyB4BrpOhby1+VJW7PO144gYlWCIxyZGA94MmdJHrQHCLM4q8/tBVTX0c/lVs4XYnDletsL8VA+s1pJ8GoDAdjAuy5JMmPZY6eelV3jHaK3a4pda6GZFtLZ8OsfiJif5jHpVwwVhMMt1yVyopJbUeyCTv8AKuJviGuO9xpJdix15sSfvVmPi3btFqSDylm7XdolxSW1QHwkySNT/KfhNVu2N68Fw9dhUyXOsGqkXjoTGbkbMun7JcETjM+sKpJ/6kR8xXaHvhQWYwAJJPIDeuZ/s7xVvD4UXMha7iLxtW0WJYqJOp0CgBmJ5Ba6F37fitn+0qw+oPyqPKfrMZ4EonaviS3r+ZWlFUBd4nUk/OPShBYc2+9KkJOUE8zrt8K6IcTbOjCP+aED4sIpD2xvBrVsIylcxkKQeWm3rU3p2bMpx5eyiUxxTjhmH0mltlCWirDgFhF8x9KdKGhK29qtCWSABOwjakOBSXX3/Sn81xkuY7qalT5Gk/abENbskhQTI5+etOGal+PMiDtSzUVODdqMef3q7y1H/wCq1lXzHdjcJcuM7K0sZMMw+VZWWJs5j2cstbvqzba10PCY5OooLhmBVyMqU5fhVlBNxkQfE1EuV8h/DPSHTpiH1nj8wsY+2AJYR8aXhLbMSlprpJmTovwrfDth2J7oE5NSWGh9K1w3e3UU3nZFcwip4fKTzp4Vh9oGTJ0ygELzP6CSX7j2xLuLamBltiT5CBzqBBFxQ1poeYdzJkCfcDR3C+DhLotuZC3C0nnppU7Hu0Np4LG6GXyBo+KjvFt1eRiONKNaEAfhXeZe/Jbvi+WSYRVmIG3KiuzmS5NoqISSSRuQRB89KzieKfu7YAHkR7UQdPWjuxtkjD3XAAYs0Ejp/mmYmVgftI21uUntWkcR00ICR8BFWztWvd4BrbMM+Uac/aBJpTj+CXrmKt3rkFSyBo9+p91XDjfD0unxKGGWPiatzdVjVUYbr2kyg/V94u7O2WtYC0yIM7xM9CTr8K3wJVCXX8ehG/iBgj9edG4S6FtWkI0DZF9yTB+VJOAYW8zPKt4mLBTy1OU+/bf4c687qMvPIfmVYVAXccC6xuCTJGm/WDEct/nW44OSJdlS2eQ1Y6zM/apbjpbPdu03Gk5E36mTy+tVzimPufvEAZgggJPhUFY1PL61mgNwuRvUbX+K2bEr7KjQfiuOdNANyT0FV6/xpLWa9dR59i2gBlgYY+R1A12EUfwLh1zvTdvIlw3NAQCHA/pGsL8OpNWgkoy5LaOinxAnxCNiCdC3vj3ikHqVvXbz3ncfecq40/EL2Vr1l7dptUXKY06kSZ/5AeVRWezqGO8UgkciZ5cyAJ8q6t2m4iq2bjH2QpJJ+Q+NVXB8QVrKZkzu6nSDzJgCOcbn51anUAiiNf1mDAW2O8r/AP7IEg9wzZwJKkxodvENCT0+MTV07J4R7eEUXWYMdfGZMyfD1EaCKi4SCAUAAESRPXlI3Pz11pvgMKoJfZASQv8AUN2/L40WWjsRewaMrP7S8T3GBNuTnvuF/tHif00A/urktldJ86t37VOIm7ilXlbTQdM2p9Yy1VCIAFUdOgVRUAzxBUq1GgqVapECdU7FYb+Jw5V1FvD38Qx5B7zKij3wXHoau/8A43YDFTcAIMGQRqPSuZdluMJZ7m3DBnKD0YgA/wDHX5mrV2iayMQczFSVGYD5V4/V5XxjkPeVYsZY8Za1x9o7XE+IpH2vZTbQrBljqI5DrSfAhLrECGXoWhj/AMYjWhb+KBHdCT3bMJO/lUfTda+RwrAflDXGVyVNMAvjmn+FQZSPOR60q4bbprZMGvWlLRpwhPET0H1poRQPBbilWCsCwbxDmNNJ9KYEUsm5E5tpA4oDGbUxc0DiYoDBiJl1rKLZPKsoZspf72rYe41pSpAgda3tcNOHto7+J33J1qbEYZbXeqPZDTTHH8RVk8SHwjShZgPphsWchm3qR4rBolximgdASB61Nj79k27esG2BA60tsXixef5PsaNFsuqggAZQZ5zU2bqlx0WNAzTQAka4nO5Zp1eNPdUX7rNwNrBIPiOvhnSiMPh5Ph5NLfA1DiO97xdggaRG50O/rUjdSzZUVSNgd5hPaeYu+LaL4CXK7x0HM084FdCWHQzCySeubU1Usb2ilQsS50J5CD89KsXZPEi9hnzwSWM8tNh8qp6LDkRcjMK37/zUX4B8TfiOKScuozBUWOr1D2txbWLTuDpComusyf8AfpVZ4lfuXcWMhGRD4VB18I1PntW/HuKXrygskBDqAJkmNYPrXpp0oxhSd+SJgtiQNfMseH4va/d7KlgbnhWD7QJ0zfOZo3i3Gu6/g2jBG7t0/pH3NVvDWrPeC4yspAkKNSTyAB570fcwbYi5NwQNDk1gDlmPM1jot2PMNMZOpHw/BPcctaOpmXnrvB5nz+tOMBw3uiFClrp1yzMebHl9elHcJwqqJVQEH4zzjp5ee1EXrdrcpuZkEgyeeYazUGfonykU5AHtG8CDQ3N7WFdWnM2YiWOmSOmvrUHEMbqqanMY8MRr+IzymvcVi/BEkidNdTrA13NaWLIkswluU8o2A+APrSUxt6hBP0wLrcRccVzh7jFsjuciDeAJOmntGD8qrvB3fujb9q4PBmA0yrpD9SOg6das/aXFBO5WCZdttwYjSdJ1OpoLgPDMoIGgJkL195OsbmrgugYaZAqm434Lw3LbQHUgR6Ubj8SAGYwLVpSz/wBokj4CtrrFQLae2256ef5VV/2l8QGHwYsqfFdOU/8AEat8TA9TTbLmTdpyfF4pr91rj+07Fj6mY9Nqx61sDnWzV6KiAZ4lSpWi1LFGO0GXHh3Hgtq2htglFUAmCJUDXUSCfKlfHeJ4m8+dUDaRIcZjHUGKVKWUkT+pH50bbflz/LevDytyu9ie9iw4rAFgx3w21bCB3d0vQNQ2g8svODzo/B4trjEsBIABYfiMnWOX+aq4xGUnQTtVi7OIzeI7T9BNL6bAFflOzIgP3lrwKQtFqY15DWoltwBUPE3C2LhJgZSJ99eixoXJWNC4s7PcTu3b6Lb7xV7zNdyHQgk5ZB2Hsyf910cgVXOw/C1t2Bc0LPPiE6LOi67wQdaselT4lIWz5nniRsaEv0Y1C3jRwoERWVKT7/hWV06c8vXibd08/wAqaBGaJPhIFB/u6spQGJBk0XewxYZQ0aAyPnXg9b1BBxlTRIP6ajXGh8TLSLLIImIPrU13DMVCq8QBqOlL7FkK1yDMrr8KV4XiV4p3aefi5xTG6V8uJChuvf7+ZjWQoAht5zatsVJMXQZnfXUVAOJXLl1TEIswOunWt8DaJXIxG+YlqNs4i29wWkAjmfy86vGJTRqyPMtHShCGyn8oFdw1q2MpANxuU6/HlQ2Fwx7te5ckkaqJnfUGKsuG7L2VLXr7ZbY2zHbz8z8vfSzD30a05wJ7u0hOZn3fLO53g9KtxMVGjJ8+b1ABVV2EVDAG06MLgkaGBJkjaBvvtUvEcRcw6C5e0LMco3aOWnI+tC9jccXxLPcI/wDLMabbbDr7q37UYm7iGCWcPcItEy5BMmNYA6fejGzEMzE7k3Ce0ad4M5E9DpHrVztcURmMwVUA5Z8PUT1qh4DjVoJkbC29RBaNfeAQIbzmpv3jCkEJZYuSFUFjr5kg7+Q8qBmKmuJPxU3nXadPscSW4IyiPlpQly+DdynU8gBoPearfZ0d0XhWmB4AxIBYgbnc8yfSrFhMHl8RJLnVtdJO4FaYWPICNSZLMvmOoAAUch1MdeVSFtwN/wDeleW3gxQzvlGp8R+p/wAa1FyJPaDXeBYtBIJIOURHmef6863bEi0pYiWOgHPyH3JqJVC5mY6TMny50HhFN+5nPsj2Qfr76d4qDHPD1ABuNqx/QAqu9uuyV3GZblu4MygjI2imTMq3I7DXoKs1lZ15D2fuft/uiUFGpINwTOHcR7O4jDiLtpl3MxmXT+pZFLoP8s+6u+ZiZPI6A+XuA5n7Vz/tnaRr4REQFRLMqgEluRPkI+NUf+zx7zVTkaEoK/CisNaLMIE8/h+jVu4H2VS8LmYupAGXKRuZ3kGRXvA8GqTI11BnfzFdk6teGoePCefxK46ifEsHX9aV6iKNQev2pvxDsniAJUh/WD8KTXsDdSQ1tgTIGh5x/mvO4meumdSfElXINz+j7quPZxP4emkmqbheEX2jw5Qf5tJq48KfIYY6RuBp6/4p2M0Yh3sy0xpReG4at1CHmAynQkeyZ+G1LrOLRjlVgT05/CnmEGVQDPprT2IIqS5jqoxRYEDQDpXpAqC2/Sa3k9KyTTGUVDdNStPX5VBc85rJkiJ8q8rMg/U1lZNnNFBFm5O4zUHgeMXMgRR4hpPlRNm6WtGRJYkH1orA2ktLLQDUzY0cAOLqXDpWdVYmhUh4cXGbMZLdaPS7bsLrBbyrbDstzWBB086FfAKXOX2fOjVdxz5FxoFxD84xsYZbqkkAkjSOXQVtZtWcLDMA1zko+/QeVCvjigKWh4gAJA68h0o7g/Z4yHxB1bZeZ99MAqTOef1k/n/iIePcWe9LXWhRsNlHuFV/guKtnDNblZuXCAWJgDmwG0jqaUdozeu4m7aAJCXGUKNoBO5qHCYC4qAXFuBVJMgaSY5/DnTbX8Ni5GTW5cEw1xLb/uVuSo8d9ozRzyA8q3wF3iFtQAXganwjNB38Xta+VLcDjmWMt5tNgwJHwkij24recMveIc2pjRoG8SBpFDkx5hXACvN3AOdC3eoaOMXlBBshTk8OhAA5mDvsd6Ks2HVlzgFwszCwAfIDUk8zUd3Am2hXeQAzE6nMQAPdrtThwTlUAnYHqTAiKn4pirgo33gFi2hGHB4LXI8pPVpP0gCjb94hlTyJPwOnxihuHSltidGMQOm/z51vb5AqTofF01XT1+1FhBVAsuROIszdiVUsQY68pOgHzj0oAWCzyfZH16DyovHBr1xVUxbTxHzM7+8wfcKB7QYwp/DT226ch199YmPh8xRa4t4jdN653STlB8RHM9PcPr7qcWbOQBFJ2193+dvjQXDMMbKZmUmY2AnXYedH2bkCSDJ1MyB7vQaUcwwxS3X5VrevtoumvPUEDmf11FRLf/4/GfyoHE4ohjBB2BgbfOtmBSe0bnEADoAPpVCzd473DuzE/Hb5RTPF37l5GVc1v3/iHMQNhH1rXAcLZfE8EA7Dn75jSl5FJlWJeAsx1wi33dvlLakcx0qtYq4oxNwLtmn1IEj4zXmNxd3O4bMoJJ9NtxyrOGshI0B6HQ/OtKiqmoN3ct6DQachz8q8e1O4Hwmt8KZGh20iiV8x9xRydtGIMTwm3qSzgbwpEA+QIPPlS9FKaQY+fqOtWXivDjdVcjKCDOokHSgV4JfIg92PPM30y/elupPaGjLW5twPDoSXMZhoOuu+n+KsVr30DgsEttcpIJ57an3USi9J+Gnzj60xRQi2NmHKK2k9aGDP/KB5zPyArYSfxD0H5zRwZKbh6fCoXuD9Gtsg8z61oUHQV06R977/AIGsrCnmaysnTnVvDSCAfMGl2KsNnKliayspad5f1DF2Ck6hdlTbAA6660wsMXICaRvWVlNEmYknj4EsXCuHqMp5zT/EgZlMbTWVlF2iGJJnIOLX71vE3iqIVNwmTvHTQimHCu1VoIRfs5mnwwAUA6ZTXtZRL0mEnnx37zATCeKJZvqr90LQOsgLmaOQy6Ae+lOJRBetqihR3Z0HmwGp5msrKeqhV1POz5WbNxPbUsXEjKoo/ntg+fskU1woKMhIgyQqztoRM9ZNZWV5qoAoPzPW6RQxJMOCqFLTtqZ91D4rEN4UXdoBHmdd+Wk1lZRrGZCeH5w+6RZtljqfqT9KTcJwJdmuOcxJJ1+g8hWVlb5iIytrnYt+FSVHmRox+w9etTMn651lZWTpBfMaETM9NhvSu5gRJZWidYI0rKyuq4SkjtBjhbpPKB0P2MUfgyWhZrKyksxDAXHcyVNySxhJe4TBghRpyUSfmx+FbjhSEzlUeYkfSsrKeQD3iLMYYbBhRoD6mfrU+QDyrKytAA7TCZ6LI5ae6ocWmVS28a66jlPyrKytnQkJG0fCtlFZWV06SLXjxWVlbOkZPTX31o1zrpXtZWTpoaysrKydP//Z"/>
          <p:cNvSpPr>
            <a:spLocks noChangeAspect="1" noChangeArrowheads="1"/>
          </p:cNvSpPr>
          <p:nvPr/>
        </p:nvSpPr>
        <p:spPr bwMode="auto">
          <a:xfrm>
            <a:off x="155575" y="-1516063"/>
            <a:ext cx="47625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9D5F20-588E-4922-A2F2-0866E2601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165" y="3789040"/>
            <a:ext cx="5986835" cy="30813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292</TotalTime>
  <Words>967</Words>
  <Application>Microsoft Office PowerPoint</Application>
  <PresentationFormat>Diavoorstelling (4:3)</PresentationFormat>
  <Paragraphs>116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Calibri</vt:lpstr>
      <vt:lpstr>Trebuchet MS</vt:lpstr>
      <vt:lpstr>Verdana</vt:lpstr>
      <vt:lpstr>TM_presentatie_nl</vt:lpstr>
      <vt:lpstr>Consumentenpsychologie  Hoofdstuk VIII  Gezin en huishouden</vt:lpstr>
      <vt:lpstr>8.1 Meerpersoonshuishoudens</vt:lpstr>
      <vt:lpstr>8.1 Meerpersoonshuishoudens</vt:lpstr>
      <vt:lpstr>8.1 Meerpersoonshuishouding</vt:lpstr>
      <vt:lpstr>8.1 Meerpersoonshuishoudens</vt:lpstr>
      <vt:lpstr>8.2 Wat is de invloed op de beslissing?</vt:lpstr>
      <vt:lpstr>8.2 Wat is de invloed op de beslissing?</vt:lpstr>
      <vt:lpstr>8.2 Wat is de invloed op de beslissing? </vt:lpstr>
      <vt:lpstr>8.2 Wat is de invloed op de beslissing? </vt:lpstr>
      <vt:lpstr>8.3 Wat zijn de rollen in de besluitvorming? </vt:lpstr>
      <vt:lpstr>8.4 Twee typen van gezinnen</vt:lpstr>
      <vt:lpstr>8.5 De gezinslevenscyclus</vt:lpstr>
      <vt:lpstr>8.5 De gezinslevenscyclus</vt:lpstr>
      <vt:lpstr>8.5 De gezinslevenscylus</vt:lpstr>
      <vt:lpstr>8.6 De cohorten theorie</vt:lpstr>
      <vt:lpstr>8.6 De cohorten theorie</vt:lpstr>
      <vt:lpstr>8.6 De cohorten theorie</vt:lpstr>
      <vt:lpstr>8.6 De cohorten theorie</vt:lpstr>
      <vt:lpstr>8.6 De cohorten theorie</vt:lpstr>
      <vt:lpstr>8.6 De cohorten theorie</vt:lpstr>
      <vt:lpstr>8.7 Levenscyclus</vt:lpstr>
      <vt:lpstr>8.8 Toepassingen in marketing</vt:lpstr>
      <vt:lpstr>8.8 Toepassingen iN marketing</vt:lpstr>
      <vt:lpstr>8.8 Toepassingen in marketing</vt:lpstr>
      <vt:lpstr>Besluit</vt:lpstr>
      <vt:lpstr>Besluit</vt:lpstr>
      <vt:lpstr>Consumentenpsychologie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Consumentenpsychologie Hoofdstuk I</dc:title>
  <dc:creator>gebruiker</dc:creator>
  <cp:lastModifiedBy>Guido Valkeneers</cp:lastModifiedBy>
  <cp:revision>51</cp:revision>
  <dcterms:created xsi:type="dcterms:W3CDTF">2014-11-10T18:04:18Z</dcterms:created>
  <dcterms:modified xsi:type="dcterms:W3CDTF">2025-04-14T09:34:13Z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2025-02-15T12:55:05Z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5a31ad12-a941-40d2-861a-adeedb700e4c</vt:lpwstr>
  </property>
  <property fmtid="{D5CDD505-2E9C-101B-9397-08002B2CF9AE}" pid="8" name="MSIP_Label_c337be75-dfbb-4261-9834-ac247c7dde13_ContentBits">
    <vt:lpwstr>0</vt:lpwstr>
  </property>
  <property fmtid="{D5CDD505-2E9C-101B-9397-08002B2CF9AE}" pid="9" name="MSIP_Label_c337be75-dfbb-4261-9834-ac247c7dde13_Tag">
    <vt:lpwstr>10, 3, 0, 1</vt:lpwstr>
  </property>
</Properties>
</file>