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73" r:id="rId4"/>
    <p:sldId id="260" r:id="rId5"/>
    <p:sldId id="276" r:id="rId6"/>
    <p:sldId id="277" r:id="rId7"/>
    <p:sldId id="261" r:id="rId8"/>
    <p:sldId id="279" r:id="rId9"/>
    <p:sldId id="257" r:id="rId10"/>
    <p:sldId id="278" r:id="rId11"/>
    <p:sldId id="28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0" r:id="rId21"/>
    <p:sldId id="275" r:id="rId22"/>
    <p:sldId id="272" r:id="rId23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E"/>
    <a:srgbClr val="EC4B2F"/>
    <a:srgbClr val="000000"/>
    <a:srgbClr val="4B2B4B"/>
    <a:srgbClr val="50C6DD"/>
    <a:srgbClr val="D1CAD2"/>
    <a:srgbClr val="B7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 showGuides="1"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1A4A96-82D9-489B-915B-218BDB102403}" type="datetimeFigureOut">
              <a:rPr lang="nl-BE" smtClean="0"/>
              <a:pPr/>
              <a:t>13/04/2025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17EFB8-940B-4475-A4F4-BBE959E163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5381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25427-6E8A-463A-9752-7D22F5CAF14A}" type="datetimeFigureOut">
              <a:rPr lang="nl-BE" smtClean="0"/>
              <a:pPr/>
              <a:t>13/04/2025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D9555-764A-4B78-873A-3D7406AAEA2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938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 hasCustomPrompt="1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err="1"/>
              <a:t>toit</a:t>
            </a:r>
            <a:r>
              <a:rPr lang="en-US" dirty="0"/>
              <a:t>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" name="Picture 10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395AB-315A-D5C0-F8F8-484AAA34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0F0DFD-3802-0B37-B369-002D837BA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82D238-930D-1A06-A4A9-84F55348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8F6D-54CF-4BF0-B983-711EF10E00FA}" type="datetimeFigureOut">
              <a:rPr lang="nl-BE" smtClean="0"/>
              <a:t>13/04/2025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5FEE04-2837-7E44-5221-A68076D9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019001-B1C7-03F4-69F7-D33B18CB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C5B5-622E-41CD-A6F5-5894CBA438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273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  <p:sldLayoutId id="2147483689" r:id="rId8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nkproducties.nl/video/robert-cialdini-the-science-of-persuas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be/url?sa=i&amp;rct=j&amp;q=&amp;esrc=s&amp;frm=1&amp;source=images&amp;cd=&amp;cad=rja&amp;uact=8&amp;ved=0CAcQjRw&amp;url=http://www.recruitingroundtable.nl/2013/01/22/recruiters-zijn-net-mensen-39-twijfel-is-een-slechte-raadgever/&amp;ei=9EyAVMqBNo33O-SQgIgB&amp;bvm=bv.80642063,d.ZWU&amp;psig=AFQjCNGs_0LR059DqXDFH-nI0OsrzY2onA&amp;ust=141778083256366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GEwvh_8MQb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CjVQJdIrDJ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Consumentenpsychologie Hoofdstuk VII</a:t>
            </a:r>
            <a:br>
              <a:rPr lang="nl-BE" dirty="0"/>
            </a:br>
            <a:r>
              <a:rPr lang="nl-BE" dirty="0"/>
              <a:t>De consumptiecyclus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14780A-0F56-8DC4-FB8E-4FDC272C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86" y="3356992"/>
            <a:ext cx="2429214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8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81BB992-3390-916E-0776-BDB9834F3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800" dirty="0"/>
              <a:t>Cognitieve heuristieken:</a:t>
            </a:r>
            <a:br>
              <a:rPr lang="nl-NL" sz="3800" dirty="0"/>
            </a:br>
            <a:r>
              <a:rPr lang="nl-NL" sz="3800" dirty="0"/>
              <a:t>beschikbaarheidsheuristiek</a:t>
            </a:r>
            <a:br>
              <a:rPr lang="nl-NL" sz="3800" dirty="0"/>
            </a:br>
            <a:r>
              <a:rPr lang="nl-NL" sz="3800" dirty="0"/>
              <a:t>affectheuristiek</a:t>
            </a:r>
            <a:br>
              <a:rPr lang="nl-NL" sz="3800" dirty="0"/>
            </a:br>
            <a:r>
              <a:rPr lang="nl-NL" sz="3800" dirty="0"/>
              <a:t>meer-is-beterheuristiek</a:t>
            </a:r>
          </a:p>
          <a:p>
            <a:pPr marL="0" indent="0">
              <a:buNone/>
            </a:pPr>
            <a:br>
              <a:rPr lang="nl-NL" sz="3800" dirty="0"/>
            </a:br>
            <a:br>
              <a:rPr lang="nl-NL" dirty="0"/>
            </a:b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7D97FB5-BAC7-3320-7D72-E6D6D01B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7.3.1 SNELLE BESLISSINGEN ZONDER VEEL INFORMATIEVERWERKING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DFF00F-B13E-428F-6024-DB64DE1CD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FCF2A0-356E-06E9-6E9C-89938CA57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12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F484B-024B-F794-463D-E1CADB4A3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E71C283-77A8-8577-2C15-9D58C5BF0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3800" dirty="0"/>
              <a:t>Sociale heuristieken:</a:t>
            </a:r>
            <a:br>
              <a:rPr lang="nl-NL" sz="3800" dirty="0"/>
            </a:br>
            <a:r>
              <a:rPr lang="nl-NL" sz="3800" dirty="0"/>
              <a:t>schaarste</a:t>
            </a:r>
            <a:br>
              <a:rPr lang="nl-NL" sz="3800" dirty="0"/>
            </a:br>
            <a:r>
              <a:rPr lang="nl-NL" sz="3800" dirty="0"/>
              <a:t>wederkerigheid</a:t>
            </a:r>
            <a:br>
              <a:rPr lang="nl-NL" sz="3800" dirty="0"/>
            </a:br>
            <a:r>
              <a:rPr lang="nl-NL" sz="3800" dirty="0"/>
              <a:t>consistentie</a:t>
            </a:r>
            <a:br>
              <a:rPr lang="nl-NL" sz="3800" dirty="0"/>
            </a:br>
            <a:r>
              <a:rPr lang="nl-NL" sz="3800" dirty="0"/>
              <a:t>sympathie </a:t>
            </a:r>
            <a:br>
              <a:rPr lang="nl-NL" sz="3800" dirty="0"/>
            </a:br>
            <a:r>
              <a:rPr lang="nl-NL" sz="3800" dirty="0"/>
              <a:t>heuristiek van autoriteit</a:t>
            </a:r>
            <a:br>
              <a:rPr lang="nl-NL" sz="3800" dirty="0"/>
            </a:br>
            <a:r>
              <a:rPr lang="nl-NL" sz="3800" dirty="0"/>
              <a:t>sociale bewijskracht</a:t>
            </a:r>
            <a:br>
              <a:rPr lang="nl-NL" sz="3800" dirty="0"/>
            </a:br>
            <a:r>
              <a:rPr lang="nl-NL" sz="3800" dirty="0"/>
              <a:t>groepsgevoel</a:t>
            </a:r>
            <a:br>
              <a:rPr lang="nl-NL" sz="3800" dirty="0"/>
            </a:br>
            <a:br>
              <a:rPr lang="nl-NL" sz="3800" dirty="0"/>
            </a:br>
            <a:r>
              <a:rPr lang="nl-NL" sz="3800" dirty="0">
                <a:hlinkClick r:id="rId2"/>
              </a:rPr>
              <a:t>https://www.denkproducties.nl/video/robert-cialdini-the-science-of-persuasion</a:t>
            </a:r>
            <a:br>
              <a:rPr lang="nl-NL" sz="3800" dirty="0"/>
            </a:br>
            <a:br>
              <a:rPr lang="nl-NL" sz="3800" dirty="0"/>
            </a:br>
            <a:br>
              <a:rPr lang="nl-NL" dirty="0"/>
            </a:b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9D4AED-44DC-4C4F-33AC-A58621A1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7.3.1 SNELLE BESLISSINGEN ZONDER VEEL INFORMATIEVERWERKING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1DF681-C37E-44FD-1A00-572B60D87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57DA9B-E659-C8A2-0408-95E3F4E5DE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183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1628928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Hoe verloopt de overweging en verwerping van alternatieven?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7.3.2 WELOVERWOGEN BESLISSINGEN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700D30-D9A3-4953-A2F5-7B8C7EE20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564904"/>
            <a:ext cx="8028408" cy="26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2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2997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Hoe verloopt het beslissingsproces?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			Beslissingsregels zullen 					toegepast worden als de 					consument hiertoe </a:t>
            </a:r>
            <a:br>
              <a:rPr lang="nl-BE" dirty="0"/>
            </a:br>
            <a:r>
              <a:rPr lang="nl-BE" dirty="0"/>
              <a:t>			gemotiveerd is en de 					gelegenheid heeft.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AutoShape 2" descr="data:image/jpeg;base64,/9j/4AAQSkZJRgABAQAAAQABAAD/2wCEAAkGBxISEhAUEBQUFRUQFBQUFBQVFRUVFRUVFBUWFhQUFRQYHCggGBolHBQUITEhJSkrLjAuFx8zODMsNygtLisBCgoKDg0OGhAQGywkHyQsLCwsLSwsLCwsLCwsLCwsLCwsLCwsLCwsLCwsLCwsLCwsLCwsLCwsLCwsLCwsLCwsLP/AABEIANAAuwMBEQACEQEDEQH/xAAcAAABBQEBAQAAAAAAAAAAAAAAAwQFBgcBAgj/xABHEAABAwIDAwgHBAgCCwAAAAABAAIDBBEFITEGEkEHEyJRYXGBkRQjMkJSobFicpLBFTNDU4KywtEk8Ag1Y3N0k6LD0uLx/8QAGgEBAAMBAQEAAAAAAAAAAAAAAAECAwQFBv/EAC0RAAICAgEDAwMDBQEBAAAAAAABAgMEERIFITETQVEiMmEUQnEGM4GhsVIj/9oADAMBAAIRAxEAPwDcUAIAQAgBACAEAIBCrrI4m70r2sb1ucGj5qG0vJaEJTeorZV8R5SMPiyEpkPVG0u+eixlkVr3PRq6RlWft1/JX6vlgZ+ypXu/3kjWfJocsXmx9kd8P6es/dNDF3K/NwpY/wDmuP8ASqfrfwbr+no/+2emcsEvvUjD3TOH/bKlZv4Ky/p5e0/9EtRcrdM7KWGaPtG7IPlY/JaRzIPyc1nQL4/bJMtGFbYUNRYRTs3j7rjuO8nWW8boS8M8y7ByKvviydWhyAgBACAEAIAQAgBACAEAIAQAgOE21QFQx/lFoqa7WuM7x7sViAe1+gWE8iET08bpORf31pfLM9xnlNrpriLdgaeDOk78bh9AFxzy5Px2Pfx+hUV95/UynVM75HF8rnPcfee4uPmVyuTfk9iumFa1FaR4UGgIAQHVABCDhaE2CYwTaespLCCZwaP2bukzuDTp4WW0L5w8M4cjp2Pf90e/yaHs/wAq8brNrY+bOnOMu5n8TdW/NdteWn2keBldBsh3qe18e5odDWxzMD4Xtew6OaQQutSTW0eFOuUHxktMcKSgIAQAgBACAEAIAQAgKjtXt/TUV2N9dML+rYcmn7b8935nsWFt8YHpYfS7snv4j8mZ41imKYi3eLJTC69mQtPN9xtm7xXFOdtndeD6KjHwsN6bXL8lUfGWktcCC02LSLEEagjguVpryexGUZLcfBxCwID0IiRcA2PGxt5pplPUjvWzllBYEAIDqA4gOqAcQD3CMWnpX79NI5juIHsutwc3QrSFsoPsc+Ri1Xx42LZq+yXKZFORHVgQyHIPv6p/ifYPYcu1ejVlKXaXY+VzujWU/VX3X+0aACus8Q6gBACAEAIAQCc8zWNc55DWtBLnE2AA1JKN6JSbekY5trykSTl0NETHFmHSjJ8n3fgb269y8+/J9on1PTujKOrLu7+DP2hcLZ9Gkl4J7ZPaiWhku3pRvI5yO9gftN6nW4ram51v8HBn4EMqPw/ZmgbRbPQYrCKmjc0S21037fs5BwcOtdllcbo8o+TwMTMtwLPStX0mUmjk5zmtx3Ob25zdulvdVl53GW9H1XrV8PU32+TQMF2IhpmekYq9rQLEQ3yv1PPvH7I+a7K8eMFysPAyeqWXy9LGX+RhtNygySgxUY5iEDdBGT3Dst7A7s1S3Kb7R7I3w+jxg+dz2/8ARSmguIAuS45AXJJ7BqSuRJs9ttRXcnqTYuvkFxTvAPF5DfkTdbLHsfscE+qYsf3Hqp2IxBguadxH2S13yupeNYvYQ6riyeuWiAljc1xa8Frm6tcC1w7wcwsWmvJ3QnGa3F7PCgs3okqfAKuQXZTzEdfNuHle11oqZv2OWedjxenNHKnA6qMXfTzAdfNuI8SBkjpmvKEM2ib1GSI4FZHUBCkFw2M28moi2OW8tPe1ibvjHWw8QPh8l10ZLj2fg8XqHSYX7nX2l/02zDa+OeNssLg9jxcOH07CvTjJNbR8fZXKuTjJaY5UlAQAgBAccbAk5AalAYTyj7bmtkMNO61NGcyP2zh7x+yOA8V5+Rdvsj6zpXTlWvUn93/CntC4T6FHVBJ1ATWyWNzUs7DCb865jHxn2X3cAL9RzyK2pslCXY4OoYld9T5+3ua5thXR0MclWyFjpnbsQccibnK51sLr0rpKtc9dz5LAqnk2KlyfExfGMWmqpOcqHl7tB8LR1NHALyp2Sm9s+0x8WuiPGCGKodBsfJvgsUFI2pcG85M0yGR2W4zOwv7osLkr1MatRhyPjOr5U7ch1Lwu2iCxjC6uqeXPxOlsTkxkzmNaOqw18VnOE5P7jrx8nHpjr0Xv5EsP2cr4XB0FfDccOfc5p72nIqsapxfaRpbm4tq1Kplm21w+KpoXvlMXPwxF4cxwPSaLuaDqWnPJbXRjKHfyef0+2ynISjvi2UXk4xClgqS6qsLtAje4XDHXz7r9a5MWUYy+o9zrFN1tKVX+S7bQYbX1Mhkoa5nNEDdjaQN3+Jt7+Nl2WRnJ7hI8TFux6Y8b6238kLTMx2leHODp2g9Jm81wcOIvqO/PuWS9eL+Tsm+m3x0vpZWts8Z9JkaZKT0aVvtdI7z28N5pY2+fvLnvnyfdaZ6fTcf0ovjPkiu2XOemcIQE/sZtXJh8t83QyOHOx/IyN+0B52sumi5wf4PL6l0+OTDa+5eDfqKrZNGySJwcyQBzXDQgr1U01tHxE4ShJxl5QupKggBAZryy7UGGJtJEbPqWkyEH2YtLd7jcdwK58ielpHrdKxfUnzl4RjERXnSProMdMKyZ0JnpQSCEkls3LGyqpnzG0ccge42vbd6Qy7wFpS0pps5M2E50SjDy0XLlL2np6qGGOmk37Sbz7AiwDSBr2n5LqyrYyikjx+j4FtNsp2LXYzxcJ9GCgGgbD7cRwxei1gPNgFrJALgNdqx7erPVd1GSkuMj53qXSpzs9anz7ob1exNLK4uoq6DcdmI5CAW9gde5HeElRGT3GRavql1S43Vvf4PNNyfxNINVW0zWDUMILiOoFxFvIosdL7pEz6vKS1VW9/kQ2unwprOboYQ5+QMwJDW26r+04qt0q9aiaYFWZKXO56XwNtihh7nOZXtsXEGOQucGjgWOA0679qpR6b7TNupfqklKh/yiWxHk7l5x0mHyRyRuN2br917AeG8Ne9ayx3vcGcdXV4cFG+L2PcGwHG43N9fuMBzMknOC3HI3J8wrwhcn5MMjJ6fOL1Db/A85UMYpXQCHeZJNvNLd2x3Le0SRpfqU5U4cde5n0bHvVvPuomVrzj6s9tahGxCVSiGaByQbUczL6HKfVzOJiJ92Q6t7nfXvXoYtv7WfN9awtr1o+3k2ddx8wCA45wAJOQGZPYgR8tbVY2ayrnnztI87gPCNuTB5C/ivPsfKWz7DDrVNSiRrZFi4nbGwcxSrOUTphZsdNzWWjZM7ZCQUEggBACkAgAgKSDgaOpAekAKADRY3GR6xkfNTshxT8nuSRzsnOc4faJP1TkyqrivCPDR1KC4vFCSpSKOR2YhqnRVPZHyPUpEtibZS0hzTYtIc09RBuD5haR7PZhYlKLTPpfZLGRWUkE41e2zx1Pbk8eYK9WEuUdnwmTS6rXAmFcwK1yjYj6Ph1W8GxMZY09snQ/NUm9RZviw52xR8xby4tH1PIN9NDme2yqriaxtHcFUspVnVXcSETw7RYuOjqU9nssVS6Z5shJxCQUg6gCygHbIQCAEAWQCkcBOilIq5JD6Oh3Rd+SuoGLt34GtXXtbk1Torv3ZETVd1ZQKu0QMytxM3Yc51TxI9Q2HkHxO7KunJ9lzZm/xDdd/K35rsxn20fPdZr+uM/wDBrC6TxDOuXWo3cOa397PG3yDn/wBKyuf0nd09btPn9cp74IAQHoOUaLKWheGchUlDZ0V2kvSVgOTli46OuM9j/wBHvoqcTRWiT6YhV4misTEjGU0y3I5uqCdhZBsN0oNijIHHQKdFXNIeQYU93BWUGzKV8USUGCBubytFWc8slvwN67EoocmWJU9l4KrlLuytV2KPeczl1KVHZLko+COdJdXSMpTbPN1JTZL7P4ayQvlnJbBTgOktq4+7G3tKvCO+7OTIucdRj5ZcBi7JaVjOYjiFVIIKdhseiSGmUiwta+XbZb7TWtHmenONvLlvXdnvk2ApcadA0ktc2SMX1Nmh4v29Eqta4z0b5kndiqbN1XUeCZb/AKQDv8JSDrqL+Ub/AO6xu8Ho9N/uP+DDFzHtghIIAQHboNikcllRo2hZolaDEC3uWTWjrTUkWigqGSDNWWmYycokm3DmOU8EU9eSO/oRhUemi36qR6bgMaekh+pkLMwaIcFZVoo8iQu2kjboAp4oo7WxnX4nHED9EbSJjGUinYtj75LgGwWe2zpUIwIGSUlWUSsp7Erqxk2CEAgLzQ4NzuH0oDg2MyvmqX6WY29z4BoC6FHcEeRZfxvlvzrSG1PLz05rHjcpaMDmW6b3N/q2M6yXWJUeXv2Ro1xh6a7yl5Etg65z8XpJXe1JOb/xtc23zsqwe57NsqCjiuK9kfSq7T5ky3/SAZ/g6U9VTbzif/ZY3eD0em/3H/Bhi5j2wQkEAtR0j5XhkTS5ztGjVEtlZTjFbbE3sIJBFi0kEdRGRCEppraPKEisb1Vo2hPRI0VWWnJZNaOpNSRa8NxbS6spHPOon6erBWiZzNNDnngpIEpaoBRslLZA4tjm6CGqkpHTXTvyU6trXPJJKols6G1FaQxc5XSMZS2eVJQEIBAT+AbJT1Td9tmM4OdfpfdA171rGtyOO/NhU9eWS0dbVYT6qRrZYn3cw3IF/esbZd1lfcq+xyuurM+pdmQOP7QzVZHOWaxvsxt9kdvaVnObkduPixpXbyL7Bf6yoP8AiI/5kq+5EZv9iX8H1Eu4+WM65dYN7Dmu/dzxu8w5v9Syt+07sB6tPn9cp7wISWLZrZGars4+ri+Mj2vuDj36LSFbkceRmQq7eWaXhlDS0W5FHutfLkL5ySEC5J7PkuiKjHsePZZZduT8GbcoUTW1sm4LXaxzvvEZn6Lnt+49jBk3UtlbWZ2HUArE9UkjeuZIU1RZZNaOryiZo8SIUqRlKvZJ/pfJX5GPpEdXYoTxVHI2hUQFTUEnNEtmkpaGjnLRIwbPKFQQg6xpJAAuSQABqScgApIb0tliGyE7J4GSt6ErmgvbmANXA9RsCtPTaZxPOrlBuL7jPaPFnzSkAlscJ3ImA2DQw2By45XuonJ7NMeiMYbfl+SWx6vc/DqITG8j3uIJ1LGXAd5EK83uC2c+PWo5EuPgqSwPSLJycR72J0I/2t/wtc78lpV9yOTOf/wkfTi7j5cqPKvSc5hdWPga2T8DgVSa+lnRiy1bFnzQuM+kHuC1Ecc8TpmB8YcN5pzy67cba+CtFpPuZ3RlKDUfJfdo9vWR3jowHuGXOH2G/dHvfRbStS8Hl0YEpfVYQewcr58QEkri9wY9xcczpYd2qpW25bOnMjGFOokbtrNvVtQepwaPABVsf1G2GtUog1Q6gQHQVBKehxE9UkjqrkOmSLM3F+fTZGhtNKiQb0NXOWqRhJnlCgIQCA6D1a8La+Ckh+O5eMN2snpHiGuaXCzTve+1rhcX+IfNbxsce0jybcKFy51MXrNm6KQSVbJHOiaHSPjYW5kdIt3j7N+rtUuEX9RSGVfFqprv8lNxjE3VEm+QGta0MYwaMYNGhYSltnqU1enHQxVTYuvI7Tb+KQH90yV//Tuf1ralfUef1KWqdfJ9FrsPnBnjFHz8E8R/axvZ4uaQPqofgtB6kmfI1iMjkRqDwPELhZ9RF7SYIXBAXfkpivPO74YwPxO/9StqfJ5nUn9MV+Sp4tLvzzu+KV58C42+Syl5O+lagkNFBoCAEAowqrRpBjhjlm0dcWe95QW2IvcrJGUmJqxkwQgEAIDrXEEEag3HeNFJDW1oum1TRV0kFYz24xzcoHfx7nfzLef1R5Hl4rdNzqfh+CmMkcA4AkB1t4AkB1tLjisNnqOKb2eVBIIDUuQSj3qiql/dxtYO97r/AEaumhe54/VpdoxNuXSeICA+XeUXC/RsRq2AWDpDK37svT+pI8FyWLUj6HDs51IrizOwEBoHJmNyGumOgDR+Br3H+YLerw2eTnvc4xILZ7Y+oqrOPqoz77hmfut4qka2zpuzIVrXll3nwSgo6aRstgJGlpkdYyOy93t7AtnGMUefG+66xNGTOGZsbjgdL9tlynuLwcQk6FBKF2FUZ0wZ6JUF2xNxVjNs4hQEAID3BHvOa24G8QLnIC51J6lKIk9LZcP0HhTbb1Y4ka2LbX/CtuFfyeY8nKfiBMYF+jwJKaGZzxVAgtdpfdIJBsLG30C0jw8JnLf+obVko60Z1WUxikfG7WNxae2xtdczWno9uufOKkIqpcEBvXIZhvN0D5SM6mZzh9xgDG/MPPiu2laifOdSnyu18GjLU88EBjvL7gh/w1W0ZC8Mvj0o3ee+PELC6PbZ6fTrdScWY4uc9kEJL9yaYtExlRDKWtF+d3nEWcLBrgb9Vh5reqSS0zyuoUylJSiOdoOUJrbso27x0513sj7rePeVMrfgpR09vvYZ/W1kkzy+Vxe48XG/gOodiwbb8nqwhGC1FCCguCA6gFGFUZvBnslQaNnhSZsEIBACAtuA7IMkax1TLzRm/Uxjd33D4iHfRbwq35PNyM5weoLevI1xnYypgN2jnWfEwZ+LNR81WVTRpRn12dn2Yx2brYoJedlDiYmkxtAydJaw3jwCrBpPZtk1ysjxj7kdUTF7nPdm57i495Nyqt7ZtCKjFJCagse4IXPcxjBd0jmsaOtziAB5kKyW2UskoxbZ9XYBhopqaCBukMbWeIGZ87rvS0tHyVk+cnL5H6koCAjdo8IZWU09O/SVhAPwu913gbFQ1taL1zcJKSPlKuo3wySRSjdfE4seOog28lxSWmfS1zU4poRUGhxCSybEYC2rmcJL7kTQ5wGRcSbNF+Gh8lpXDkzjzMh1R7eWXPEsMwknmHGKN+g3XbrmntOl+9auMPB51duT9/doz3aLBJKSXm35g5sfawc3+/YsJR4s9ai9Wx2iLVTcEB7Yqs0gxQqDVnlCrBCAQExsphonqGhwuyMGR462sz3fE2C0rjtnNl2+nX28slKevcRU4hJk43hpgeDiPd7GtPndX35kczrX00r+WcxPGJ4qOmgLzvTRvdJfN3NudaNtznmLpKbUdCnHrla5peCqLA9IEAIDQ+RfZ30irNQ8ero7EdRlPs+Qz8l0Ux77PK6nfxjwXub6uo8EEAIDxM6wKAw7lgwDed6XGMwN2YdYHsv8ND4dSxthvuelg5HF8GZauY9o6hJceTKr3Z5o72M0fR+8zMfUrWp9zz+oQ3FP8lQlBBcHX3gTvX13r537brJ+TujrXYt+DSGupJaZ+ctM3nIHcSBqz8vHsWsfqjo4bUqLVNeH5KcsjvBCT01Qy8RQqpqcQqCAsGHbI1E8HPR2zJ3WHJzmj3gdNbrVVNrZxWZ1ddnBjKirZ6KSQAFj3MLCHCxF/eH5KqbiazhXek/KLOyegdR0hmeSacEmFpzfIdQ4d/HtWu48Vs8/jerpKK7P3/BT8Ur3TyvkfkXaAaNaMmtHYAsZPbPUqrVceKGqqaAgFaOlfLIyOMXfI4NaO09fZxVox2zK21VxcmfS2w2GR0dNHBHw6T3fHI6284/IdwC7ox4rR8vfa7ZuTLKrGIIAQHibRAVnGqASNcCL3BFuu6BPRgW2GzrqSUkD1Tz0T8J+E/kuWyGu57mHlKa4vyQCyPQF6GrdDIyRhs6NwcPDh3HRSnp7K2QU4uLLPtLg/pAFZRtLmTC8jG5ujf72Q1/z1rSUd90cdF3pv05+w45NsKmFQZXMc1jWOaS4EXLrWAvqpqi97KZ90eHFPuVjHoQypqGt0Er7eZNlnLydlD3Wmxgqmx6aoZaJ7VTUEIBAaJs7i8s9G5sLrVFILtba4kYBkCPMd4HWuqEm49vJ4mTRGF25fazxTbVUlY0R10QYdA7VveHasP8Am6hWRl2kTLEtp+qp7RT8fpoY53sp3l7G26Rsc+IBGoGWaxmkn2PTx5zlBOa7kcqG4IA6gBcnIAaknQAdalLZWclFbZqWwGzfo452UetePwN+EdvWV2Vw4o+czMt2y0vBplC+1lqcJOU8lwgFkAIDjggI+piQFdx3BI6hjmSNBDhZQ1smMnF7Rhe1my8tE/O7onHov6vsu/uuadej3MXLVi0/JArI7yY2c2ilo3kx9Jrrb8ZNgbcQeB7VeM3E578aNq7+S2VvKU3c9TC4PI1e4brT15Zu+S0d3bscMOmvluT7GeySFxLnG5cSSesk3JWB6ySS0jyhJ0ISj2FU0R1QSeo2F3sgnuBP0U6Ickvcl8ANTTzMljhmO6bOAjf0mn2horw3F7OXIddkHFse7d4W2KZsrMmVILw05Frst4FvDUHxKtbHT2Z4FznDi/YrKxO8EB6ijc5zWsBc5xsANSVZRbM7LIwW2aJsnsoIbSTWdKdBwjHZ1ntXXXXxPn8vMdr0vBe6OKy1OAmqUICXpigHwKAEAIBKViAYTxICIxPDWTMcyRoc1wsQRdCU2ntGL7Z7CSUpdJBd8OZI96P+47Vzzr90evi5u/pmUwFYHpp7OoSCEghAISe2lQXTLFsS2n9IDql7W7liwO0c/gSdBZXq1vucuc7PT1BGg4xJXNG9SczI21w2xDrdh3rO+S6JcvY8alVN6sbTKPWbZYgxxa8hjhq0x2PzWDskj1YYVEltPZA4niUtQ/fmdvOA3RoLAZ2AHeVnKTfk7aqYVLUUNFBoPcIwmWpduxNyB6Tz7Le89fYrwrcjkyMuFS7+TS9ndm46YdHpPPtSEZnsA4DsXXGCieBkZM7n38FkggVzmJOnjQEjA1ASUAQD1qA6gBABQCEsaAZTRIBjPDfVAZvtjycslJlpLRvzJZboP/8AE9qzlWmdtGZKvs/BlVfRyQPLJmFjhwPHtB4hc8oNHr1ZEZrsIXVDfYXTQ2c3lOivI61yhotGQoCqmyZJ4Tjs9MfUvIHFhzYf4Tp4K0ZuPgxuxq7fuRJbRbWuq4WRuia1zXXc4G9wNN24u3O98+CvOzkjDHw1TJtPsV6CN0jg2Npc46NaLn/52qii2dNl0YLbZcsC2GJs+qNh+6b/AFO/Iea3hT8nkZHUW+0C+UVE1jQ1jQ1rdABYBbpaPLlJye2SEMCkqPYokA9hjQD6FiAfQtQDkIDqAEAIDhCAbyxoBpLGgGckSAgse2fhqWlsrAe8fPsUNbLRk4vaMq2g5PZIiTA64+B35O/us3UvY7a82S+4ptZRzREiRjh22uPMLN16OuOXGQ051RxLq7Z0SJxLK1HoTqvAushIlKDCaib9XE63xO6LfM/kpVTZWWdCJasK2CJsaiT+Bn5vP5DxWqpXucVvUZPtEumGYTFC3diYGjjYZnvOpWqSR587JTe2yUigUlB3FCgHccSAcxxoB3FGgHkTEA7jagFUAIAQAgBAccEA3kjQDSWNANZI0AyqaYOGYQFcxTAWm+SAqldsswk9AHwCaJ5MYs2PYT7I8go0iecvkmcO2ajjzDRfuCnRHJsm4aS3BCB5HToBzHAgHUcKAcRxIBxHGgHEcaAdRRoB1GxALgIDqAEAIAQAgBAccLoBF8SAbSQoBu+nQCTqVAN5MMB4IBpJhoHBAImhQHRSIBRtOgFWwoBZkSAXZGgF2RoBwyNAOI2IBdoQHUAIAQAgBACAEAIAQHktQHkxIDyYUB5MKATfT3QDd9IgEnUqA8+joDogQCjYUAq2JAKsjQCzI0AqAgOoAQA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189038"/>
            <a:ext cx="2228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310C04-4FF4-D583-B290-01604337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7.3.2 WELOVERWOGEN BESLISSINGEN</a:t>
            </a:r>
          </a:p>
        </p:txBody>
      </p:sp>
      <p:pic>
        <p:nvPicPr>
          <p:cNvPr id="12" name="Afbeelding 11" descr="Afbeelding met persoon, kleding, Menselijk gezicht, Leren&#10;&#10;Door AI gegenereerde inhoud is mogelijk onjuist.">
            <a:extLst>
              <a:ext uri="{FF2B5EF4-FFF2-40B4-BE49-F238E27FC236}">
                <a16:creationId xmlns:a16="http://schemas.microsoft.com/office/drawing/2014/main" id="{8AD9722E-9EC1-A9AA-4A83-D8B654B4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906513"/>
            <a:ext cx="2483807" cy="37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80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Beslissingsregels</a:t>
            </a:r>
            <a:br>
              <a:rPr lang="nl-BE" dirty="0"/>
            </a:br>
            <a:r>
              <a:rPr lang="nl-BE" dirty="0"/>
              <a:t>	compenserende beslissingsregel</a:t>
            </a:r>
            <a:br>
              <a:rPr lang="nl-BE" dirty="0"/>
            </a:br>
            <a:r>
              <a:rPr lang="nl-BE" dirty="0"/>
              <a:t>	conjunctieve beslissingsregel</a:t>
            </a:r>
            <a:br>
              <a:rPr lang="nl-BE" dirty="0"/>
            </a:br>
            <a:r>
              <a:rPr lang="nl-BE" dirty="0"/>
              <a:t>	disjunctieve beslissingsregel</a:t>
            </a:r>
            <a:br>
              <a:rPr lang="nl-BE" dirty="0"/>
            </a:br>
            <a:r>
              <a:rPr lang="nl-BE" dirty="0"/>
              <a:t>	lexicografische beslissingsregel</a:t>
            </a:r>
            <a:br>
              <a:rPr lang="nl-BE" dirty="0"/>
            </a:br>
            <a:r>
              <a:rPr lang="nl-BE" dirty="0"/>
              <a:t>	sequentiële eliminatie</a:t>
            </a:r>
          </a:p>
          <a:p>
            <a:pPr marL="0" indent="0">
              <a:buNone/>
            </a:pPr>
            <a:r>
              <a:rPr lang="nl-BE" dirty="0"/>
              <a:t>Worden vaak in combinatie met elkaar gebruikt.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7.3.2 hoe verloopt het beslissingsproces?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118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Aankoop kan in de winkel of online</a:t>
            </a:r>
            <a:br>
              <a:rPr lang="nl-BE" dirty="0"/>
            </a:br>
            <a:r>
              <a:rPr lang="nl-BE" dirty="0"/>
              <a:t>Welk zijn de voordelen van online? </a:t>
            </a:r>
            <a:br>
              <a:rPr lang="nl-BE" dirty="0"/>
            </a:br>
            <a:r>
              <a:rPr lang="nl-BE" dirty="0"/>
              <a:t>	- aankoop is mogelijk 24u op 24u</a:t>
            </a:r>
            <a:br>
              <a:rPr lang="nl-BE" dirty="0"/>
            </a:br>
            <a:r>
              <a:rPr lang="nl-BE" dirty="0"/>
              <a:t>	- de consument hoeft zich niet te      	  		verplaatsen; </a:t>
            </a:r>
            <a:br>
              <a:rPr lang="nl-BE" dirty="0"/>
            </a:br>
            <a:r>
              <a:rPr lang="nl-BE" dirty="0"/>
              <a:t>	- relevante informatie is snel opgevraagd; </a:t>
            </a:r>
            <a:br>
              <a:rPr lang="nl-BE" dirty="0"/>
            </a:br>
            <a:r>
              <a:rPr lang="nl-BE" dirty="0"/>
              <a:t>	- groter productaanbod dan in de winkel; </a:t>
            </a:r>
            <a:br>
              <a:rPr lang="nl-BE" dirty="0"/>
            </a:br>
            <a:r>
              <a:rPr lang="nl-BE" dirty="0"/>
              <a:t>	- uitgebreide prijsinformatie; </a:t>
            </a:r>
            <a:br>
              <a:rPr lang="nl-BE" dirty="0"/>
            </a:br>
            <a:r>
              <a:rPr lang="nl-BE" dirty="0"/>
              <a:t>	- snelle en gratis levering. </a:t>
            </a:r>
          </a:p>
          <a:p>
            <a:pPr marL="0" indent="0">
              <a:buNone/>
            </a:pPr>
            <a:r>
              <a:rPr lang="nl-BE" dirty="0">
                <a:hlinkClick r:id="rId2"/>
              </a:rPr>
              <a:t>https://www.youtube.com/watch?v=GEwvh_8MQb8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Maar bestaat funshoppen ook via internet?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7.3.3 ONLINE OF OFFLINE AANKOPEN?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8902" y="1152000"/>
            <a:ext cx="228841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98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2349008"/>
          </a:xfrm>
        </p:spPr>
        <p:txBody>
          <a:bodyPr>
            <a:normAutofit lnSpcReduction="10000"/>
          </a:bodyPr>
          <a:lstStyle/>
          <a:p>
            <a:r>
              <a:rPr lang="nl-BE" dirty="0"/>
              <a:t>Na de aankoop zal het product geïntegreerd worden in de huishouding</a:t>
            </a:r>
          </a:p>
          <a:p>
            <a:r>
              <a:rPr lang="nl-BE" dirty="0"/>
              <a:t>Studie van het gebruik van een product kan belangrijke info geven voor innovatie. Voorbeeld strijkijzers van Philips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7.4 Het gebruik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26DB9E-37B7-4918-95ED-4B709AB86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256819"/>
            <a:ext cx="2627784" cy="36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1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Het gebruik van een product leidt tot kosten. Is een goedkope aanschaf echt voordelig? </a:t>
            </a:r>
            <a:br>
              <a:rPr lang="nl-BE" dirty="0"/>
            </a:br>
            <a:r>
              <a:rPr lang="nl-BE" dirty="0"/>
              <a:t>Als het product langer en intenser gebruikt wordt stijgt de kans op storingen. </a:t>
            </a:r>
          </a:p>
          <a:p>
            <a:pPr marL="0" indent="0">
              <a:buNone/>
            </a:pPr>
            <a:r>
              <a:rPr lang="nl-BE" dirty="0"/>
              <a:t>Tijdens deze fase zal de consument het product evalueren. Tevredenheid biedt een basis voor herhalingsaankoop.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7.4 Het gebruik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5333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Drie typen van veroudering</a:t>
            </a:r>
            <a:br>
              <a:rPr lang="nl-BE" dirty="0"/>
            </a:br>
            <a:r>
              <a:rPr lang="nl-BE" dirty="0"/>
              <a:t>	technische veroudering</a:t>
            </a:r>
            <a:br>
              <a:rPr lang="nl-BE" dirty="0"/>
            </a:br>
            <a:r>
              <a:rPr lang="nl-BE" dirty="0"/>
              <a:t>	economische veroudering</a:t>
            </a:r>
            <a:br>
              <a:rPr lang="nl-BE" dirty="0"/>
            </a:br>
            <a:r>
              <a:rPr lang="nl-BE" dirty="0"/>
              <a:t>	psychologische veroudering</a:t>
            </a:r>
          </a:p>
          <a:p>
            <a:pPr marL="0" indent="0">
              <a:buNone/>
            </a:pPr>
            <a:r>
              <a:rPr lang="nl-BE" dirty="0"/>
              <a:t>Diverse opties bij het afdanken van producten</a:t>
            </a:r>
            <a:br>
              <a:rPr lang="nl-BE" dirty="0"/>
            </a:br>
            <a:r>
              <a:rPr lang="nl-BE" dirty="0"/>
              <a:t>	tijdelijk opgeslagen</a:t>
            </a:r>
            <a:br>
              <a:rPr lang="nl-BE" dirty="0"/>
            </a:br>
            <a:r>
              <a:rPr lang="nl-BE" dirty="0"/>
              <a:t>	naar de tweehandsmarkt, ook online</a:t>
            </a:r>
            <a:br>
              <a:rPr lang="nl-BE" dirty="0"/>
            </a:br>
            <a:r>
              <a:rPr lang="nl-BE" dirty="0"/>
              <a:t>	weggeven</a:t>
            </a:r>
            <a:br>
              <a:rPr lang="nl-BE" dirty="0"/>
            </a:br>
            <a:r>
              <a:rPr lang="nl-BE" dirty="0"/>
              <a:t>	…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7.5 De afdankfase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403168"/>
            <a:ext cx="3983748" cy="254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Hoe speelt het milieubesef een rol in het afdankproces?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7.5 De afdankfase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 descr="http://www.jobtec.nl/cc/uploads/news/Europese-Groene-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7"/>
            <a:ext cx="4238625" cy="28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5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 onderscheiden vier fases</a:t>
            </a:r>
          </a:p>
          <a:p>
            <a:pPr marL="0" indent="0">
              <a:buNone/>
            </a:pPr>
            <a:r>
              <a:rPr lang="nl-BE" dirty="0"/>
              <a:t>	oriëntatie</a:t>
            </a:r>
            <a:br>
              <a:rPr lang="nl-BE" dirty="0"/>
            </a:br>
            <a:r>
              <a:rPr lang="nl-BE" dirty="0"/>
              <a:t>	aankoop</a:t>
            </a:r>
            <a:br>
              <a:rPr lang="nl-BE" dirty="0"/>
            </a:br>
            <a:r>
              <a:rPr lang="nl-BE" dirty="0"/>
              <a:t>	gebruik</a:t>
            </a:r>
            <a:br>
              <a:rPr lang="nl-BE" dirty="0"/>
            </a:br>
            <a:r>
              <a:rPr lang="nl-BE" dirty="0"/>
              <a:t>	afdanken</a:t>
            </a:r>
          </a:p>
          <a:p>
            <a:pPr marL="0" indent="0">
              <a:buNone/>
            </a:pPr>
            <a:r>
              <a:rPr lang="nl-BE" dirty="0"/>
              <a:t>Maar deze vier fases hoeven niet altijd doorlopen te worden, bv. impulsaankoop heeft geen oriëntatiefase.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7.1 Wat is de consumptiecyclus?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9491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Consumentengedrag dient breder opgevat te worden als enkel het aankopen. </a:t>
            </a:r>
            <a:br>
              <a:rPr lang="nl-BE" dirty="0"/>
            </a:br>
            <a:r>
              <a:rPr lang="nl-BE" dirty="0"/>
              <a:t>We onderscheiden </a:t>
            </a:r>
            <a:r>
              <a:rPr lang="nl-BE"/>
              <a:t>vier mogelijke fasen</a:t>
            </a:r>
            <a:r>
              <a:rPr lang="nl-BE" dirty="0"/>
              <a:t>:</a:t>
            </a:r>
            <a:br>
              <a:rPr lang="nl-BE" dirty="0"/>
            </a:br>
            <a:r>
              <a:rPr lang="nl-BE" dirty="0"/>
              <a:t>	oriëntatie</a:t>
            </a:r>
            <a:br>
              <a:rPr lang="nl-BE" dirty="0"/>
            </a:br>
            <a:r>
              <a:rPr lang="nl-BE" dirty="0"/>
              <a:t>	aankoop</a:t>
            </a:r>
            <a:br>
              <a:rPr lang="nl-BE" dirty="0"/>
            </a:br>
            <a:r>
              <a:rPr lang="nl-BE" dirty="0"/>
              <a:t>	gebruik </a:t>
            </a:r>
            <a:br>
              <a:rPr lang="nl-BE" dirty="0"/>
            </a:br>
            <a:r>
              <a:rPr lang="nl-BE" dirty="0"/>
              <a:t>	afdanken.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1753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539552" y="141277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/>
              <a:t>Tot op dit moment consumentengedrag opgevat als een individueel proces. In wat volgt expliciete aandacht voor sociale beïnvloeding.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075D47C-D9E6-40E8-A76A-B341BF09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33" y="2882897"/>
            <a:ext cx="5962655" cy="3975103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346FB08E-D5DD-40C9-BCA4-535480657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428000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274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22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14780A-0F56-8DC4-FB8E-4FDC272C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86" y="3390058"/>
            <a:ext cx="2429214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8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7.1 Wat is de consumptiecyclus?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02" y="1556793"/>
            <a:ext cx="72588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Is er een probleem? </a:t>
            </a:r>
          </a:p>
          <a:p>
            <a:r>
              <a:rPr lang="nl-BE" dirty="0"/>
              <a:t>Een probleemherkenning vormt de aanvang van de consumptiecyclus. Probleem ontstaat door: </a:t>
            </a:r>
            <a:br>
              <a:rPr lang="nl-BE" dirty="0"/>
            </a:br>
            <a:r>
              <a:rPr lang="nl-BE" dirty="0"/>
              <a:t>- de gewijzigde levens-</a:t>
            </a:r>
            <a:br>
              <a:rPr lang="nl-BE" dirty="0"/>
            </a:br>
            <a:r>
              <a:rPr lang="nl-BE" dirty="0"/>
              <a:t>   omstandigheden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7.2 De oriëntatiefase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583CDC-2A37-452D-9C3F-44D345EE2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487" y="3645024"/>
            <a:ext cx="4917513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BFE286E-FD28-4FF9-B672-77DEE049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5341"/>
            <a:ext cx="6804328" cy="3907317"/>
          </a:xfrm>
        </p:spPr>
        <p:txBody>
          <a:bodyPr>
            <a:normAutofit/>
          </a:bodyPr>
          <a:lstStyle/>
          <a:p>
            <a:r>
              <a:rPr lang="nl-BE" dirty="0"/>
              <a:t>Is er een probleem? </a:t>
            </a:r>
          </a:p>
          <a:p>
            <a:pPr marL="0" indent="0">
              <a:buNone/>
            </a:pPr>
            <a:r>
              <a:rPr lang="nl-BE" dirty="0"/>
              <a:t>een gewijzigd productaanbod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	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2E05B9-FD8D-4CBE-A14D-6445A1BE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7.2 DE ORIËNTATIEFASE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90E4EA-D63E-4335-919A-3B447DF1AB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32EDAF-373B-4E88-84E2-23DBFCA384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Afbeeldingsresultaat voor GALAXY FOLD">
            <a:extLst>
              <a:ext uri="{FF2B5EF4-FFF2-40B4-BE49-F238E27FC236}">
                <a16:creationId xmlns:a16="http://schemas.microsoft.com/office/drawing/2014/main" id="{1193E559-A6EF-47B9-90FE-B7D0A955F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07" y="3330574"/>
            <a:ext cx="4937893" cy="352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19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5103280-2E34-4331-BF60-272DCCDE0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1268760"/>
            <a:ext cx="8784976" cy="7558920"/>
          </a:xfrm>
        </p:spPr>
        <p:txBody>
          <a:bodyPr/>
          <a:lstStyle/>
          <a:p>
            <a:r>
              <a:rPr lang="nl-BE" dirty="0"/>
              <a:t>Is er een probleem?</a:t>
            </a:r>
          </a:p>
          <a:p>
            <a:r>
              <a:rPr lang="nl-BE" dirty="0"/>
              <a:t>Door verlies of beschadiging van een product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451BB02-D6F8-40B3-B278-FE3002CC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7.2 DE ORIËNTATIEFASE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BA4712-8837-4744-90BB-17420E6F85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909C10-0630-4AC0-980E-BACE7715CE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 descr="Afbeeldingsresultaat voor beschadigde smartphone">
            <a:extLst>
              <a:ext uri="{FF2B5EF4-FFF2-40B4-BE49-F238E27FC236}">
                <a16:creationId xmlns:a16="http://schemas.microsoft.com/office/drawing/2014/main" id="{03DEDFFE-A5A8-4F46-A594-094BCE7BD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49" y="2708920"/>
            <a:ext cx="5718828" cy="272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Hoe verloopt het zoekproces? </a:t>
            </a:r>
            <a:br>
              <a:rPr lang="nl-BE" dirty="0"/>
            </a:br>
            <a:r>
              <a:rPr lang="nl-BE" dirty="0"/>
              <a:t>	- intern versus extern zoekproces; </a:t>
            </a:r>
            <a:br>
              <a:rPr lang="nl-BE" dirty="0"/>
            </a:br>
            <a:r>
              <a:rPr lang="nl-BE" dirty="0"/>
              <a:t>	- uitgebreide versus beperkte                 	informatieverwerking;</a:t>
            </a:r>
          </a:p>
          <a:p>
            <a:pPr marL="0" indent="0">
              <a:buNone/>
            </a:pPr>
            <a:r>
              <a:rPr lang="nl-BE" dirty="0"/>
              <a:t>	- het merendeel van de beslissingen     	gebeuren op basis van beperkte </a:t>
            </a:r>
            <a:br>
              <a:rPr lang="nl-BE" dirty="0"/>
            </a:br>
            <a:r>
              <a:rPr lang="nl-BE" dirty="0"/>
              <a:t>	informatieverwerking. </a:t>
            </a:r>
            <a:br>
              <a:rPr lang="nl-BE" dirty="0"/>
            </a:br>
            <a:r>
              <a:rPr lang="nl-BE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7.2 De oriëntatiefase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4612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C43C958-08B8-0776-7812-0BA4444EE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Systeem 1 </a:t>
            </a:r>
            <a:br>
              <a:rPr lang="nl-NL" dirty="0"/>
            </a:br>
            <a:r>
              <a:rPr lang="nl-NL" dirty="0"/>
              <a:t>Op basis van scripts</a:t>
            </a:r>
            <a:br>
              <a:rPr lang="nl-NL" dirty="0"/>
            </a:br>
            <a:r>
              <a:rPr lang="nl-NL" dirty="0"/>
              <a:t>Op basis van eenvoudige vuistregels</a:t>
            </a:r>
            <a:br>
              <a:rPr lang="nl-NL" dirty="0"/>
            </a:br>
            <a:r>
              <a:rPr lang="nl-NL" dirty="0"/>
              <a:t>	cognitieve heuristieken</a:t>
            </a:r>
            <a:br>
              <a:rPr lang="nl-NL" dirty="0"/>
            </a:br>
            <a:r>
              <a:rPr lang="nl-NL" dirty="0"/>
              <a:t>	sociale heuristieken</a:t>
            </a:r>
          </a:p>
          <a:p>
            <a:r>
              <a:rPr lang="nl-NL" dirty="0"/>
              <a:t>Systeem 2</a:t>
            </a:r>
            <a:br>
              <a:rPr lang="nl-NL" dirty="0"/>
            </a:br>
            <a:r>
              <a:rPr lang="nl-NL" dirty="0"/>
              <a:t>op basis van uitgebreide informatieverwerking </a:t>
            </a:r>
            <a:br>
              <a:rPr lang="nl-NL" dirty="0"/>
            </a:br>
            <a:r>
              <a:rPr lang="nl-NL" dirty="0"/>
              <a:t>(voor een beperkt aantal beslissingen)</a:t>
            </a:r>
          </a:p>
          <a:p>
            <a:pPr marL="0" indent="0">
              <a:buNone/>
            </a:pPr>
            <a:r>
              <a:rPr lang="nl-NL" dirty="0"/>
              <a:t>   </a:t>
            </a:r>
          </a:p>
          <a:p>
            <a:pPr marL="0" indent="0">
              <a:buNone/>
            </a:pPr>
            <a:r>
              <a:rPr lang="nl-NL" dirty="0"/>
              <a:t>  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B631DFA-CFBD-7A25-914A-541351A3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7.3. DE AANKOOPFASE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969D9F-3DBA-D593-83F4-5539C5986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18AF54-6228-DCB7-FEEF-2C67F4820E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73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93DA8-E02C-064A-3787-1F9F2608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D. </a:t>
            </a:r>
            <a:r>
              <a:rPr lang="nl-NL" dirty="0" err="1"/>
              <a:t>Kahneman</a:t>
            </a:r>
            <a:r>
              <a:rPr lang="nl-NL" dirty="0"/>
              <a:t> over </a:t>
            </a:r>
            <a:r>
              <a:rPr lang="nl-NL" dirty="0" err="1"/>
              <a:t>systeEm</a:t>
            </a:r>
            <a:r>
              <a:rPr lang="nl-NL" dirty="0"/>
              <a:t> 1 EN </a:t>
            </a:r>
            <a:r>
              <a:rPr lang="nl-NL" dirty="0" err="1"/>
              <a:t>systeEm</a:t>
            </a:r>
            <a:r>
              <a:rPr lang="nl-NL" dirty="0"/>
              <a:t> 2</a:t>
            </a:r>
            <a:endParaRPr lang="nl-BE" dirty="0"/>
          </a:p>
        </p:txBody>
      </p:sp>
      <p:pic>
        <p:nvPicPr>
          <p:cNvPr id="4" name="Onlinemedia 3" title="Thinking, Fast and Slow | Daniel Kahneman | Talks at Google">
            <a:hlinkClick r:id="" action="ppaction://media"/>
            <a:extLst>
              <a:ext uri="{FF2B5EF4-FFF2-40B4-BE49-F238E27FC236}">
                <a16:creationId xmlns:a16="http://schemas.microsoft.com/office/drawing/2014/main" id="{A5C7705C-4176-98C8-8CB7-08DFC3F6FD2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4139" y="1797248"/>
            <a:ext cx="577572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M_presentatie_nl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TM_presentatie_nl</Template>
  <TotalTime>190</TotalTime>
  <Words>674</Words>
  <Application>Microsoft Office PowerPoint</Application>
  <PresentationFormat>Diavoorstelling (4:3)</PresentationFormat>
  <Paragraphs>80</Paragraphs>
  <Slides>22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Verdana</vt:lpstr>
      <vt:lpstr>TM_presentatie_nl</vt:lpstr>
      <vt:lpstr>Consumentenpsychologie Hoofdstuk VII De consumptiecyclus</vt:lpstr>
      <vt:lpstr>7.1 Wat is de consumptiecyclus?</vt:lpstr>
      <vt:lpstr>7.1 Wat is de consumptiecyclus?</vt:lpstr>
      <vt:lpstr>7.2 De oriëntatiefase</vt:lpstr>
      <vt:lpstr>7.2 DE ORIËNTATIEFASE</vt:lpstr>
      <vt:lpstr>7.2 DE ORIËNTATIEFASE</vt:lpstr>
      <vt:lpstr>7.2 De oriëntatiefase</vt:lpstr>
      <vt:lpstr>7.3. DE AANKOOPFASE</vt:lpstr>
      <vt:lpstr>D. Kahneman over systeEm 1 EN systeEm 2</vt:lpstr>
      <vt:lpstr>7.3.1 SNELLE BESLISSINGEN ZONDER VEEL INFORMATIEVERWERKING</vt:lpstr>
      <vt:lpstr>7.3.1 SNELLE BESLISSINGEN ZONDER VEEL INFORMATIEVERWERKING</vt:lpstr>
      <vt:lpstr>7.3.2 WELOVERWOGEN BESLISSINGEN</vt:lpstr>
      <vt:lpstr>7.3.2 WELOVERWOGEN BESLISSINGEN</vt:lpstr>
      <vt:lpstr>7.3.2 hoe verloopt het beslissingsproces?</vt:lpstr>
      <vt:lpstr>7.3.3 ONLINE OF OFFLINE AANKOPEN?</vt:lpstr>
      <vt:lpstr>7.4 Het gebruik</vt:lpstr>
      <vt:lpstr>7.4 Het gebruik</vt:lpstr>
      <vt:lpstr>7.5 De afdankfase</vt:lpstr>
      <vt:lpstr>7.5 De afdankfase</vt:lpstr>
      <vt:lpstr>Besluit</vt:lpstr>
      <vt:lpstr>Besluit</vt:lpstr>
      <vt:lpstr>Consumentenpsychologie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gebruiker</dc:creator>
  <cp:lastModifiedBy>Guido Valkeneers</cp:lastModifiedBy>
  <cp:revision>50</cp:revision>
  <dcterms:created xsi:type="dcterms:W3CDTF">2014-12-01T14:52:05Z</dcterms:created>
  <dcterms:modified xsi:type="dcterms:W3CDTF">2025-04-13T09:01:47Z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2025-02-15T12:53:34Z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de58b44d-eadd-4756-99cc-a74531e686c4</vt:lpwstr>
  </property>
  <property fmtid="{D5CDD505-2E9C-101B-9397-08002B2CF9AE}" pid="8" name="MSIP_Label_c337be75-dfbb-4261-9834-ac247c7dde13_ContentBits">
    <vt:lpwstr>0</vt:lpwstr>
  </property>
  <property fmtid="{D5CDD505-2E9C-101B-9397-08002B2CF9AE}" pid="9" name="MSIP_Label_c337be75-dfbb-4261-9834-ac247c7dde13_Tag">
    <vt:lpwstr>10, 3, 0, 1</vt:lpwstr>
  </property>
</Properties>
</file>