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0" r:id="rId3"/>
    <p:sldId id="291" r:id="rId4"/>
    <p:sldId id="299" r:id="rId5"/>
    <p:sldId id="259" r:id="rId6"/>
    <p:sldId id="303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2" r:id="rId22"/>
    <p:sldId id="297" r:id="rId23"/>
    <p:sldId id="275" r:id="rId24"/>
    <p:sldId id="302" r:id="rId25"/>
    <p:sldId id="276" r:id="rId26"/>
    <p:sldId id="277" r:id="rId27"/>
    <p:sldId id="278" r:id="rId28"/>
    <p:sldId id="307" r:id="rId29"/>
    <p:sldId id="279" r:id="rId30"/>
    <p:sldId id="308" r:id="rId31"/>
    <p:sldId id="280" r:id="rId32"/>
    <p:sldId id="281" r:id="rId33"/>
    <p:sldId id="282" r:id="rId34"/>
    <p:sldId id="283" r:id="rId35"/>
    <p:sldId id="294" r:id="rId36"/>
    <p:sldId id="284" r:id="rId37"/>
    <p:sldId id="295" r:id="rId38"/>
    <p:sldId id="298" r:id="rId39"/>
    <p:sldId id="285" r:id="rId40"/>
    <p:sldId id="286" r:id="rId41"/>
    <p:sldId id="296" r:id="rId42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E"/>
    <a:srgbClr val="EC4B2F"/>
    <a:srgbClr val="000000"/>
    <a:srgbClr val="4B2B4B"/>
    <a:srgbClr val="50C6DD"/>
    <a:srgbClr val="D1CAD2"/>
    <a:srgbClr val="B7A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 showGuides="1">
      <p:cViewPr varScale="1">
        <p:scale>
          <a:sx n="68" d="100"/>
          <a:sy n="68" d="100"/>
        </p:scale>
        <p:origin x="15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1A4A96-82D9-489B-915B-218BDB102403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17EFB8-940B-4475-A4F4-BBE959E163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25427-6E8A-463A-9752-7D22F5CAF14A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D9555-764A-4B78-873A-3D7406AAEA2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A0AE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6F15EC-95C8-4288-87C4-EDAA93B0744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4388" y="1905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4388" y="4038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08DCA1-E341-4E17-91EA-C11D6A514BD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1988" y="1905000"/>
            <a:ext cx="7772400" cy="4114800"/>
          </a:xfrm>
        </p:spPr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83B723-4D18-433F-A2D5-1C4FBDA2819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53AE23-2309-46F2-80AC-B4788D69EF7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428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50C6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F0D44-3026-45AF-ACAB-90C43F87598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31AE15-7D59-4C9D-A6A9-CDD8ED878F2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A0AE"/>
                </a:solidFill>
                <a:latin typeface="Trebuchet MS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EC4B2F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be/imgres?imgurl=www.polyu.edu.hk/cpa/souvenir/graphic/pen.jpg&amp;imgrefurl=http://www.polyu.edu.hk/cpa/souvenir/pen.html&amp;h=576&amp;w=720&amp;prev=/images?q=pen&amp;svnum=10&amp;hl=nl&amp;lr=&amp;ie=UTF-8&amp;oe=UTF-8&amp;sa=G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be/imgres?imgurl=www.polyu.edu.hk/cpa/souvenir/graphic/pen.jpg&amp;imgrefurl=http://www.polyu.edu.hk/cpa/souvenir/pen.html&amp;h=576&amp;w=720&amp;prev=/images?q=pen&amp;svnum=10&amp;hl=nl&amp;lr=&amp;ie=UTF-8&amp;oe=UTF-8&amp;sa=G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be/imgres?imgurl=www.conventionplanning.it/img_swf_css/pen.jpg&amp;imgrefurl=http://www.conventionplanning.it/08.htm&amp;h=235&amp;w=200&amp;prev=/images?q=pen&amp;start=40&amp;svnum=10&amp;hl=nl&amp;lr=&amp;ie=UTF-8&amp;oe=UTF-8&amp;sa=N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hyperlink" Target="http://images.google.be/imgres?imgurl=www.vancouver.cbc.ca/contests/signature/images/pen.jpg&amp;imgrefurl=http://www.vancouver.cbc.ca/contests/signature/&amp;h=190&amp;w=180&amp;prev=/images?q=pen&amp;start=80&amp;svnum=10&amp;hl=nl&amp;lr=&amp;ie=UTF-8&amp;oe=UTF-8&amp;sa=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be/imgres?imgurl=www.conventionplanning.it/img_swf_css/pen.jpg&amp;imgrefurl=http://www.conventionplanning.it/08.htm&amp;h=235&amp;w=200&amp;prev=/images?q=pen&amp;start=40&amp;svnum=10&amp;hl=nl&amp;lr=&amp;ie=UTF-8&amp;oe=UTF-8&amp;sa=N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be/imgres?imgurl=www.polyu.edu.hk/cpa/souvenir/graphic/pen.jpg&amp;imgrefurl=http://www.polyu.edu.hk/cpa/souvenir/pen.html&amp;h=576&amp;w=720&amp;prev=/images?q=pen&amp;svnum=10&amp;hl=nl&amp;lr=&amp;ie=UTF-8&amp;oe=UTF-8&amp;sa=G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be/imgres?imgurl=www.fidnet.com/~weid/skinner.gif&amp;imgrefurl=http://www.kirtland.cc.mi.us/socialscience/psych/psychpage.htm&amp;h=317&amp;w=317&amp;prev=/images?q=skinner&amp;svnum=10&amp;hl=nl&amp;lr=&amp;ie=UTF-8&amp;oe=UTF-8&amp;sa=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X-lgMnvPDQ0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EJqowyuyi0?feature=oembed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NjTxQy_U3ac?feature=oembe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jd7Jdug5SRc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800000"/>
          </a:xfrm>
        </p:spPr>
        <p:txBody>
          <a:bodyPr/>
          <a:lstStyle/>
          <a:p>
            <a:r>
              <a:rPr lang="en-US" dirty="0" err="1"/>
              <a:t>Hoofdstuk</a:t>
            </a:r>
            <a:r>
              <a:rPr lang="en-US" dirty="0"/>
              <a:t> V</a:t>
            </a:r>
            <a:br>
              <a:rPr lang="en-US" dirty="0"/>
            </a:br>
            <a:r>
              <a:rPr lang="en-US" dirty="0" err="1"/>
              <a:t>Leerprocessen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800000"/>
          </a:xfrm>
        </p:spPr>
        <p:txBody>
          <a:bodyPr/>
          <a:lstStyle/>
          <a:p>
            <a:r>
              <a:rPr lang="en-US" dirty="0" err="1"/>
              <a:t>Consumentenpsychologie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14780A-0F56-8DC4-FB8E-4FDC272C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39" y="3338845"/>
            <a:ext cx="2429214" cy="3534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Speelt klassieke conditionering een rol? (Gorn)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dirty="0"/>
              <a:t>Vooronderzoek</a:t>
            </a:r>
          </a:p>
          <a:p>
            <a:pPr>
              <a:buFont typeface="Wingdings" pitchFamily="2" charset="2"/>
              <a:buChar char="§"/>
            </a:pPr>
            <a:r>
              <a:rPr lang="nl-NL" dirty="0"/>
              <a:t>Meewerken voor reclamebureau</a:t>
            </a:r>
            <a:br>
              <a:rPr lang="nl-NL" dirty="0"/>
            </a:br>
            <a:r>
              <a:rPr lang="nl-NL" dirty="0"/>
              <a:t>kijk naar balpen en luister naar muziek. </a:t>
            </a:r>
            <a:br>
              <a:rPr lang="nl-NL" dirty="0"/>
            </a:br>
            <a:endParaRPr lang="nl-NL" dirty="0"/>
          </a:p>
        </p:txBody>
      </p:sp>
      <p:pic>
        <p:nvPicPr>
          <p:cNvPr id="25605" name="Picture 5" descr="p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84984"/>
            <a:ext cx="3744913" cy="3011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8600"/>
            <a:ext cx="8668072" cy="1447800"/>
          </a:xfrm>
        </p:spPr>
        <p:txBody>
          <a:bodyPr/>
          <a:lstStyle/>
          <a:p>
            <a:r>
              <a:rPr lang="nl-BE" dirty="0">
                <a:solidFill>
                  <a:srgbClr val="00A0AE"/>
                </a:solidFill>
              </a:rPr>
              <a:t>Speelt klassieke conditionering een rol?</a:t>
            </a:r>
            <a:endParaRPr lang="nl-NL" dirty="0">
              <a:solidFill>
                <a:srgbClr val="00A0AE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556792"/>
            <a:ext cx="8231188" cy="4114800"/>
          </a:xfrm>
        </p:spPr>
        <p:txBody>
          <a:bodyPr/>
          <a:lstStyle/>
          <a:p>
            <a:r>
              <a:rPr lang="nl-BE" sz="2800" dirty="0"/>
              <a:t>Vier condities</a:t>
            </a:r>
            <a:br>
              <a:rPr lang="nl-BE" sz="2800" dirty="0"/>
            </a:br>
            <a:r>
              <a:rPr lang="nl-BE" sz="2800" dirty="0"/>
              <a:t>	blauwe pen en aangename muziek</a:t>
            </a:r>
          </a:p>
          <a:p>
            <a:pPr>
              <a:buFont typeface="Wingdings" pitchFamily="2" charset="2"/>
              <a:buNone/>
            </a:pPr>
            <a:r>
              <a:rPr lang="nl-BE" sz="2800" dirty="0"/>
              <a:t>		blauwe pen en onaangename muziek</a:t>
            </a:r>
            <a:br>
              <a:rPr lang="nl-BE" sz="2800" dirty="0"/>
            </a:br>
            <a:r>
              <a:rPr lang="nl-BE" sz="2800" dirty="0"/>
              <a:t> 	beige pen en aangename muziek</a:t>
            </a:r>
          </a:p>
          <a:p>
            <a:pPr>
              <a:buFont typeface="Wingdings" pitchFamily="2" charset="2"/>
              <a:buNone/>
            </a:pPr>
            <a:r>
              <a:rPr lang="nl-BE" sz="2800" dirty="0"/>
              <a:t> 		beige pen en onaangename muziek</a:t>
            </a:r>
            <a:endParaRPr lang="nl-NL" sz="2800" dirty="0"/>
          </a:p>
        </p:txBody>
      </p:sp>
      <p:pic>
        <p:nvPicPr>
          <p:cNvPr id="52229" name="Picture 5" descr="pen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87675" y="4437063"/>
            <a:ext cx="2736850" cy="2201862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447800"/>
          </a:xfrm>
        </p:spPr>
        <p:txBody>
          <a:bodyPr/>
          <a:lstStyle/>
          <a:p>
            <a:r>
              <a:rPr lang="nl-BE" dirty="0">
                <a:solidFill>
                  <a:srgbClr val="00A0AE"/>
                </a:solidFill>
              </a:rPr>
              <a:t>Speelt klassiek conditionering een rol? (Gorn)</a:t>
            </a:r>
            <a:endParaRPr lang="nl-NL" dirty="0">
              <a:solidFill>
                <a:srgbClr val="00A0AE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628800"/>
            <a:ext cx="7510462" cy="4114800"/>
          </a:xfrm>
        </p:spPr>
        <p:txBody>
          <a:bodyPr/>
          <a:lstStyle/>
          <a:p>
            <a:r>
              <a:rPr lang="nl-BE" sz="2800" dirty="0"/>
              <a:t>Vier condities</a:t>
            </a:r>
          </a:p>
          <a:p>
            <a:r>
              <a:rPr lang="nl-BE" sz="2800" dirty="0"/>
              <a:t>Ppn geven mening over gepastheid van de muziek en … zullen een geschenk ontvangen</a:t>
            </a:r>
          </a:p>
          <a:p>
            <a:r>
              <a:rPr lang="nl-BE" sz="2800" dirty="0"/>
              <a:t>Maken een keuze uit beide pennen. </a:t>
            </a:r>
            <a:endParaRPr lang="nl-NL" sz="2800" dirty="0"/>
          </a:p>
        </p:txBody>
      </p:sp>
      <p:pic>
        <p:nvPicPr>
          <p:cNvPr id="54277" name="Picture 5" descr="pen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4149725"/>
            <a:ext cx="1760537" cy="2060575"/>
          </a:xfrm>
          <a:ln/>
        </p:spPr>
      </p:pic>
      <p:pic>
        <p:nvPicPr>
          <p:cNvPr id="54280" name="Picture 8" descr="pen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76825" y="4149725"/>
            <a:ext cx="1978025" cy="208756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481681" y="6656358"/>
            <a:ext cx="109119" cy="20005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28600"/>
            <a:ext cx="8236024" cy="1447800"/>
          </a:xfrm>
        </p:spPr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Verwachtingen exp. Gorn</a:t>
            </a:r>
          </a:p>
        </p:txBody>
      </p:sp>
      <p:graphicFrame>
        <p:nvGraphicFramePr>
          <p:cNvPr id="26627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611560" y="1628800"/>
          <a:ext cx="7724775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759080" imgH="4000680" progId="Word.Document.8">
                  <p:embed/>
                </p:oleObj>
              </mc:Choice>
              <mc:Fallback>
                <p:oleObj name="Document" r:id="rId2" imgW="7759080" imgH="40006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628800"/>
                        <a:ext cx="7724775" cy="39814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Resultaten exp. Gorn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sz="2800" dirty="0"/>
              <a:t>Aangename muziek: 79 % kiest voor deze pen.</a:t>
            </a:r>
            <a:br>
              <a:rPr lang="nl-NL" sz="2800" dirty="0"/>
            </a:br>
            <a:endParaRPr lang="nl-NL" sz="2800" dirty="0"/>
          </a:p>
          <a:p>
            <a:pPr>
              <a:buFont typeface="Wingdings" pitchFamily="2" charset="2"/>
              <a:buChar char="§"/>
            </a:pPr>
            <a:r>
              <a:rPr lang="nl-NL" sz="2800" dirty="0"/>
              <a:t>Onaangename muziek:</a:t>
            </a:r>
            <a:br>
              <a:rPr lang="nl-NL" sz="2800" dirty="0"/>
            </a:br>
            <a:r>
              <a:rPr lang="nl-NL" sz="2800" dirty="0"/>
              <a:t>30 % kiest voor deze pen. </a:t>
            </a:r>
          </a:p>
        </p:txBody>
      </p:sp>
      <p:pic>
        <p:nvPicPr>
          <p:cNvPr id="32773" name="Picture 5" descr="EN00349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1988" y="2886075"/>
            <a:ext cx="3810000" cy="2152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</a:t>
            </a:r>
            <a:r>
              <a:rPr lang="nl-NL" dirty="0">
                <a:solidFill>
                  <a:srgbClr val="00A0AE"/>
                </a:solidFill>
              </a:rPr>
              <a:t>Resultaten exp Gorn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/>
              <a:t>Niet te wijten aan productinfo. </a:t>
            </a:r>
          </a:p>
          <a:p>
            <a:pPr>
              <a:buFont typeface="Wingdings" pitchFamily="2" charset="2"/>
              <a:buChar char="§"/>
            </a:pPr>
            <a:r>
              <a:rPr lang="nl-NL"/>
              <a:t>Niet te danken aan louter blootstelling</a:t>
            </a:r>
            <a:br>
              <a:rPr lang="nl-NL"/>
            </a:br>
            <a:r>
              <a:rPr lang="nl-NL"/>
              <a:t>bewijs, zie conditie 3 en 4</a:t>
            </a:r>
          </a:p>
          <a:p>
            <a:pPr>
              <a:buFont typeface="Wingdings" pitchFamily="2" charset="2"/>
              <a:buChar char="§"/>
            </a:pPr>
            <a:r>
              <a:rPr lang="nl-NL"/>
              <a:t>BWZ speelt geen rol </a:t>
            </a:r>
          </a:p>
          <a:p>
            <a:pPr>
              <a:buFont typeface="Wingdings" pitchFamily="2" charset="2"/>
              <a:buChar char="§"/>
            </a:pPr>
            <a:endParaRPr lang="nl-NL"/>
          </a:p>
        </p:txBody>
      </p:sp>
      <p:pic>
        <p:nvPicPr>
          <p:cNvPr id="27653" name="Picture 5" descr="pian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114800"/>
            <a:ext cx="5334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28600"/>
            <a:ext cx="8452048" cy="1447800"/>
          </a:xfrm>
        </p:spPr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Relatieve belang van info versus conditionering?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1988" y="1905000"/>
            <a:ext cx="7654925" cy="4114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nl-NL" sz="2800" dirty="0"/>
              <a:t>Meewerken met reclamebureau om al dan niet zendtijd te kopen bij tv.</a:t>
            </a:r>
          </a:p>
          <a:p>
            <a:pPr>
              <a:buFont typeface="Wingdings" pitchFamily="2" charset="2"/>
              <a:buChar char="§"/>
            </a:pPr>
            <a:r>
              <a:rPr lang="nl-NL" sz="2800" dirty="0"/>
              <a:t>2 balpennen van verschillende  producenten, met verschillende Reclamestrategie.</a:t>
            </a:r>
            <a:br>
              <a:rPr lang="nl-NL" sz="2800" dirty="0"/>
            </a:br>
            <a:r>
              <a:rPr lang="nl-NL" sz="2800" dirty="0"/>
              <a:t>A. aangename muziek. </a:t>
            </a:r>
            <a:br>
              <a:rPr lang="nl-NL" sz="2800" dirty="0"/>
            </a:br>
            <a:r>
              <a:rPr lang="nl-NL" sz="2800" dirty="0"/>
              <a:t>B. productinformatie</a:t>
            </a:r>
          </a:p>
          <a:p>
            <a:pPr>
              <a:buFont typeface="Wingdings" pitchFamily="2" charset="2"/>
              <a:buChar char="§"/>
            </a:pPr>
            <a:r>
              <a:rPr lang="nl-NL" sz="2800" dirty="0"/>
              <a:t>Twee groepen </a:t>
            </a:r>
            <a:br>
              <a:rPr lang="nl-NL" sz="2800" dirty="0"/>
            </a:br>
            <a:r>
              <a:rPr lang="nl-NL" sz="2800" dirty="0"/>
              <a:t>besluitvormingsconditie</a:t>
            </a:r>
            <a:br>
              <a:rPr lang="nl-NL" sz="2800" dirty="0"/>
            </a:br>
            <a:r>
              <a:rPr lang="nl-NL" sz="2800" dirty="0"/>
              <a:t>hedonistische oriëntatie.</a:t>
            </a:r>
          </a:p>
        </p:txBody>
      </p:sp>
      <p:pic>
        <p:nvPicPr>
          <p:cNvPr id="28676" name="Picture 4" descr="pen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2160" y="3573016"/>
            <a:ext cx="2128838" cy="2492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7086600" cy="1447800"/>
          </a:xfrm>
        </p:spPr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Experiment Gorn II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989138"/>
            <a:ext cx="8013700" cy="411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sz="2800" dirty="0"/>
              <a:t>Na dia’s andere activiteit  en advies over kopen van zendtijd. </a:t>
            </a:r>
          </a:p>
          <a:p>
            <a:pPr>
              <a:buFont typeface="Wingdings" pitchFamily="2" charset="2"/>
              <a:buChar char="§"/>
            </a:pPr>
            <a:r>
              <a:rPr lang="nl-NL" sz="2800" dirty="0"/>
              <a:t>Keuze tussen twee typen van pen.</a:t>
            </a:r>
            <a:br>
              <a:rPr lang="nl-NL" sz="2800" dirty="0"/>
            </a:br>
            <a:r>
              <a:rPr lang="nl-NL" sz="2800" dirty="0"/>
              <a:t>Welke pen zal gekozen worden? </a:t>
            </a:r>
          </a:p>
          <a:p>
            <a:pPr>
              <a:buFont typeface="Wingdings" pitchFamily="2" charset="2"/>
              <a:buChar char="§"/>
            </a:pPr>
            <a:r>
              <a:rPr lang="nl-NL" sz="2800" dirty="0"/>
              <a:t>Resultaat?</a:t>
            </a:r>
            <a:br>
              <a:rPr lang="nl-NL" sz="2800" dirty="0"/>
            </a:br>
            <a:endParaRPr lang="nl-NL" sz="2800" dirty="0"/>
          </a:p>
        </p:txBody>
      </p:sp>
      <p:pic>
        <p:nvPicPr>
          <p:cNvPr id="29700" name="Picture 4" descr="pen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4365625"/>
            <a:ext cx="2663825" cy="2143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Experiment Gorn II Resultaat?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/>
              <a:t>Besluitvormingsconditie</a:t>
            </a:r>
            <a:br>
              <a:rPr lang="nl-NL"/>
            </a:br>
            <a:r>
              <a:rPr lang="nl-NL"/>
              <a:t>71 % kiest de pen met productinfo</a:t>
            </a:r>
            <a:br>
              <a:rPr lang="nl-NL"/>
            </a:br>
            <a:r>
              <a:rPr lang="nl-NL"/>
              <a:t>29 % kiest voor de pen met aangename muziek.</a:t>
            </a:r>
          </a:p>
          <a:p>
            <a:pPr>
              <a:buFont typeface="Wingdings" pitchFamily="2" charset="2"/>
              <a:buChar char="§"/>
            </a:pPr>
            <a:r>
              <a:rPr lang="nl-NL"/>
              <a:t>Hedonistische conditie</a:t>
            </a:r>
            <a:br>
              <a:rPr lang="nl-NL"/>
            </a:br>
            <a:r>
              <a:rPr lang="nl-NL"/>
              <a:t>63 % kiest voor de pen met aangename muziek.</a:t>
            </a:r>
            <a:br>
              <a:rPr lang="nl-NL"/>
            </a:br>
            <a:r>
              <a:rPr lang="nl-NL"/>
              <a:t>37 % kiest voor de pen met productinfo.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086600" cy="1447800"/>
          </a:xfrm>
        </p:spPr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Besluit exp. GORN II 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1960" y="1340768"/>
            <a:ext cx="4824536" cy="46790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l-NL" sz="2400" dirty="0"/>
              <a:t>Conditionering weinig effect in besluitvormingsconditie</a:t>
            </a:r>
          </a:p>
          <a:p>
            <a:pPr>
              <a:buFont typeface="Wingdings" pitchFamily="2" charset="2"/>
              <a:buChar char="§"/>
            </a:pPr>
            <a:r>
              <a:rPr lang="nl-NL" sz="2400" dirty="0"/>
              <a:t>Productinfo heeft wel effect in deze conditie.</a:t>
            </a:r>
          </a:p>
          <a:p>
            <a:pPr>
              <a:buFont typeface="Wingdings" pitchFamily="2" charset="2"/>
              <a:buChar char="§"/>
            </a:pPr>
            <a:r>
              <a:rPr lang="nl-NL" sz="2400" dirty="0"/>
              <a:t>Conditionering heeft effect in hedonistische situatie.</a:t>
            </a:r>
          </a:p>
          <a:p>
            <a:pPr>
              <a:buFont typeface="Wingdings" pitchFamily="2" charset="2"/>
              <a:buChar char="§"/>
            </a:pPr>
            <a:r>
              <a:rPr lang="nl-NL" sz="2400" dirty="0"/>
              <a:t>Productinfo weinig effect in hedonistische oriëntatie. </a:t>
            </a:r>
          </a:p>
          <a:p>
            <a:pPr>
              <a:buFont typeface="Wingdings" pitchFamily="2" charset="2"/>
              <a:buChar char="§"/>
            </a:pPr>
            <a:endParaRPr lang="nl-NL" sz="2400" dirty="0"/>
          </a:p>
        </p:txBody>
      </p:sp>
      <p:pic>
        <p:nvPicPr>
          <p:cNvPr id="31749" name="Picture 5" descr="EN00349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639963"/>
            <a:ext cx="3810000" cy="2152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Mensen kunnen heel veel leren: fietsen, lopen, … maar vliegen zal wel niet kunnen. </a:t>
            </a:r>
            <a:br>
              <a:rPr lang="nl-BE" dirty="0"/>
            </a:br>
            <a:r>
              <a:rPr lang="nl-BE" dirty="0"/>
              <a:t>De biologische uitrusting zorgt voor beperkingen. </a:t>
            </a:r>
          </a:p>
          <a:p>
            <a:r>
              <a:rPr lang="nl-BE" dirty="0"/>
              <a:t>Eerder werd onderscheid gemaakt tussen declaratief en procedureel geheugen. Eerste vorm is gebaseerd op cognitieve leerprocessen, terwij de tweede versie verwijst naar associatieve leerprocessen.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5.1 Diverse vormen van leren?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A0AE"/>
                </a:solidFill>
              </a:rPr>
              <a:t>       </a:t>
            </a:r>
            <a:r>
              <a:rPr lang="nl-NL" dirty="0">
                <a:solidFill>
                  <a:srgbClr val="00A0AE"/>
                </a:solidFill>
              </a:rPr>
              <a:t>Advies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6" y="1340768"/>
            <a:ext cx="5148064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l-NL" sz="2800" dirty="0"/>
              <a:t>Bij commercials weinig informatie aanbieden.  Enkel conditioneren</a:t>
            </a:r>
            <a:br>
              <a:rPr lang="nl-NL" sz="2800" dirty="0"/>
            </a:br>
            <a:endParaRPr lang="nl-NL" sz="2800" dirty="0"/>
          </a:p>
          <a:p>
            <a:pPr>
              <a:buFont typeface="Wingdings" pitchFamily="2" charset="2"/>
              <a:buChar char="§"/>
            </a:pPr>
            <a:r>
              <a:rPr lang="nl-NL" sz="2800" dirty="0"/>
              <a:t>Op de plaats van de aankoop: wel productinformatie</a:t>
            </a:r>
          </a:p>
        </p:txBody>
      </p:sp>
      <p:pic>
        <p:nvPicPr>
          <p:cNvPr id="33797" name="Picture 5" descr="PE01832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988840"/>
            <a:ext cx="3810000" cy="3481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Conditionering speelt vooral een rol bij de imagovorming rond een merk. </a:t>
            </a: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5.2.3 Toepassingen in marketing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8130" name="Picture 2" descr="C:\Users\gebruiker\Desktop\hostesses\JJ4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1" y="2376671"/>
            <a:ext cx="6732240" cy="4481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Prikkelgeneralisatie kan een rol spelen bij product line extensies. </a:t>
            </a:r>
          </a:p>
          <a:p>
            <a:r>
              <a:rPr lang="nl-BE" dirty="0"/>
              <a:t>Voorkomen van prikkelgeneralisaties, bv. Lexus uit de fabriek van Toyota</a:t>
            </a:r>
            <a:br>
              <a:rPr lang="nl-BE" dirty="0"/>
            </a:br>
            <a:endParaRPr lang="nl-BE" dirty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5.2.3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2" descr="C:\Users\gebruiker\Desktop\consumentenpsychologie30115\autosalon\20120101_05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3354647"/>
            <a:ext cx="6228184" cy="3503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5.3 Operante conditionering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dirty="0"/>
              <a:t>Thorndike/ Skinner</a:t>
            </a:r>
          </a:p>
          <a:p>
            <a:pPr>
              <a:buFont typeface="Wingdings" pitchFamily="2" charset="2"/>
              <a:buChar char="§"/>
            </a:pPr>
            <a:r>
              <a:rPr lang="nl-NL" dirty="0"/>
              <a:t>Reinforcement stuurt gedrag. </a:t>
            </a:r>
            <a:br>
              <a:rPr lang="nl-NL" dirty="0"/>
            </a:br>
            <a:r>
              <a:rPr lang="nl-NL" dirty="0"/>
              <a:t>Tevreden over het product …. Kans op herhalingsaankoop</a:t>
            </a:r>
          </a:p>
        </p:txBody>
      </p:sp>
      <p:pic>
        <p:nvPicPr>
          <p:cNvPr id="34821" name="Picture 5" descr="skinn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34072"/>
            <a:ext cx="3923928" cy="3923928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980609" cy="256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uiExpand="1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48787-57BD-B1AD-3CE8-001BF7DE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5.3 </a:t>
            </a:r>
            <a:r>
              <a:rPr lang="nl-NL" dirty="0" err="1">
                <a:solidFill>
                  <a:srgbClr val="00A0AE"/>
                </a:solidFill>
              </a:rPr>
              <a:t>Operante</a:t>
            </a:r>
            <a:r>
              <a:rPr lang="nl-NL" dirty="0">
                <a:solidFill>
                  <a:srgbClr val="00A0AE"/>
                </a:solidFill>
              </a:rPr>
              <a:t> conditionering</a:t>
            </a:r>
            <a:endParaRPr lang="nl-BE" dirty="0"/>
          </a:p>
        </p:txBody>
      </p:sp>
      <p:pic>
        <p:nvPicPr>
          <p:cNvPr id="6" name="Onlinemedia 5" title="Operant Conditioning - Skinner box experiment - VCE Psychology">
            <a:hlinkClick r:id="" action="ppaction://media"/>
            <a:extLst>
              <a:ext uri="{FF2B5EF4-FFF2-40B4-BE49-F238E27FC236}">
                <a16:creationId xmlns:a16="http://schemas.microsoft.com/office/drawing/2014/main" id="{AC6665B0-84CE-5B35-EF6E-61FACA9203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9250" y="1152525"/>
            <a:ext cx="6575889" cy="4931475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DF73A8-59B4-0EAC-19B5-815CBA02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D768D9-0DAB-0435-884B-2DA5544A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0D44-3026-45AF-ACAB-90C43F875989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35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</a:t>
            </a:r>
            <a:r>
              <a:rPr lang="nl-NL" dirty="0">
                <a:solidFill>
                  <a:srgbClr val="00A0AE"/>
                </a:solidFill>
              </a:rPr>
              <a:t>Experiment Carey, et al.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dirty="0"/>
              <a:t>Carey et al. verdelen de klanten in drie groepen</a:t>
            </a:r>
            <a:br>
              <a:rPr lang="nl-NL" dirty="0"/>
            </a:br>
            <a:r>
              <a:rPr lang="nl-NL" dirty="0"/>
              <a:t>pos. reinforcement</a:t>
            </a:r>
            <a:br>
              <a:rPr lang="nl-NL" dirty="0"/>
            </a:br>
            <a:r>
              <a:rPr lang="nl-NL" dirty="0"/>
              <a:t>pos. reinforcement met bijbedoeling</a:t>
            </a:r>
            <a:br>
              <a:rPr lang="nl-NL" dirty="0"/>
            </a:br>
            <a:r>
              <a:rPr lang="nl-NL" dirty="0"/>
              <a:t>geen reïnforcement</a:t>
            </a:r>
          </a:p>
          <a:p>
            <a:pPr>
              <a:buFont typeface="Wingdings" pitchFamily="2" charset="2"/>
              <a:buChar char="§"/>
            </a:pPr>
            <a:r>
              <a:rPr lang="nl-NL" dirty="0"/>
              <a:t>Resultaat: omzetstijging van </a:t>
            </a:r>
            <a:br>
              <a:rPr lang="nl-NL" dirty="0"/>
            </a:br>
            <a:r>
              <a:rPr lang="nl-NL" dirty="0"/>
              <a:t>27 %. Voornamelijk te wijten </a:t>
            </a:r>
            <a:br>
              <a:rPr lang="nl-NL" dirty="0"/>
            </a:br>
            <a:r>
              <a:rPr lang="nl-NL" dirty="0"/>
              <a:t>aan toename in </a:t>
            </a:r>
            <a:r>
              <a:rPr lang="nl-NL"/>
              <a:t>groep 1.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12164A3-755E-4314-A1C4-D78D9A0FB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621963"/>
            <a:ext cx="3347864" cy="3307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Intermittent Reinforcement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sz="2800" dirty="0"/>
              <a:t>Een beloning af en toe blijkt eveneens effectief. </a:t>
            </a:r>
          </a:p>
          <a:p>
            <a:pPr>
              <a:buFont typeface="Wingdings" pitchFamily="2" charset="2"/>
              <a:buChar char="§"/>
            </a:pPr>
            <a:r>
              <a:rPr lang="nl-NL" sz="2800" dirty="0"/>
              <a:t>Volgens een ratioschema  (vast en variabel)</a:t>
            </a:r>
          </a:p>
          <a:p>
            <a:pPr>
              <a:buFont typeface="Wingdings" pitchFamily="2" charset="2"/>
              <a:buChar char="§"/>
            </a:pPr>
            <a:r>
              <a:rPr lang="nl-NL" sz="2800" dirty="0"/>
              <a:t>Volgens tijdschema (vast en variabel)</a:t>
            </a:r>
          </a:p>
          <a:p>
            <a:pPr>
              <a:buFont typeface="Wingdings" pitchFamily="2" charset="2"/>
              <a:buChar char="§"/>
            </a:pPr>
            <a:r>
              <a:rPr lang="nl-NL" sz="2800" dirty="0"/>
              <a:t>Voorbeeld : reizen met de bus</a:t>
            </a:r>
            <a:br>
              <a:rPr lang="nl-NL" sz="2800" dirty="0"/>
            </a:br>
            <a:r>
              <a:rPr lang="nl-NL" sz="2800" dirty="0"/>
              <a:t>drie groepen	- geen beloning</a:t>
            </a:r>
            <a:br>
              <a:rPr lang="nl-NL" sz="2800" dirty="0"/>
            </a:br>
            <a:r>
              <a:rPr lang="nl-NL" sz="2800" dirty="0"/>
              <a:t>			- continu beloning</a:t>
            </a:r>
          </a:p>
          <a:p>
            <a:pPr>
              <a:buFont typeface="Wingdings" pitchFamily="2" charset="2"/>
              <a:buNone/>
            </a:pPr>
            <a:r>
              <a:rPr lang="nl-NL" sz="2800" dirty="0"/>
              <a:t>				- intermittent beloning		     </a:t>
            </a:r>
          </a:p>
          <a:p>
            <a:pPr>
              <a:buFont typeface="Wingdings" pitchFamily="2" charset="2"/>
              <a:buNone/>
            </a:pPr>
            <a:r>
              <a:rPr lang="nl-BE" sz="2800" dirty="0"/>
              <a:t>			</a:t>
            </a:r>
            <a:endParaRPr lang="nl-NL" sz="28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6D483FC-E56D-4D0B-B80B-D922CC77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9119"/>
            <a:ext cx="3528289" cy="234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28600"/>
            <a:ext cx="8596064" cy="1447800"/>
          </a:xfrm>
        </p:spPr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Shaping / Gewoontevorming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12776"/>
            <a:ext cx="5112568" cy="4330824"/>
          </a:xfrm>
        </p:spPr>
        <p:txBody>
          <a:bodyPr>
            <a:normAutofit/>
          </a:bodyPr>
          <a:lstStyle/>
          <a:p>
            <a:r>
              <a:rPr lang="nl-NL" sz="2800" dirty="0"/>
              <a:t>Shaping: gewenste gedrag wordt gevormd met behulp van beloning van kleine deelgedragingen. </a:t>
            </a:r>
          </a:p>
          <a:p>
            <a:r>
              <a:rPr lang="nl-NL" sz="2800" dirty="0"/>
              <a:t>Gewoontevorming:</a:t>
            </a:r>
            <a:br>
              <a:rPr lang="nl-NL" sz="2800"/>
            </a:br>
            <a:r>
              <a:rPr lang="nl-NL" sz="2800"/>
              <a:t>het </a:t>
            </a:r>
            <a:r>
              <a:rPr lang="nl-NL" sz="2800" dirty="0"/>
              <a:t>gewenste gedrag wordt direct gevormd. </a:t>
            </a:r>
          </a:p>
          <a:p>
            <a:r>
              <a:rPr lang="nl-NL" sz="2800" dirty="0"/>
              <a:t>Gebruikt bij promotie</a:t>
            </a:r>
          </a:p>
        </p:txBody>
      </p:sp>
      <p:pic>
        <p:nvPicPr>
          <p:cNvPr id="38917" name="Picture 5" descr="PE01832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204864"/>
            <a:ext cx="3810000" cy="3481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The Big Bang Theory- Operant Conditioning">
            <a:hlinkClick r:id="" action="ppaction://media"/>
            <a:extLst>
              <a:ext uri="{FF2B5EF4-FFF2-40B4-BE49-F238E27FC236}">
                <a16:creationId xmlns:a16="http://schemas.microsoft.com/office/drawing/2014/main" id="{0565AA5A-EB23-D2C2-77C9-CC5059CF1FD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2463" y="1152525"/>
            <a:ext cx="7837487" cy="44275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2639F29-0C5D-C840-E5C7-58FC7F5D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ILLUSTRATIE VAN OPERANTE CONDITIONERING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6A1606-8912-46AD-0809-00B354D0D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28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8B2243-1DE9-4BA8-0449-156B981BA4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541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086600" cy="1447800"/>
          </a:xfrm>
        </p:spPr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5.4  Observationeel Leren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800"/>
            <a:ext cx="9396536" cy="4114800"/>
          </a:xfrm>
        </p:spPr>
        <p:txBody>
          <a:bodyPr>
            <a:normAutofit/>
          </a:bodyPr>
          <a:lstStyle/>
          <a:p>
            <a:r>
              <a:rPr lang="nl-NL" sz="2800" dirty="0"/>
              <a:t>G. Tarde : ‘La psychologie economique’. Consumenten imiteren mekaar. Dit kan functioneel zijn (leren van gebruik)</a:t>
            </a:r>
            <a:br>
              <a:rPr lang="nl-NL" sz="2800" dirty="0"/>
            </a:br>
            <a:endParaRPr lang="nl-NL" sz="2800" dirty="0"/>
          </a:p>
          <a:p>
            <a:r>
              <a:rPr lang="nl-BE" sz="2800" dirty="0"/>
              <a:t>Bandura: observatie van gedrag is de voldoende voorwaarde om gedrag te leren. 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Door associatieve leerprocessen ontstaan scripts die het gedrag rechtstreeks beïnvloeden. </a:t>
            </a:r>
            <a:br>
              <a:rPr lang="nl-BE" dirty="0"/>
            </a:br>
            <a:endParaRPr lang="nl-BE" dirty="0"/>
          </a:p>
          <a:p>
            <a:r>
              <a:rPr lang="nl-BE" dirty="0"/>
              <a:t>Dit hoofdstuk gaat over dergelijke associatieve leerprocessen.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5.1 Diverse vormen van leren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ACFEC-8909-51CD-8467-717B6C71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64" y="90784"/>
            <a:ext cx="7086600" cy="1447800"/>
          </a:xfrm>
        </p:spPr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5.4  Observationeel Leren</a:t>
            </a:r>
            <a:endParaRPr lang="nl-BE" dirty="0"/>
          </a:p>
        </p:txBody>
      </p:sp>
      <p:pic>
        <p:nvPicPr>
          <p:cNvPr id="7" name="Onlinemedia 6" title="Bandura and Social Learning Theory">
            <a:hlinkClick r:id="" action="ppaction://media"/>
            <a:extLst>
              <a:ext uri="{FF2B5EF4-FFF2-40B4-BE49-F238E27FC236}">
                <a16:creationId xmlns:a16="http://schemas.microsoft.com/office/drawing/2014/main" id="{619E9D37-22F5-E10F-4542-E22334C36686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8976" y="1538584"/>
            <a:ext cx="7659984" cy="4327891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3695C9-F4BB-E6EB-2FA0-C718E039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82A66B-89B8-8D83-45E4-96AA5D8E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15EC-95C8-4288-87C4-EDAA93B0744D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5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A0AE"/>
                </a:solidFill>
              </a:rPr>
              <a:t>5.4 Observationeel leren</a:t>
            </a:r>
            <a:endParaRPr lang="nl-NL" dirty="0">
              <a:solidFill>
                <a:srgbClr val="00A0AE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Experiment van Barnwell;  Kinderen die andere kinderen zien kiezen voor een nieuwe frisdrank, kiezen hier ook voor. </a:t>
            </a:r>
            <a:br>
              <a:rPr lang="nl-NL" dirty="0"/>
            </a:br>
            <a:endParaRPr lang="nl-NL" dirty="0"/>
          </a:p>
          <a:p>
            <a:r>
              <a:rPr lang="nl-NL" dirty="0"/>
              <a:t>Experiment van Birch. Keuze van menu bij kinderen wordt beïnvloed door observatie van andere kinderen. </a:t>
            </a:r>
          </a:p>
          <a:p>
            <a:endParaRPr lang="nl-NL" dirty="0"/>
          </a:p>
        </p:txBody>
      </p:sp>
      <p:pic>
        <p:nvPicPr>
          <p:cNvPr id="30722" name="Picture 2" descr="F:\guido\P1250165 - k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4049763"/>
            <a:ext cx="4211960" cy="2808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5.4 Observationeel Leren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Mischel toonde experimenteel aan dat het observeren van een model dat al of niet een uitgestelde beloning kan aanvaarden, invloed heeft op het keuzegedrag van kinderen. </a:t>
            </a:r>
          </a:p>
          <a:p>
            <a:r>
              <a:rPr lang="nl-NL" dirty="0"/>
              <a:t>Toepassingen: zien kopen doet kopen. </a:t>
            </a:r>
          </a:p>
          <a:p>
            <a:r>
              <a:rPr lang="nl-NL" dirty="0"/>
              <a:t>Welke gedrag wordt bij voorkeur geïmiteerd?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28600"/>
            <a:ext cx="8380040" cy="1447800"/>
          </a:xfrm>
        </p:spPr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Welk model wordt bij voorkeur geïmiteerd?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772816"/>
            <a:ext cx="6192688" cy="4114800"/>
          </a:xfrm>
        </p:spPr>
        <p:txBody>
          <a:bodyPr/>
          <a:lstStyle/>
          <a:p>
            <a:r>
              <a:rPr lang="nl-NL" sz="2800" dirty="0"/>
              <a:t>Gelijkenis</a:t>
            </a:r>
          </a:p>
          <a:p>
            <a:r>
              <a:rPr lang="nl-NL" sz="2800" dirty="0"/>
              <a:t>Warme, vriendelijke mensen</a:t>
            </a:r>
          </a:p>
          <a:p>
            <a:r>
              <a:rPr lang="nl-NL" sz="2800" dirty="0"/>
              <a:t>Dominante personen</a:t>
            </a:r>
          </a:p>
          <a:p>
            <a:r>
              <a:rPr lang="nl-NL" sz="2800" dirty="0"/>
              <a:t>Waarneming van een beloning van het geobserveerde gedrag (vicarious reïnforcement).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A0AE"/>
                </a:solidFill>
              </a:rPr>
              <a:t>5.4 Observationeel leren</a:t>
            </a:r>
            <a:endParaRPr lang="en-US" dirty="0">
              <a:solidFill>
                <a:srgbClr val="00A0AE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/>
              <a:t>Influencers</a:t>
            </a:r>
            <a:r>
              <a:rPr lang="nl-BE" dirty="0"/>
              <a:t> laten via </a:t>
            </a:r>
            <a:br>
              <a:rPr lang="nl-BE" dirty="0"/>
            </a:br>
            <a:r>
              <a:rPr lang="nl-BE" dirty="0"/>
              <a:t>sociale media zien welke </a:t>
            </a:r>
            <a:br>
              <a:rPr lang="nl-BE" dirty="0"/>
            </a:br>
            <a:r>
              <a:rPr lang="nl-BE" dirty="0"/>
              <a:t>producten ze gebruiken </a:t>
            </a:r>
            <a:br>
              <a:rPr lang="nl-BE" dirty="0"/>
            </a:br>
            <a:r>
              <a:rPr lang="nl-BE" dirty="0"/>
              <a:t>en hoe enthousiast ze </a:t>
            </a:r>
            <a:br>
              <a:rPr lang="nl-BE" dirty="0"/>
            </a:br>
            <a:r>
              <a:rPr lang="nl-BE" dirty="0"/>
              <a:t>hierover zijn. </a:t>
            </a:r>
            <a:br>
              <a:rPr lang="nl-BE" dirty="0"/>
            </a:br>
            <a:r>
              <a:rPr lang="nl-BE" dirty="0"/>
              <a:t>De volgers leren door de </a:t>
            </a:r>
            <a:br>
              <a:rPr lang="nl-BE" dirty="0"/>
            </a:br>
            <a:r>
              <a:rPr lang="nl-BE" dirty="0"/>
              <a:t>observatie van het </a:t>
            </a:r>
            <a:br>
              <a:rPr lang="nl-BE" dirty="0"/>
            </a:br>
            <a:r>
              <a:rPr lang="nl-BE" dirty="0"/>
              <a:t>model</a:t>
            </a:r>
            <a:br>
              <a:rPr lang="nl-BE" dirty="0"/>
            </a:br>
            <a:endParaRPr lang="nl-BE" dirty="0"/>
          </a:p>
          <a:p>
            <a:pPr marL="0" indent="0">
              <a:buNone/>
            </a:pPr>
            <a:br>
              <a:rPr lang="nl-BE" dirty="0"/>
            </a:br>
            <a:endParaRPr lang="nl-BE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CAA1FD-7C57-4437-AA9C-C3D9BDED7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743520"/>
            <a:ext cx="3918042" cy="614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89" y="976452"/>
            <a:ext cx="9144000" cy="2637040"/>
          </a:xfrm>
        </p:spPr>
        <p:txBody>
          <a:bodyPr/>
          <a:lstStyle/>
          <a:p>
            <a:r>
              <a:rPr lang="nl-NL" dirty="0"/>
              <a:t>J</a:t>
            </a:r>
            <a:r>
              <a:rPr lang="nl-BE" dirty="0" err="1"/>
              <a:t>ames</a:t>
            </a:r>
            <a:r>
              <a:rPr lang="nl-BE" dirty="0"/>
              <a:t> Bond rijdt met een Aston Martin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5.4.3 Toepassingen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DF6B27-AFF8-DA21-76C6-6D3D8EE04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0" y="1844824"/>
            <a:ext cx="9022977" cy="500421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A0AE"/>
                </a:solidFill>
              </a:rPr>
              <a:t>5.5 Contactconditionering</a:t>
            </a:r>
            <a:endParaRPr lang="en-US" dirty="0">
              <a:solidFill>
                <a:srgbClr val="00A0AE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hypothese van ‘mere exposure’ zegt dat het louter waarnemen van een object voldoende is om dit object positiever te gaan beoordelen. </a:t>
            </a:r>
            <a:br>
              <a:rPr lang="nl-BE" dirty="0"/>
            </a:br>
            <a:endParaRPr lang="nl-BE" dirty="0"/>
          </a:p>
          <a:p>
            <a:r>
              <a:rPr lang="nl-BE" dirty="0"/>
              <a:t>Toepassing: sponsoring van voetbal. De supporters worden geconfronteerd met de merknaam.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1268888"/>
          </a:xfrm>
        </p:spPr>
        <p:txBody>
          <a:bodyPr/>
          <a:lstStyle/>
          <a:p>
            <a:r>
              <a:rPr lang="nl-NL" dirty="0"/>
              <a:t> Welke merken komen in beeld? 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5.5.2  Toepassingen in marketing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BEKIJK: Lotte Kopecky wint comfortabel de sprint en is opnieuw Belgisch ...">
            <a:extLst>
              <a:ext uri="{FF2B5EF4-FFF2-40B4-BE49-F238E27FC236}">
                <a16:creationId xmlns:a16="http://schemas.microsoft.com/office/drawing/2014/main" id="{F0D7EFE3-E31F-FF31-000F-42674508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3" y="2132856"/>
            <a:ext cx="8551972" cy="481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D423002-7641-478A-897B-0B8968D91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3496" y="1772816"/>
            <a:ext cx="9254868" cy="367240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33127B6-1DB0-4290-ADF1-E09362DC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5.6 ASSOCIATIEF LEREN EN MARKETING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A08CFE-91D7-429C-856C-6C142A0E73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38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0D0F46-7E1C-4341-8F1B-C3386040DC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2109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rgbClr val="00A0AE"/>
                </a:solidFill>
              </a:rPr>
              <a:t>5.6 Associatief leren en marketing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l-BE" dirty="0"/>
              <a:t>Doelstelling: merkbekendheid en positieve merkattitude. klassieke conditionering: hoeveel herhalingen?</a:t>
            </a:r>
            <a:br>
              <a:rPr lang="nl-BE" dirty="0"/>
            </a:br>
            <a:endParaRPr lang="nl-BE" dirty="0"/>
          </a:p>
          <a:p>
            <a:pPr>
              <a:lnSpc>
                <a:spcPct val="90000"/>
              </a:lnSpc>
            </a:pPr>
            <a:r>
              <a:rPr lang="nl-BE" dirty="0"/>
              <a:t>Krugman: Hoeveel confrontaties?</a:t>
            </a:r>
            <a:br>
              <a:rPr lang="nl-BE" dirty="0"/>
            </a:br>
            <a:endParaRPr lang="nl-BE" dirty="0"/>
          </a:p>
          <a:p>
            <a:pPr>
              <a:lnSpc>
                <a:spcPct val="90000"/>
              </a:lnSpc>
            </a:pPr>
            <a:r>
              <a:rPr lang="nl-BE" dirty="0"/>
              <a:t>Klassieke cond. leidt tot positieve associaties, waardoor de kans op aankoop stijgt. Na aankoop gaat het leren verder. </a:t>
            </a:r>
            <a:br>
              <a:rPr lang="nl-BE" dirty="0"/>
            </a:br>
            <a:r>
              <a:rPr lang="nl-BE" dirty="0"/>
              <a:t>ATR model. 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AF11487-04A9-4DEF-8491-5E1FE4C76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6" y="1152525"/>
            <a:ext cx="9108327" cy="44275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52A3C2F-2674-4BBF-BF0B-C48AC8F6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5.1 DIVERSE VISIES OP LEREN?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E5CF07-23B7-4323-9498-5CF120A46F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45533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A0AE"/>
                </a:solidFill>
              </a:rPr>
              <a:t>       </a:t>
            </a:r>
            <a:r>
              <a:rPr lang="nl-NL" dirty="0">
                <a:solidFill>
                  <a:srgbClr val="00A0AE"/>
                </a:solidFill>
              </a:rPr>
              <a:t>Besluit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Veel aankoopgedrag berust op routines.  Dit veronderstelt een leerproces.</a:t>
            </a:r>
            <a:br>
              <a:rPr lang="nl-BE" dirty="0"/>
            </a:br>
            <a:r>
              <a:rPr lang="nl-BE" dirty="0"/>
              <a:t>- in reclame : klassieke conditionering </a:t>
            </a:r>
          </a:p>
          <a:p>
            <a:pPr>
              <a:buFont typeface="Wingdings" pitchFamily="2" charset="2"/>
              <a:buNone/>
            </a:pPr>
            <a:r>
              <a:rPr lang="nl-BE" dirty="0"/>
              <a:t>	- door observationeel leren kan de klant in    de verleiding gebracht worden om product te kopen en te gebruiken. </a:t>
            </a:r>
            <a:br>
              <a:rPr lang="nl-BE" dirty="0"/>
            </a:br>
            <a:r>
              <a:rPr lang="nl-BE" dirty="0"/>
              <a:t>- na de aankoop gaat het proces verder</a:t>
            </a:r>
            <a:br>
              <a:rPr lang="nl-BE" dirty="0"/>
            </a:br>
            <a:r>
              <a:rPr lang="nl-BE" dirty="0"/>
              <a:t>  (vandaar belang van integrale kwaliteitszorg)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800000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800000"/>
          </a:xfrm>
        </p:spPr>
        <p:txBody>
          <a:bodyPr/>
          <a:lstStyle/>
          <a:p>
            <a:r>
              <a:rPr lang="en-US" dirty="0" err="1"/>
              <a:t>Consumentenpsychologie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41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14780A-0F56-8DC4-FB8E-4FDC272C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86" y="3349306"/>
            <a:ext cx="2429214" cy="35342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5.2 Klassieke conditionering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484784"/>
            <a:ext cx="7138988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nl-NL" sz="2800" dirty="0"/>
              <a:t>Schema</a:t>
            </a:r>
            <a:br>
              <a:rPr lang="nl-NL" sz="2800" dirty="0"/>
            </a:br>
            <a:r>
              <a:rPr lang="nl-NL" sz="2800" dirty="0"/>
              <a:t>O.S--------------O.R.</a:t>
            </a:r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r>
              <a:rPr lang="nl-NL" sz="2800" dirty="0"/>
              <a:t>V.S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nl-NL" sz="2800" dirty="0"/>
              <a:t>Contiguïteit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nl-NL" sz="2800" dirty="0"/>
              <a:t>Geen BWZ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nl-NL" sz="2800" dirty="0"/>
              <a:t>Voorbeeld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907704" y="270892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2286000" y="2667000"/>
            <a:ext cx="190500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l-BE"/>
          </a:p>
        </p:txBody>
      </p:sp>
      <p:pic>
        <p:nvPicPr>
          <p:cNvPr id="4097" name="Picture 1" descr="C:\Users\gebruiker\Desktop\fotos boek\P9210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2469723" cy="3694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  <p:bldP spid="19463" grpId="0" animBg="1"/>
      <p:bldP spid="194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43EC3-CFAC-5CA1-B829-8B4F6AEB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5.2 Klassieke conditionering</a:t>
            </a:r>
            <a:endParaRPr lang="nl-BE" dirty="0"/>
          </a:p>
        </p:txBody>
      </p:sp>
      <p:pic>
        <p:nvPicPr>
          <p:cNvPr id="6" name="Onlinemedia 5" title="Pavlov’s Classical Conditioning">
            <a:hlinkClick r:id="" action="ppaction://media"/>
            <a:extLst>
              <a:ext uri="{FF2B5EF4-FFF2-40B4-BE49-F238E27FC236}">
                <a16:creationId xmlns:a16="http://schemas.microsoft.com/office/drawing/2014/main" id="{3F230C7B-B8A6-8D88-3316-DCA1E4E9775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576" y="1630776"/>
            <a:ext cx="7837487" cy="4427538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775E2DF-479C-0164-37AB-9E5F9D46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8C61AB-5378-6EBA-B364-3EAF0E5B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0D44-3026-45AF-ACAB-90C43F875989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0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2481681" y="6656358"/>
            <a:ext cx="109119" cy="20005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28600"/>
            <a:ext cx="8596064" cy="1184176"/>
          </a:xfrm>
        </p:spPr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5.2 Klassieke conditionering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484784"/>
            <a:ext cx="4788024" cy="4402832"/>
          </a:xfrm>
        </p:spPr>
        <p:txBody>
          <a:bodyPr>
            <a:normAutofit/>
          </a:bodyPr>
          <a:lstStyle/>
          <a:p>
            <a:r>
              <a:rPr lang="nl-NL" sz="2800" dirty="0"/>
              <a:t>Stimulusgeneralisatie</a:t>
            </a:r>
            <a:br>
              <a:rPr lang="nl-NL" sz="2800" dirty="0"/>
            </a:br>
            <a:r>
              <a:rPr lang="nl-NL" sz="2800" dirty="0"/>
              <a:t>klant herkent het merk in de winkel</a:t>
            </a:r>
          </a:p>
          <a:p>
            <a:r>
              <a:rPr lang="nl-NL" sz="2800" dirty="0"/>
              <a:t>Stimulusdiscriminatie</a:t>
            </a:r>
            <a:br>
              <a:rPr lang="nl-NL" sz="2800" dirty="0"/>
            </a:br>
            <a:r>
              <a:rPr lang="nl-NL" sz="2800" dirty="0"/>
              <a:t>herkenning van verschillen.</a:t>
            </a:r>
          </a:p>
          <a:p>
            <a:r>
              <a:rPr lang="nl-NL" sz="2800" dirty="0"/>
              <a:t>Toepassingen in de reclame</a:t>
            </a:r>
          </a:p>
          <a:p>
            <a:pPr>
              <a:buFont typeface="Wingdings" pitchFamily="2" charset="2"/>
              <a:buNone/>
            </a:pPr>
            <a:endParaRPr lang="nl-NL" sz="2800" dirty="0"/>
          </a:p>
        </p:txBody>
      </p:sp>
      <p:pic>
        <p:nvPicPr>
          <p:cNvPr id="7" name="Picture 1" descr="C:\Users\gebruiker\Desktop\fotos boek\P9210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2469723" cy="3694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d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132856"/>
            <a:ext cx="3200400" cy="3006725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5.2 Klassieke conditionering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5205412" cy="411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dirty="0"/>
              <a:t>V.S enkel in samenhang met O.S.</a:t>
            </a:r>
            <a:br>
              <a:rPr lang="nl-NL" dirty="0"/>
            </a:br>
            <a:r>
              <a:rPr lang="nl-NL" dirty="0"/>
              <a:t>vooral bij een nieuw product</a:t>
            </a:r>
            <a:br>
              <a:rPr lang="nl-NL" dirty="0"/>
            </a:br>
            <a:endParaRPr lang="nl-BE" dirty="0"/>
          </a:p>
          <a:p>
            <a:pPr>
              <a:buFont typeface="Wingdings" pitchFamily="2" charset="2"/>
              <a:buChar char="§"/>
            </a:pPr>
            <a:r>
              <a:rPr lang="nl-NL" dirty="0"/>
              <a:t>O.S. Enkel in combinatie met V.S. </a:t>
            </a:r>
            <a:br>
              <a:rPr lang="nl-NL" dirty="0"/>
            </a:br>
            <a:r>
              <a:rPr lang="nl-NL" dirty="0"/>
              <a:t>O.S. Verdwijnt verder uit het blikveld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2481681" y="6656358"/>
            <a:ext cx="109119" cy="20005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0728"/>
            <a:ext cx="7086600" cy="1447800"/>
          </a:xfrm>
        </p:spPr>
        <p:txBody>
          <a:bodyPr/>
          <a:lstStyle/>
          <a:p>
            <a:r>
              <a:rPr lang="nl-NL" dirty="0">
                <a:solidFill>
                  <a:srgbClr val="00A0AE"/>
                </a:solidFill>
              </a:rPr>
              <a:t>Problemen bij het onderzoek</a:t>
            </a:r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323528" y="3212976"/>
          <a:ext cx="3810000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808520" imgH="2787840" progId="">
                  <p:embed/>
                </p:oleObj>
              </mc:Choice>
              <mc:Fallback>
                <p:oleObj name="Clip" r:id="rId2" imgW="4808520" imgH="2787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212976"/>
                        <a:ext cx="3810000" cy="220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23928" y="1628800"/>
            <a:ext cx="5004048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nl-NL" sz="2800" dirty="0" err="1"/>
              <a:t>Ppn</a:t>
            </a:r>
            <a:r>
              <a:rPr lang="nl-NL" sz="2800" dirty="0"/>
              <a:t>. zijn soms op de hoogte van het doel van het experiment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nl-NL" sz="2800" dirty="0"/>
              <a:t>Conditionering is een onbewust proces.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nl-NL" sz="2800" dirty="0"/>
              <a:t>De O.S. kan de </a:t>
            </a:r>
            <a:r>
              <a:rPr lang="nl-NL" sz="2800" dirty="0" err="1"/>
              <a:t>ppn</a:t>
            </a:r>
            <a:r>
              <a:rPr lang="nl-NL" sz="2800" dirty="0"/>
              <a:t> attent maken op informatie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nl-NL" sz="2800" dirty="0"/>
              <a:t>Contactconditionering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7776864" cy="1447800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all" spc="0" normalizeH="0" baseline="0" noProof="0" dirty="0">
                <a:ln>
                  <a:noFill/>
                </a:ln>
                <a:solidFill>
                  <a:srgbClr val="00A0AE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5.2</a:t>
            </a:r>
            <a:r>
              <a:rPr kumimoji="0" lang="nl-NL" sz="3600" b="1" i="0" u="none" strike="noStrike" kern="1200" cap="all" spc="0" normalizeH="0" noProof="0" dirty="0">
                <a:ln>
                  <a:noFill/>
                </a:ln>
                <a:solidFill>
                  <a:srgbClr val="00A0AE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Klassieke conditionering</a:t>
            </a:r>
            <a:endParaRPr kumimoji="0" lang="nl-NL" sz="3600" b="1" i="0" u="none" strike="noStrike" kern="1200" cap="all" spc="0" normalizeH="0" baseline="0" noProof="0" dirty="0">
              <a:ln>
                <a:noFill/>
              </a:ln>
              <a:solidFill>
                <a:srgbClr val="00A0AE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0" grpId="0" build="p" autoUpdateAnimBg="0"/>
      <p:bldP spid="6" grpId="0" autoUpdateAnimBg="0"/>
    </p:bldLst>
  </p:timing>
</p:sld>
</file>

<file path=ppt/theme/theme1.xml><?xml version="1.0" encoding="utf-8"?>
<a:theme xmlns:a="http://schemas.openxmlformats.org/drawingml/2006/main" name="TM_presentatie_n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TM_presentatie_nl</Template>
  <TotalTime>85</TotalTime>
  <Words>1146</Words>
  <Application>Microsoft Office PowerPoint</Application>
  <PresentationFormat>Diavoorstelling (4:3)</PresentationFormat>
  <Paragraphs>136</Paragraphs>
  <Slides>41</Slides>
  <Notes>0</Notes>
  <HiddenSlides>0</HiddenSlides>
  <MMClips>4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41</vt:i4>
      </vt:variant>
    </vt:vector>
  </HeadingPairs>
  <TitlesOfParts>
    <vt:vector size="49" baseType="lpstr">
      <vt:lpstr>Arial</vt:lpstr>
      <vt:lpstr>Calibri</vt:lpstr>
      <vt:lpstr>Trebuchet MS</vt:lpstr>
      <vt:lpstr>Verdana</vt:lpstr>
      <vt:lpstr>Wingdings</vt:lpstr>
      <vt:lpstr>TM_presentatie_nl</vt:lpstr>
      <vt:lpstr>Clip</vt:lpstr>
      <vt:lpstr>Document</vt:lpstr>
      <vt:lpstr>Consumentenpsychologie</vt:lpstr>
      <vt:lpstr>5.1 Diverse vormen van leren?</vt:lpstr>
      <vt:lpstr>5.1 Diverse vormen van leren</vt:lpstr>
      <vt:lpstr>5.1 DIVERSE VISIES OP LEREN? </vt:lpstr>
      <vt:lpstr>5.2 Klassieke conditionering</vt:lpstr>
      <vt:lpstr>5.2 Klassieke conditionering</vt:lpstr>
      <vt:lpstr>5.2 Klassieke conditionering</vt:lpstr>
      <vt:lpstr>5.2 Klassieke conditionering</vt:lpstr>
      <vt:lpstr>Problemen bij het onderzoek</vt:lpstr>
      <vt:lpstr>Speelt klassieke conditionering een rol? (Gorn)</vt:lpstr>
      <vt:lpstr>Speelt klassieke conditionering een rol?</vt:lpstr>
      <vt:lpstr>Speelt klassiek conditionering een rol? (Gorn)</vt:lpstr>
      <vt:lpstr>Verwachtingen exp. Gorn</vt:lpstr>
      <vt:lpstr>Resultaten exp. Gorn</vt:lpstr>
      <vt:lpstr>       Resultaten exp Gorn</vt:lpstr>
      <vt:lpstr>Relatieve belang van info versus conditionering? </vt:lpstr>
      <vt:lpstr>Experiment Gorn II</vt:lpstr>
      <vt:lpstr>Experiment Gorn II Resultaat?</vt:lpstr>
      <vt:lpstr>Besluit exp. GORN II </vt:lpstr>
      <vt:lpstr>       Advies</vt:lpstr>
      <vt:lpstr>5.2.3 Toepassingen in marketing </vt:lpstr>
      <vt:lpstr>5.2.3 Toepassingen in marketing</vt:lpstr>
      <vt:lpstr>5.3 Operante conditionering</vt:lpstr>
      <vt:lpstr>5.3 Operante conditionering</vt:lpstr>
      <vt:lpstr>   Experiment Carey, et al.</vt:lpstr>
      <vt:lpstr>Intermittent Reinforcement</vt:lpstr>
      <vt:lpstr>Shaping / Gewoontevorming</vt:lpstr>
      <vt:lpstr>ILLUSTRATIE VAN OPERANTE CONDITIONERING </vt:lpstr>
      <vt:lpstr>5.4  Observationeel Leren</vt:lpstr>
      <vt:lpstr>5.4  Observationeel Leren</vt:lpstr>
      <vt:lpstr>5.4 Observationeel leren</vt:lpstr>
      <vt:lpstr>5.4 Observationeel Leren</vt:lpstr>
      <vt:lpstr>Welk model wordt bij voorkeur geïmiteerd? </vt:lpstr>
      <vt:lpstr>5.4 Observationeel leren</vt:lpstr>
      <vt:lpstr>5.4.3 Toepassingen</vt:lpstr>
      <vt:lpstr>5.5 Contactconditionering</vt:lpstr>
      <vt:lpstr>5.5.2  Toepassingen in marketing </vt:lpstr>
      <vt:lpstr>5.6 ASSOCIATIEF LEREN EN MARKETING</vt:lpstr>
      <vt:lpstr>5.6 Associatief leren en marketing</vt:lpstr>
      <vt:lpstr>       Besluit</vt:lpstr>
      <vt:lpstr>Consumentenpsychologie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Consumentenpsychologie</dc:title>
  <dc:creator>gebruiker</dc:creator>
  <cp:lastModifiedBy>Guido Valkeneers</cp:lastModifiedBy>
  <cp:revision>40</cp:revision>
  <dcterms:created xsi:type="dcterms:W3CDTF">2014-12-01T08:28:27Z</dcterms:created>
  <dcterms:modified xsi:type="dcterms:W3CDTF">2025-04-14T09:20:23Z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2025-02-14T20:44:58Z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12e68bdd-baeb-4705-ac43-4b56af24ceb1</vt:lpwstr>
  </property>
  <property fmtid="{D5CDD505-2E9C-101B-9397-08002B2CF9AE}" pid="8" name="MSIP_Label_c337be75-dfbb-4261-9834-ac247c7dde13_ContentBits">
    <vt:lpwstr>0</vt:lpwstr>
  </property>
  <property fmtid="{D5CDD505-2E9C-101B-9397-08002B2CF9AE}" pid="9" name="MSIP_Label_c337be75-dfbb-4261-9834-ac247c7dde13_Tag">
    <vt:lpwstr>10, 3, 0, 1</vt:lpwstr>
  </property>
</Properties>
</file>