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84" r:id="rId5"/>
    <p:sldId id="260" r:id="rId6"/>
    <p:sldId id="295" r:id="rId7"/>
    <p:sldId id="261" r:id="rId8"/>
    <p:sldId id="262" r:id="rId9"/>
    <p:sldId id="269" r:id="rId10"/>
    <p:sldId id="270" r:id="rId11"/>
    <p:sldId id="263" r:id="rId12"/>
    <p:sldId id="279" r:id="rId13"/>
    <p:sldId id="264" r:id="rId14"/>
    <p:sldId id="265" r:id="rId15"/>
    <p:sldId id="266" r:id="rId16"/>
    <p:sldId id="267" r:id="rId17"/>
    <p:sldId id="293" r:id="rId18"/>
    <p:sldId id="271" r:id="rId19"/>
    <p:sldId id="268" r:id="rId20"/>
    <p:sldId id="272" r:id="rId21"/>
    <p:sldId id="273" r:id="rId22"/>
    <p:sldId id="285" r:id="rId23"/>
    <p:sldId id="275" r:id="rId24"/>
    <p:sldId id="286" r:id="rId25"/>
    <p:sldId id="278" r:id="rId26"/>
    <p:sldId id="283" r:id="rId27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 showGuides="1"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" name="Picture 10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wmp16aSgdk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xx-1_a3rvX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180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Consumentenpsychologie</a:t>
            </a:r>
            <a:br>
              <a:rPr lang="en-US" dirty="0"/>
            </a:br>
            <a:r>
              <a:rPr lang="en-US" dirty="0" err="1"/>
              <a:t>Hoofdstuk</a:t>
            </a:r>
            <a:r>
              <a:rPr lang="en-US" dirty="0"/>
              <a:t> IX</a:t>
            </a:r>
            <a:br>
              <a:rPr lang="en-US" dirty="0"/>
            </a:br>
            <a:r>
              <a:rPr lang="en-US" dirty="0" err="1"/>
              <a:t>Referentiegroepen</a:t>
            </a:r>
            <a:r>
              <a:rPr lang="en-US" dirty="0"/>
              <a:t> en 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personen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379" y="3321042"/>
            <a:ext cx="2429214" cy="3534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 referentiegroep beïnvloedt de productkeuze van luxegoederen, maar niet de keuze van noodzakelijke goederen.</a:t>
            </a:r>
            <a:br>
              <a:rPr lang="nl-BE" dirty="0"/>
            </a:br>
            <a:endParaRPr lang="nl-BE" dirty="0"/>
          </a:p>
          <a:p>
            <a:r>
              <a:rPr lang="nl-BE" dirty="0"/>
              <a:t>De referentiegroep beïnvloedt de merkkeuze van publiek gebruikte goederen, maar niet van privé gebruikte goederen.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9.1.6 Bestaan er groepsnormen?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zijn de psychologische mechanismen?</a:t>
            </a:r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- informatieve invloed</a:t>
            </a:r>
            <a:br>
              <a:rPr lang="nl-BE" dirty="0"/>
            </a:br>
            <a:br>
              <a:rPr lang="nl-BE" dirty="0"/>
            </a:br>
            <a:r>
              <a:rPr lang="nl-BE" dirty="0"/>
              <a:t>- conformisme</a:t>
            </a:r>
            <a:br>
              <a:rPr lang="nl-BE" dirty="0"/>
            </a:br>
            <a:br>
              <a:rPr lang="nl-BE" dirty="0"/>
            </a:br>
            <a:r>
              <a:rPr lang="nl-BE" dirty="0"/>
              <a:t>- identificatie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9.1.7 Bestaan er groepsnormen?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C:\Users\gebruiker\Desktop\fotos boek\20140923_14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30356"/>
            <a:ext cx="2771800" cy="4927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Collega’s op het werk</a:t>
            </a:r>
          </a:p>
          <a:p>
            <a:r>
              <a:rPr lang="nl-BE" dirty="0"/>
              <a:t>Vrienden en kennissen</a:t>
            </a:r>
          </a:p>
          <a:p>
            <a:r>
              <a:rPr lang="nl-BE" dirty="0"/>
              <a:t>Buren</a:t>
            </a:r>
          </a:p>
          <a:p>
            <a:r>
              <a:rPr lang="nl-BE" dirty="0"/>
              <a:t>Gezins- en familieleden</a:t>
            </a:r>
            <a:br>
              <a:rPr lang="nl-BE" dirty="0"/>
            </a:br>
            <a:br>
              <a:rPr lang="nl-BE" dirty="0"/>
            </a:br>
            <a:r>
              <a:rPr lang="nl-BE" dirty="0"/>
              <a:t>…. </a:t>
            </a:r>
          </a:p>
          <a:p>
            <a:r>
              <a:rPr lang="nl-BE" dirty="0"/>
              <a:t>‘Virtuele’ vrienden.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BE" dirty="0"/>
            </a:br>
            <a:r>
              <a:rPr lang="nl-BE" dirty="0"/>
              <a:t>9.2 Sociale communicatie</a:t>
            </a:r>
            <a:br>
              <a:rPr lang="nl-BE" dirty="0"/>
            </a:b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9.2 Sociale communicatie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59" y="1700808"/>
            <a:ext cx="830492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 welke wijze beinvloeden advertenties de kliekjes? Wordt dit onderwerp van gesprek in de kliekjes</a:t>
            </a:r>
            <a:br>
              <a:rPr lang="nl-BE" dirty="0"/>
            </a:br>
            <a:r>
              <a:rPr lang="nl-BE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9.2 Sociale communicatie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 descr="ad">
            <a:extLst>
              <a:ext uri="{FF2B5EF4-FFF2-40B4-BE49-F238E27FC236}">
                <a16:creationId xmlns:a16="http://schemas.microsoft.com/office/drawing/2014/main" id="{D689A61A-A1D6-4F34-A4DC-D6394E2BE2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29920"/>
            <a:ext cx="3361918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Kunnen marketing impulsen de verspreiding van producten en diensten beheersen? </a:t>
            </a:r>
          </a:p>
          <a:p>
            <a:r>
              <a:rPr lang="nl-BE" dirty="0"/>
              <a:t>Veel belangrijker is: wat zeggen de consumenten in de kliekjes? En in de sociale media? </a:t>
            </a:r>
          </a:p>
          <a:p>
            <a:r>
              <a:rPr lang="nl-BE" dirty="0"/>
              <a:t>In geval van positieve informatie zal het merk marktaandeel winnen, in andere geval verliezen. </a:t>
            </a:r>
          </a:p>
          <a:p>
            <a:r>
              <a:rPr lang="nl-BE" dirty="0"/>
              <a:t>Net Promotor Score: hoeveel fans heeft een merk? </a:t>
            </a:r>
          </a:p>
          <a:p>
            <a:r>
              <a:rPr lang="nl-BE" dirty="0"/>
              <a:t>Hoe kunnen marketeers deze positieve MTM over het merk bevorderen?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9.2 Sociale communicatie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Wat zijn opinieleiders?</a:t>
            </a:r>
            <a:br>
              <a:rPr lang="nl-BE" dirty="0"/>
            </a:br>
            <a:r>
              <a:rPr lang="nl-BE" dirty="0"/>
              <a:t>	grote betrokkenheid bij productcategorie</a:t>
            </a:r>
            <a:br>
              <a:rPr lang="nl-BE" dirty="0"/>
            </a:br>
            <a:r>
              <a:rPr lang="nl-BE" dirty="0"/>
              <a:t>	meer vertrouwdheid en deskundigheid in een 	domein</a:t>
            </a:r>
            <a:br>
              <a:rPr lang="nl-BE" dirty="0"/>
            </a:br>
            <a:r>
              <a:rPr lang="nl-BE" dirty="0"/>
              <a:t>	meer informatie via massamedia</a:t>
            </a:r>
            <a:br>
              <a:rPr lang="nl-BE" dirty="0"/>
            </a:br>
            <a:r>
              <a:rPr lang="nl-BE" dirty="0"/>
              <a:t>	stellen zich meer open voor nieuwe producten en 	diensten </a:t>
            </a:r>
            <a:br>
              <a:rPr lang="nl-BE" dirty="0"/>
            </a:br>
            <a:r>
              <a:rPr lang="nl-BE" dirty="0"/>
              <a:t>	zijn vaak sociaal actief in de samenleving</a:t>
            </a:r>
            <a:br>
              <a:rPr lang="nl-BE" dirty="0"/>
            </a:br>
            <a:r>
              <a:rPr lang="nl-BE" dirty="0"/>
              <a:t>	hebben meer opleiding/sociale status dan</a:t>
            </a:r>
            <a:br>
              <a:rPr lang="nl-BE" dirty="0"/>
            </a:br>
            <a:r>
              <a:rPr lang="nl-BE" dirty="0"/>
              <a:t>	doorsnee consumenten</a:t>
            </a:r>
            <a:br>
              <a:rPr lang="nl-BE" dirty="0"/>
            </a:br>
            <a:r>
              <a:rPr lang="nl-BE" dirty="0"/>
              <a:t>	zijn zeer actief op sociale media en hebben </a:t>
            </a:r>
          </a:p>
          <a:p>
            <a:pPr marL="0" indent="0">
              <a:buNone/>
            </a:pPr>
            <a:r>
              <a:rPr lang="nl-BE" dirty="0"/>
              <a:t>	veel volgers. </a:t>
            </a:r>
          </a:p>
          <a:p>
            <a:pPr marL="0" indent="0">
              <a:buNone/>
            </a:pPr>
            <a:r>
              <a:rPr lang="nl-BE" dirty="0" err="1"/>
              <a:t>Influencers</a:t>
            </a:r>
            <a:r>
              <a:rPr lang="nl-BE" dirty="0"/>
              <a:t> zijn opinieleiders via de sociale media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9.3  Opinieleiders en volgers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M4 Macbook Air Review: Too Easy!">
            <a:hlinkClick r:id="" action="ppaction://media"/>
            <a:extLst>
              <a:ext uri="{FF2B5EF4-FFF2-40B4-BE49-F238E27FC236}">
                <a16:creationId xmlns:a16="http://schemas.microsoft.com/office/drawing/2014/main" id="{282712FB-2ABE-8350-4DF9-ABCFB5ED929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2463" y="1152525"/>
            <a:ext cx="7837487" cy="44275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6E4FDF4-AB71-8028-3668-455187C6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dirty="0" err="1"/>
              <a:t>tech</a:t>
            </a:r>
            <a:r>
              <a:rPr lang="nl-NL" dirty="0"/>
              <a:t> </a:t>
            </a:r>
            <a:r>
              <a:rPr lang="nl-NL" dirty="0" err="1"/>
              <a:t>influencer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2678F4-4744-AA40-7020-73EBAB50F6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126F0B-0C6C-5AA0-47EC-750BEDFEA9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90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Waarom geven ze informatie aan anderen? </a:t>
            </a:r>
            <a:br>
              <a:rPr lang="nl-BE" dirty="0"/>
            </a:br>
            <a:r>
              <a:rPr lang="nl-BE" dirty="0"/>
              <a:t>- productbetrokkenheid</a:t>
            </a:r>
            <a:br>
              <a:rPr lang="nl-BE" dirty="0"/>
            </a:br>
            <a:r>
              <a:rPr lang="nl-BE" dirty="0"/>
              <a:t>- zelfbevestiging</a:t>
            </a:r>
            <a:br>
              <a:rPr lang="nl-BE" dirty="0"/>
            </a:br>
            <a:r>
              <a:rPr lang="nl-BE" dirty="0"/>
              <a:t>- bezorgheid om anderen</a:t>
            </a:r>
            <a:br>
              <a:rPr lang="nl-BE" dirty="0"/>
            </a:br>
            <a:r>
              <a:rPr lang="nl-BE" dirty="0"/>
              <a:t>- dissonantiereductie</a:t>
            </a:r>
            <a:br>
              <a:rPr lang="nl-BE" dirty="0"/>
            </a:br>
            <a:r>
              <a:rPr lang="nl-BE" dirty="0"/>
              <a:t>- mogelijk hebben ze geen motief</a:t>
            </a:r>
            <a:br>
              <a:rPr lang="nl-BE" dirty="0"/>
            </a:br>
            <a:r>
              <a:rPr lang="nl-BE" dirty="0"/>
              <a:t>- of de </a:t>
            </a:r>
            <a:r>
              <a:rPr lang="nl-BE" dirty="0" err="1"/>
              <a:t>influencers</a:t>
            </a:r>
            <a:r>
              <a:rPr lang="nl-BE" dirty="0"/>
              <a:t> op sociale media willen aandacht en/of de gratis producten en/of cash van de producenten. </a:t>
            </a:r>
          </a:p>
          <a:p>
            <a:pPr marL="0" indent="0"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r>
              <a:rPr lang="nl-BE" dirty="0"/>
              <a:t>Hoe verloopt de communicatie tussen opinieleider en volgers? 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9.3 Opinieleiders en volgers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Twee en meertrapsmodel van communicatie</a:t>
            </a:r>
          </a:p>
          <a:p>
            <a:endParaRPr lang="nl-BE" dirty="0"/>
          </a:p>
          <a:p>
            <a:pPr>
              <a:buNone/>
            </a:pPr>
            <a:br>
              <a:rPr lang="nl-BE" dirty="0"/>
            </a:br>
            <a:r>
              <a:rPr lang="nl-BE" dirty="0"/>
              <a:t>			</a:t>
            </a:r>
          </a:p>
          <a:p>
            <a:pPr>
              <a:buNone/>
            </a:pPr>
            <a:r>
              <a:rPr lang="nl-BE" dirty="0"/>
              <a:t>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9.4 Opinieleiders en volgers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7D6665-6E05-4BCD-BF6E-42D360F63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33" y="2132856"/>
            <a:ext cx="8885667" cy="33279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Wat is een referentiegroep of –persoon?</a:t>
            </a:r>
            <a:br>
              <a:rPr lang="nl-BE" dirty="0"/>
            </a:br>
            <a:r>
              <a:rPr lang="nl-BE" dirty="0"/>
              <a:t>Een referentiegroep is een feitelijke of denkbeeldige groep die een sterke invloed heeft op de attitudes, aspiraties en gedrag van consumenten. </a:t>
            </a:r>
          </a:p>
          <a:p>
            <a:r>
              <a:rPr lang="nl-BE" dirty="0"/>
              <a:t>Welke invloed? </a:t>
            </a:r>
            <a:br>
              <a:rPr lang="nl-BE" dirty="0"/>
            </a:br>
            <a:r>
              <a:rPr lang="nl-BE" dirty="0"/>
              <a:t>- normatieve invloed</a:t>
            </a:r>
          </a:p>
          <a:p>
            <a:pPr>
              <a:buNone/>
            </a:pPr>
            <a:r>
              <a:rPr lang="nl-BE" dirty="0"/>
              <a:t>	- comparatieve invloed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9.1.1 Bestaan er groepsnormen?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gebruik van referentiepersonen</a:t>
            </a:r>
            <a:br>
              <a:rPr lang="nl-BE" dirty="0"/>
            </a:br>
            <a:r>
              <a:rPr lang="nl-BE" dirty="0"/>
              <a:t>	bekende persoonlijkheden</a:t>
            </a:r>
            <a:br>
              <a:rPr lang="nl-BE" dirty="0"/>
            </a:br>
            <a:r>
              <a:rPr lang="nl-BE" dirty="0"/>
              <a:t>	getuigenissen van experten</a:t>
            </a:r>
            <a:br>
              <a:rPr lang="nl-BE" dirty="0"/>
            </a:br>
            <a:r>
              <a:rPr lang="nl-BE" dirty="0"/>
              <a:t>	getuigenissen van Jan met de pet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Het stimuleren van positieve MTMreclame.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9.4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gebruik van bekende persoonlijkheden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9.4 marketing toepassingen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9044827-78E2-44C6-86AE-FD45AFCB6D22}"/>
              </a:ext>
            </a:extLst>
          </p:cNvPr>
          <p:cNvSpPr txBox="1"/>
          <p:nvPr/>
        </p:nvSpPr>
        <p:spPr>
          <a:xfrm>
            <a:off x="1511660" y="5174937"/>
            <a:ext cx="702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 Wat is de impact van deze persoon op uw attitude?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A39950A-4A12-4DE0-A53F-C54014C73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96" y="2062691"/>
            <a:ext cx="5112608" cy="310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1EF815A-2932-461B-A7C9-6D0FA4B79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gebruik van een expert die getuigt over het product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	Een tandarts geeft advies over tandpasta:</a:t>
            </a:r>
            <a:br>
              <a:rPr lang="nl-BE" dirty="0"/>
            </a:br>
            <a:r>
              <a:rPr lang="nl-BE" dirty="0"/>
              <a:t>	</a:t>
            </a:r>
            <a:r>
              <a:rPr lang="nl-BE" dirty="0">
                <a:hlinkClick r:id="rId2"/>
              </a:rPr>
              <a:t>https://www.youtube.com/watch?v=xx-1_a3rvX0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326DDC-6F65-40FD-9509-AFFAD4E8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9.4 MARKETING TOEPASSINGEN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B1D3F1-6CCD-4B39-B4F0-103B4B136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34872E-54F6-4B3E-B3B9-0414BCC1D6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AC45C5-321B-4B43-B74C-06C0B5D2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933056"/>
            <a:ext cx="5572958" cy="281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18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9.4 marketing toepassingen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Content Placeholder 5" descr="De Familie Backeljau 1 afl.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51125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1340768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Het gebruik van Jan met de pet figuren. In dit geval de familie Backeljau die de hoofdrol speelt in de radio reclame van GAMMA.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91C6B86-B063-492C-8EB8-5222EF56D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826" y="1406001"/>
            <a:ext cx="6142348" cy="44275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C407D32-6229-4A87-894E-D75BE032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Marketing toepassingen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0DD871-72D5-4609-817B-055556946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A56F03-9517-4D1D-8286-D1A88FFA6B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6313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Mensen conformeren zich graag aan elkaar</a:t>
            </a:r>
          </a:p>
          <a:p>
            <a:r>
              <a:rPr lang="nl-BE" dirty="0"/>
              <a:t>Belang van sociale communicatie. Consumenten vormen cliques waarin informatie doorstroomt. </a:t>
            </a:r>
          </a:p>
          <a:p>
            <a:r>
              <a:rPr lang="nl-BE" dirty="0"/>
              <a:t>Belang van de sociale media.</a:t>
            </a:r>
          </a:p>
          <a:p>
            <a:r>
              <a:rPr lang="nl-BE" dirty="0"/>
              <a:t>Bijzondere relatie tussen opinieleider en </a:t>
            </a:r>
            <a:r>
              <a:rPr lang="nl-BE"/>
              <a:t>volger.</a:t>
            </a:r>
            <a:endParaRPr lang="nl-BE" dirty="0"/>
          </a:p>
          <a:p>
            <a:r>
              <a:rPr lang="nl-BE" dirty="0"/>
              <a:t>Referentiegroepen spelen een belangrijke rol in de verspreiding van innovaties.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18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Consumentenpsychologie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26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86" y="3329986"/>
            <a:ext cx="2429214" cy="35342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Enige experimentele evidentie:</a:t>
            </a:r>
          </a:p>
          <a:p>
            <a:pPr>
              <a:buNone/>
            </a:pPr>
            <a:r>
              <a:rPr lang="nl-BE" dirty="0"/>
              <a:t>	M. Sherif en het autokinetisch effect</a:t>
            </a:r>
            <a:br>
              <a:rPr lang="nl-BE" dirty="0"/>
            </a:br>
            <a:br>
              <a:rPr lang="nl-BE" dirty="0"/>
            </a:br>
            <a:r>
              <a:rPr lang="nl-BE" dirty="0"/>
              <a:t>S. Asch en de schatting van de lengte van de lijntjes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9.1.2 Bestaan er groepsnormen?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29000"/>
            <a:ext cx="2274168" cy="185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Venkatesan en het consumentengedrag</a:t>
            </a:r>
          </a:p>
          <a:p>
            <a:pPr>
              <a:buNone/>
            </a:pPr>
            <a:r>
              <a:rPr lang="nl-BE" dirty="0"/>
              <a:t>Welk pak heeft de beste kwaliteit?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9.1.2 Bestaan er groepsnormen?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4" name="Picture 6" descr="C:\Users\gebruiker\Desktop\fotos winkelen\20141003_172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624" y="2564904"/>
            <a:ext cx="2050327" cy="3645024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145DAFD-6629-470F-8682-925A90BBAFFA}"/>
              </a:ext>
            </a:extLst>
          </p:cNvPr>
          <p:cNvSpPr txBox="1"/>
          <p:nvPr/>
        </p:nvSpPr>
        <p:spPr>
          <a:xfrm>
            <a:off x="3887391" y="518566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dit de proefpersoon of de pseudoproefpersoon?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Typen van referentiegroepen?</a:t>
            </a:r>
            <a:br>
              <a:rPr lang="nl-BE" dirty="0"/>
            </a:br>
            <a:r>
              <a:rPr lang="nl-BE" dirty="0"/>
              <a:t>	- identificatiegroep</a:t>
            </a:r>
            <a:br>
              <a:rPr lang="nl-BE" dirty="0"/>
            </a:br>
            <a:r>
              <a:rPr lang="nl-BE" dirty="0"/>
              <a:t>	- formele en informele groep</a:t>
            </a:r>
            <a:br>
              <a:rPr lang="nl-BE" dirty="0"/>
            </a:br>
            <a:r>
              <a:rPr lang="nl-BE" dirty="0"/>
              <a:t>	- primaire en secundaire groep</a:t>
            </a:r>
            <a:br>
              <a:rPr lang="nl-BE" dirty="0"/>
            </a:br>
            <a:r>
              <a:rPr lang="nl-BE" dirty="0"/>
              <a:t>	- aspiratie versus dissociatiegroep</a:t>
            </a:r>
          </a:p>
          <a:p>
            <a:pPr>
              <a:buNone/>
            </a:pPr>
            <a:r>
              <a:rPr lang="nl-BE" dirty="0"/>
              <a:t>		- virtuele groep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9.1.3 Bestaan er groepsnormen?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E485091-69E0-31F7-D431-4EA0E222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2000"/>
            <a:ext cx="9144000" cy="4428000"/>
          </a:xfrm>
        </p:spPr>
        <p:txBody>
          <a:bodyPr/>
          <a:lstStyle/>
          <a:p>
            <a:r>
              <a:rPr lang="nl-NL" dirty="0"/>
              <a:t>Sociale belemmering </a:t>
            </a:r>
            <a:br>
              <a:rPr lang="nl-NL" dirty="0"/>
            </a:br>
            <a:r>
              <a:rPr lang="nl-NL" dirty="0"/>
              <a:t>Bij een lastige taak of een leerproces.</a:t>
            </a:r>
          </a:p>
          <a:p>
            <a:r>
              <a:rPr lang="nl-NL" dirty="0"/>
              <a:t>Sociale </a:t>
            </a:r>
            <a:r>
              <a:rPr lang="nl-NL" dirty="0" err="1"/>
              <a:t>facilitatie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  Bij een gemakkelijke taak</a:t>
            </a:r>
            <a:endParaRPr lang="nl-BE" dirty="0"/>
          </a:p>
          <a:p>
            <a:r>
              <a:rPr lang="nl-NL" dirty="0"/>
              <a:t>Dat is eenzelfde fenomeen. </a:t>
            </a:r>
            <a:br>
              <a:rPr lang="nl-NL" dirty="0"/>
            </a:br>
            <a:r>
              <a:rPr lang="nl-NL" dirty="0"/>
              <a:t>Door aanwezigheid van ander persoon zal het meest dominante gedrag geactiveerd worden. </a:t>
            </a:r>
          </a:p>
          <a:p>
            <a:endParaRPr lang="nl-NL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6C344C-CE3B-5897-1418-6DDC1E32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42000"/>
            <a:ext cx="9144000" cy="1142984"/>
          </a:xfrm>
        </p:spPr>
        <p:txBody>
          <a:bodyPr/>
          <a:lstStyle/>
          <a:p>
            <a:r>
              <a:rPr lang="nl-NL" dirty="0"/>
              <a:t>9.1.4 WAT IS DE INVLOED VAN DE AANWEZIGHEID VAN EEN ANDER PERSOON? 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02AC44-7A88-EFD0-FC37-43A8B0FDF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B96C55-1BB4-633B-7D12-93FA19235F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2381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Sociale effecten in groepen</a:t>
            </a:r>
            <a:br>
              <a:rPr lang="nl-BE" dirty="0"/>
            </a:br>
            <a:r>
              <a:rPr lang="nl-BE" dirty="0"/>
              <a:t>bandwageneffect (smartphone)</a:t>
            </a:r>
            <a:br>
              <a:rPr lang="nl-BE" dirty="0"/>
            </a:br>
            <a:r>
              <a:rPr lang="nl-BE" dirty="0"/>
              <a:t>Vebleneffect (luxe gezinswagen)</a:t>
            </a:r>
            <a:br>
              <a:rPr lang="nl-BE" dirty="0"/>
            </a:br>
            <a:r>
              <a:rPr lang="nl-BE" dirty="0"/>
              <a:t>snobeffect (knalgele Lamborginie)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9.1.5 Bestaan er groepsnormen?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266" name="Picture 2" descr="http://www.neilbrowne.com/wp-content/uploads/2010/02/boonen_lamb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611" y="3429000"/>
            <a:ext cx="515638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Sociale invloeden op productaankopen</a:t>
            </a:r>
            <a:br>
              <a:rPr lang="nl-BE" dirty="0"/>
            </a:br>
            <a:r>
              <a:rPr lang="nl-BE" dirty="0"/>
              <a:t>Publiek gebruik versus privé gebruik</a:t>
            </a:r>
            <a:br>
              <a:rPr lang="nl-BE" dirty="0"/>
            </a:br>
            <a:r>
              <a:rPr lang="nl-BE" dirty="0"/>
              <a:t>Noodzakelijke versus luxegoederen</a:t>
            </a:r>
            <a:br>
              <a:rPr lang="nl-BE" dirty="0"/>
            </a:br>
            <a:r>
              <a:rPr lang="nl-BE" dirty="0"/>
              <a:t>Wat is de impact op productkeuze en/of merkkeuze?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0" dirty="0"/>
              <a:t>9.1.6 Bestaan er groepsnormen?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				    publiek 			   privé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Noodzakelijke 	     kleding/gsm		 centrale</a:t>
            </a:r>
            <a:br>
              <a:rPr lang="nl-BE" dirty="0"/>
            </a:br>
            <a:r>
              <a:rPr lang="nl-BE" dirty="0"/>
              <a:t>goederen				      verwarming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Luxegoederen		ski’s			jacuzzi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9.1.6 Bestaan er groepsnormen?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M_presentatie_nl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183</TotalTime>
  <Words>851</Words>
  <Application>Microsoft Office PowerPoint</Application>
  <PresentationFormat>Diavoorstelling (4:3)</PresentationFormat>
  <Paragraphs>113</Paragraphs>
  <Slides>26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Verdana</vt:lpstr>
      <vt:lpstr>TM_presentatie_nl</vt:lpstr>
      <vt:lpstr>Consumentenpsychologie Hoofdstuk IX Referentiegroepen en  -personen</vt:lpstr>
      <vt:lpstr>9.1.1 Bestaan er groepsnormen?</vt:lpstr>
      <vt:lpstr>9.1.2 Bestaan er groepsnormen?</vt:lpstr>
      <vt:lpstr>9.1.2 Bestaan er groepsnormen? </vt:lpstr>
      <vt:lpstr>9.1.3 Bestaan er groepsnormen?</vt:lpstr>
      <vt:lpstr>9.1.4 WAT IS DE INVLOED VAN DE AANWEZIGHEID VAN EEN ANDER PERSOON? </vt:lpstr>
      <vt:lpstr>9.1.5 Bestaan er groepsnormen? </vt:lpstr>
      <vt:lpstr>9.1.6 Bestaan er groepsnormen?</vt:lpstr>
      <vt:lpstr>9.1.6 Bestaan er groepsnormen?</vt:lpstr>
      <vt:lpstr>9.1.6 Bestaan er groepsnormen?</vt:lpstr>
      <vt:lpstr>9.1.7 Bestaan er groepsnormen? </vt:lpstr>
      <vt:lpstr> 9.2 Sociale communicatie </vt:lpstr>
      <vt:lpstr>9.2 Sociale communicatie</vt:lpstr>
      <vt:lpstr>9.2 Sociale communicatie</vt:lpstr>
      <vt:lpstr>9.2 Sociale communicatie</vt:lpstr>
      <vt:lpstr>9.3  Opinieleiders en volgers</vt:lpstr>
      <vt:lpstr>Een tech influencer</vt:lpstr>
      <vt:lpstr>9.3 Opinieleiders en volgers</vt:lpstr>
      <vt:lpstr>9.4 Opinieleiders en volgers</vt:lpstr>
      <vt:lpstr>9.4 Toepassingen in marketing</vt:lpstr>
      <vt:lpstr>9.4 marketing toepassingen</vt:lpstr>
      <vt:lpstr>9.4 MARKETING TOEPASSINGEN </vt:lpstr>
      <vt:lpstr>9.4 marketing toepassingen</vt:lpstr>
      <vt:lpstr>Marketing toepassingen</vt:lpstr>
      <vt:lpstr>Besluit</vt:lpstr>
      <vt:lpstr>Consumentenpsychologie 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Consumentenpsychologie Referentiegroep</dc:title>
  <dc:creator>gebruiker</dc:creator>
  <cp:lastModifiedBy>Guido Valkeneers</cp:lastModifiedBy>
  <cp:revision>46</cp:revision>
  <dcterms:created xsi:type="dcterms:W3CDTF">2014-10-10T18:56:37Z</dcterms:created>
  <dcterms:modified xsi:type="dcterms:W3CDTF">2025-04-14T14:48:22Z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2025-02-15T12:56:28Z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7e53c932-0019-4dcc-819b-65041829b344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