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297" r:id="rId4"/>
    <p:sldId id="301" r:id="rId5"/>
    <p:sldId id="257" r:id="rId6"/>
    <p:sldId id="265" r:id="rId7"/>
    <p:sldId id="296" r:id="rId8"/>
    <p:sldId id="266" r:id="rId9"/>
    <p:sldId id="309" r:id="rId10"/>
    <p:sldId id="267" r:id="rId11"/>
    <p:sldId id="303" r:id="rId12"/>
    <p:sldId id="295" r:id="rId13"/>
    <p:sldId id="294" r:id="rId14"/>
    <p:sldId id="305" r:id="rId15"/>
    <p:sldId id="269" r:id="rId16"/>
    <p:sldId id="270" r:id="rId17"/>
    <p:sldId id="271" r:id="rId18"/>
    <p:sldId id="29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4" r:id="rId27"/>
    <p:sldId id="302" r:id="rId28"/>
    <p:sldId id="280" r:id="rId29"/>
    <p:sldId id="281" r:id="rId30"/>
    <p:sldId id="282" r:id="rId31"/>
    <p:sldId id="284" r:id="rId32"/>
    <p:sldId id="285" r:id="rId33"/>
    <p:sldId id="310" r:id="rId34"/>
    <p:sldId id="311" r:id="rId35"/>
    <p:sldId id="286" r:id="rId36"/>
    <p:sldId id="287" r:id="rId37"/>
    <p:sldId id="299" r:id="rId38"/>
    <p:sldId id="288" r:id="rId39"/>
    <p:sldId id="290" r:id="rId40"/>
    <p:sldId id="291" r:id="rId41"/>
    <p:sldId id="292" r:id="rId42"/>
    <p:sldId id="293" r:id="rId43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6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44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wqDFua_Wc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6liVLkW-U8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3iDSgLR998?start=13&amp;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e0p_D6D20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zJ_GAMzAnM?feature=oembe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LaWXZR0cyxQ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kYV6aXdc0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800000"/>
          </a:xfrm>
        </p:spPr>
        <p:txBody>
          <a:bodyPr/>
          <a:lstStyle/>
          <a:p>
            <a:r>
              <a:rPr lang="en-US" dirty="0" err="1"/>
              <a:t>Hoofdstuk</a:t>
            </a:r>
            <a:r>
              <a:rPr lang="en-US" dirty="0"/>
              <a:t> IV</a:t>
            </a:r>
          </a:p>
          <a:p>
            <a:r>
              <a:rPr lang="en-US" dirty="0" err="1"/>
              <a:t>Emoties</a:t>
            </a:r>
            <a:r>
              <a:rPr lang="en-US" dirty="0"/>
              <a:t> en attitudes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526CAB-39B2-6F0C-AA46-C6D8EAC2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13302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Attitudes zijn een voorkeur of afkeer ten aanzien van producten en diensten. </a:t>
            </a:r>
            <a:br>
              <a:rPr lang="nl-BE" dirty="0"/>
            </a:br>
            <a:r>
              <a:rPr lang="nl-BE" dirty="0"/>
              <a:t>Attitudes bieden een verklaring waarom mensen in diverse omstandigheden eenzelfde gedrag vertonen. </a:t>
            </a:r>
            <a:br>
              <a:rPr lang="nl-BE" dirty="0"/>
            </a:br>
            <a:r>
              <a:rPr lang="nl-BE" dirty="0"/>
              <a:t>En een verklaring waarom diverse mensen in eenzelfde situatie een verschillend gedrag vertonen.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4.2.1 Wat zijn attitudes?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32FF98-1675-4121-9DAC-787E6E39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4295424"/>
            <a:ext cx="3419872" cy="24731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89A81D-8F3E-0060-709F-E4CB7156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6" y="3244508"/>
            <a:ext cx="9144000" cy="4428000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 zijn grotendeels aangeleerd;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consistent; 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object gebonden; 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gedragsvoorspellers.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A79CDD-8B3A-2C82-86C2-290C2B0A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4.2.2 Wat zijn de kenmerken van attitudes? 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E58BF1-3CDA-7270-28AA-5E07361B12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3F1026-A09E-55D0-3610-B6739EAB7B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F5FC20-8022-3429-4770-A94E4030BCDA}"/>
              </a:ext>
            </a:extLst>
          </p:cNvPr>
          <p:cNvSpPr txBox="1"/>
          <p:nvPr/>
        </p:nvSpPr>
        <p:spPr>
          <a:xfrm>
            <a:off x="540000" y="1399492"/>
            <a:ext cx="828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kern="0" dirty="0">
                <a:solidFill>
                  <a:srgbClr val="4A4A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Definitie: Attitude zullen we omschrijven als een aangeleerde neiging om op een consistente wijze te reageren op een object. Dit object kan een product zijn, een merk, of een idee. Dus: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59906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4.2.3 Hoe kunnen attitudes ontstaan?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630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4.2.3 Hoe kunnen attitudes ontstaan?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368616" cy="353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buzz marketing Coca Cola Happiness machine">
            <a:hlinkClick r:id="" action="ppaction://media"/>
            <a:extLst>
              <a:ext uri="{FF2B5EF4-FFF2-40B4-BE49-F238E27FC236}">
                <a16:creationId xmlns:a16="http://schemas.microsoft.com/office/drawing/2014/main" id="{DC1D1117-1906-0BEF-27B9-4248677DD4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1685" y="2593848"/>
            <a:ext cx="7548265" cy="426415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1F2F72A-66B2-3761-0C5F-9C4972E7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4.2.3 Hoe kunnen attitudes ontstaan?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978D84-E1B9-25FA-3DFB-EABC3485C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AE0B9-9FF8-B1ED-B2CF-F3FD0F29A9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7C47969-0BA5-9D04-DC90-5E0AA756B8C5}"/>
              </a:ext>
            </a:extLst>
          </p:cNvPr>
          <p:cNvSpPr txBox="1"/>
          <p:nvPr/>
        </p:nvSpPr>
        <p:spPr>
          <a:xfrm>
            <a:off x="505697" y="1296628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Onder invloed van eenvoudige leerprocessen</a:t>
            </a:r>
            <a:br>
              <a:rPr lang="nl-BE" sz="2400" dirty="0"/>
            </a:br>
            <a:r>
              <a:rPr lang="nl-BE" sz="2400" dirty="0"/>
              <a:t>associatie tussen een merk en een aangenaam gevoel</a:t>
            </a:r>
          </a:p>
        </p:txBody>
      </p:sp>
    </p:spTree>
    <p:extLst>
      <p:ext uri="{BB962C8B-B14F-4D97-AF65-F5344CB8AC3E}">
        <p14:creationId xmlns:p14="http://schemas.microsoft.com/office/powerpoint/2010/main" val="19004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637040"/>
          </a:xfrm>
        </p:spPr>
        <p:txBody>
          <a:bodyPr/>
          <a:lstStyle/>
          <a:p>
            <a:r>
              <a:rPr lang="nl-BE" dirty="0"/>
              <a:t>Door eenvoudige attributies. Een attributiesproces is een cognitieve activiteit waardoor we een ervaring toeschrijven aan een oorzaak. </a:t>
            </a:r>
            <a:br>
              <a:rPr lang="nl-BE" dirty="0"/>
            </a:br>
            <a:r>
              <a:rPr lang="nl-BE" dirty="0"/>
              <a:t>Bv. auto start niet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4.2.3 Hoe kunnen attitudes ontstaan?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3554" name="Picture 2" descr="http://www.anwb.nl/bestanden/w280/content/gallery/anwb/portal/auto/onderhoud-en-reparatie/pech/starthulp-ge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51101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493024"/>
          </a:xfrm>
        </p:spPr>
        <p:txBody>
          <a:bodyPr/>
          <a:lstStyle/>
          <a:p>
            <a:r>
              <a:rPr lang="nl-BE" dirty="0"/>
              <a:t>Op basis van cognitieve informatie verwerking. Bv. het besef van de negatieve impact van de auto op het milieu resulteert in een negatieve attitude tov auto’s.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4.2.3 Hoe kunnen attitudes ontstaan?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Gehört immer mehr der Vergangenheit an: Der stinkende, rauchende Ausp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73962"/>
            <a:ext cx="5076056" cy="338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20499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4.3.1. Klassieke opvatting: ABC model</a:t>
            </a:r>
            <a:br>
              <a:rPr lang="nl-BE" dirty="0"/>
            </a:br>
            <a:r>
              <a:rPr lang="nl-BE" dirty="0"/>
              <a:t>Affectieve aspecten; </a:t>
            </a:r>
            <a:br>
              <a:rPr lang="nl-BE" dirty="0"/>
            </a:br>
            <a:r>
              <a:rPr lang="nl-BE" dirty="0"/>
              <a:t>Gedrags/Behavior aspecten; </a:t>
            </a:r>
            <a:br>
              <a:rPr lang="nl-BE" dirty="0"/>
            </a:br>
            <a:r>
              <a:rPr lang="nl-BE" dirty="0"/>
              <a:t>Cognitieve aspecten; </a:t>
            </a:r>
            <a:br>
              <a:rPr lang="nl-BE" dirty="0"/>
            </a:br>
            <a:r>
              <a:rPr lang="nl-BE" dirty="0"/>
              <a:t>Bv. attitude tov Audi A3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De ontwikkeling van het attitudebegrip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5602" name="AutoShape 2" descr="data:image/jpeg;base64,/9j/4AAQSkZJRgABAQAAAQABAAD/2wCEAAkGBxQSEhUUEhQVFRQUFBQUFRcVFhcYFBUVFBQWFxQUFhQYHCggGBwlHBQVITEhJSkrLi4uFx8zODUsNygtLisBCgoKDg0NFBAQGiwcHBwrNywsLCwsLCwsLCwsNyw3LCwsLCwsLCwsLCwsNzgrLCwsLCwsLC43LCwsLDgsLCwtLP/AABEIAKYBLwMBIgACEQEDEQH/xAAcAAABBAMBAAAAAAAAAAAAAAACAAEDBAUGBwj/xABMEAACAQIDBAcDCQMICQUBAAABAgMAEQQSIQUTMUEGByJRYXGBkaHwFCMyQlKSscHRM2JyFRYkVIKT0uEXQ0RTc7LCw/E0Y2SDogj/xAAYAQEBAQEBAAAAAAAAAAAAAAAAAQIDBP/EAB0RAQADAAIDAQAAAAAAAAAAAAABAhETIQMxURL/2gAMAwEAAhEDEQA/AM8BRLThaMLXvec60+SnAqRaCMLRgUVPeqGAoqVGCKqAFGBTipFWgjy0+XwqYCitTREI6Ld0dqe1BHuabdVLSqiLd027qxany00xAIqW6qfLStV1FfdUsnhVi1MRTRWPlUbE1bPlUbW7qsIqk01qs+gpiPKrqKxFNlqzTZqorGOm3dTmhJoiMQ0ilEXNAXNDQNHQGOjLmoyxqmmKioyKKxpwlDURWhIqfLTelRRLUqEUFGqVxbSLapLUCrUq1FBkp8lTKKkC00xWEVGI6sBaLLV1MVgtGKnCUW7pq4hFGBUgSnCVNAqtGEogtFagjyUslSU1qqAy09qMLSNVAhaVqRpaVQxWmy0V6RNABFCV8KktTGqiEp4UBQ1MRQEVRCVp7VJu6fd1dRCRUbCrYipGGpq4pFaHdVd3VAYzV1MVd1QlRVlo/GhMdXTFYigIq2IxRCGppilu++lkAqxItufsqIrTQKgVIooQtGBXDWxCjWgAo1FFGKNTQCiFBJmpw1R09qCUNRhqr3og1BZBp6gV6lV6i6kFFTLRhaqGvTU8hCgsxCqBckkAADiSTwFaPtjrGhQ2wy70A6yNdYz37scZPPRdbgnhUm0R7WI1u2SiWK/DWuNbT61MXrk3cQ/djUn2yFqxEnTbakvCTEsD9kZR6ZEArnz/ACGuP678MOe78vxoxhT4e39K8z7Q29tAm0kuKU2vrPKNPItb3VSkxOKYZmkmYcbGVj66tc1ifPZeOHqYwW7vf+lRlV+0K8o4vHsTqo8nFz76r/Kz9lPuL+lTmsvHD1rZfte7/OnEIPM/d/zryV8rP2U+4v6VPg5pHdY4kGeRlRAgysWY2UAgjW5FOa/046vV/wAlHj93/Oo5UVeJA/iIH4muf9J9rnYmAhwcD58XIt3ka7WYgbyTXu0Cg8gvHWuRzl53zSs8znm5LN6d1Oa/046vTUYVvosp8mB/CjOHPdXmVNn213ZFtb5SPfV3Zm38Xh5MseKnUEAp84zLbmuR7qfZVjz2Tjh6KKCgZrVy/ZXWTi4yBiEjxC6cRupfPMoKk/2R510fYe0YcbFvcOSCNHjfR0b7LC/sOoPI11r5qz76YnxzHobPUfGrBjPOnKW5131zVt3504gqRnA76iLsavZ0aRQOGtQOCeVSlDQmKiICKAr4VZMdCYquiMLRBakpV5nUIFEBSpVUFT0NK1AdK1BalQSUqG9PemggaIGgFGKuiRHrHdIulMGCQGUlpH/ZxJrJIfAch3sdPwrX+mHTMYYmDD5ZMTbtX/ZwA8DKRxbuQa99tAeYTzsXLMzSzSHtO2rsTyA+qvco0Fcr+TPTdafWX6S9J58Wb4hgIwbrAh+aXuLn/WsO86DkKqYLZEs/acmNDzI7bD91eQ8T76u7K2QqWeYhn4hbjKn6n48azXyhftL94Vzze5b3PSvgtjwxaqgzfabtN7Tw9LVfqucYn20+8v61idudI1gyZQkmbNezgZctrcAeN/dV6hn2wHTPGg4gon1EtIe8ngPQEe091Y2DEuI2kbgCqRi2mfiWPfYDhwqo02cuWILOWcnvNibe0msji5YThljWRcykNwaxY3zcB+8fYK5+5bYeXGSN9J2PmSR7OFRub62A77cL99uVNaiXSooMtdO6i+j4fESY2UfN4RTlJ4GVlOv9lLnzZa5kx7r37q7j0jUbG2AmGGk+IFpLfS3kvalNx9lbKD+4KDnvSjajYzFSYhuEhIi8IkYqvoSCaxiKQbi4I4Eca3nq06IDaUl5SVgwyIrBdGkzFsiAgdkAK1zx4d9x17EdCNn5bNhsOoAtfKFP3hY+t6DjezZd7CpbW4yt5jQ/r61p+3MMUJI4xtceXOus9LOimFwUbz4SZbgC8DShgwLAEpc5ri97a8+Fc7lwzzXIRmzFgcqluOoGg8a1M7CRDKbKlE0Kk2Oljf8AH2WNT7Pxk2BnWaE+BBPYkTiYpPybiDqOYOF2BsHGhbDDYgFWIB3Ti4vodQNK2pdg4+QWOENj3sg9dX0puwY6nsvHx46BZ4b3OhU6MrL9KNxyYe/Qi4INQlTWp9DNhbQwmJVxFliksmIVpI7FQDlkUKx7an2gkd1uh4/CZhnHHmO/x867eLy51Lnem9wxOUUJqS9MSK765YiJ+LVGW8amYVGUq7BiJmqIk1OUoSlX9QmSgXGxE2EiX/iFWt2e6ucxTBuFrHnyqSTEW1YkAcSTwtXPpvJdBKGllrnibRRra3vRjGLewbXuvxqbC5Lf7VFJiUX6TqPAsL+y9aI03r5a0O+HdWkdBQ3F11B4Eag+op7HuNalsbZOIxI+aQ5L/TJyxjvOY8fS5racF0ORdZpGc8wlwvlc6nz0rFr1j2sVmUgq1Bs+R+Cm3edB7TWQwWEihFoo1Xxtdj5k1M0jHnXKfN8huKKsexj9Z1Hlc1I+yoSpVmc5gQcrFDr3MtmU+IN6PKaW7NYm9pa/MMCegOywuVcOVFyxtJISxPNi7HN61Wbq92bygHqEPvK1s+6pbmsNNW/mDs8cII/WKM/9NL+YuB/q8P8Acxf4a2oQUXyeg1P+ZGC/q8P9zH/hpx0IwX9WhP8A9Mf+Gtt3PhT7k0GpfzIwX9Vg/uov8NN/MjAf1WH+7T9K24Yf1ohhqDTX6BbPbjg4vQFf+Uiqr9VmzG/2Yqf3ZZvwLmt/EIowoFBzjBdUOBjnimj3/wA1IsmRnUxsUOYAgpmOoHOrnWF0Cbac0bPPu4o0ICqLksx7RJOnC3LvrfN4PH0BoJjccOY4+z86DgnWD0FbBYZJIHldVa0zZrZVtZSVUC4v9bl61a6C9Vo2hhExOKxE43pYqqkfQVioJZweNieHC1dsXD99jxBBFwQdCCDUyCwAGgGgAAAA8AOFBqvRrqu2fg3WSOJnlXhJK5Yi4sSFFlv45a3JMKg+qPZUOvfSCUFiyjhamLCqWLuMpCs2vBSB7b8qsLIBxIB86Aj5H3frQFW5Kfav60aTqTYEXpjLrQattLFhJnRwsRAVhmZe2Gv2h3agj0qo20ohxlj+8KXWlCLQS8+2nmCAwv5EH71c93levx91hxvHbf8A+VYv96n3hQHbMP8AvV9/6a1oYem3lbyGcluj9IYftE+Sn86nh2nG/wBF19TY+w1oZkFRtNTIMlQEmXgdLeVRTMXsHY2ve3Lzt607wva3ZPmD+lJImHIX9fwtXj/cvRkBVBfjf451YEq8rd4vbyIqJoWJ4Dy+BTmNybFNO++vstUmy4dJCTcnTXhy8q3jq+2DFiM8012CNlSK/Zb99xzF7gDhob3rRVwpJ0DDW1zaw8eNb7httx7NwQxRKOHIjh3cqMszEEBWYHKmRlck6/W5m1P0mOkqptYaAaADQAdwHIU4hrgOK619o5jY4UC5tlkJ594lAPoKsbM6wdpzFfncPGJH3SFt4weSwOUbt2ItmW5NgMw1qDu4hp9zXGl6U7XJAE2EJMzYaxXFD+kJfNFfhfQ9o2TQ9rQ1SxnWLtWFQ39FlXO0Tbsz3SVPpRuHcEEeVjyJoO57qn3VcKg64McOOHVv4S/5hqz2wOtieWVUkwkoUsFLqDIi35sFiUgd5BNuNjwoOr7qiEVa/wBLtt4jDRxzRrHuSwE7srM0KtoHyhgCoOhPIa8BWF6TbVnhQSCTETIdTkeKBAh+uCkDOQOYDXHHhrQb5uqx+O2xhYP22Igj/wCJKi+4mucnbOynW8ku+B4jETzSG/8Aw5pW/wCUA1jMZ0hwkWYYXcJmKhGw8EaGIEWZ3bcdrU348ra0HSB02wDG0c4lOv7FJJQLW5xqe+nPSqG191jGHf8AIsUB6ZoxeuWx7XxDwMy415WDNpHLILAPFuxlY/NlwJbAixysOYrosO1UGEXEyAqqxK78SS+UdlRYXYk2AA1LaUGa2LtqLFqzQ5+w5jdZEaORHADWZHAI0ZT5Gshl76xPRDZjw4fNMLTzu2ImH2ZJbHd35hFCJ/YrLkUA5u6jVu8+2tT6ddNItnRZm7crXEcYNmcjjr9VRcXb8TXD9rdZW1JXLrLul5JEq2HqwLN7aD1CQCONQSGwPhXD+rvralaVIMcQc5CrMAF7R4CRRpY8Mwtbn3jss84YCx770E5lFAcR3CoCaEmgnbEnwqJpm7zQU16ByaE0xNMaCTDntDwNYXrB6YLs+EFRvJpCRGl7XtbMxPJRcXPiBzrNQ1xvpPD/ACntPEKXISBRBEqsBncMoYEm+UbyQgkDkt7AUCw/TqTaUEkU6KmIw/zqhc2V47gOBmJIIuptc3tcc6x5xhI8faKwvyE4LaiRFs4ErQZvtpJmhN/Ilh6VMkl9bH8q3W0wkwub1uZNvOo5cQ/efaaguW1Bv7as4VlC2biSTqB7A3EeXCrNyKhWRiPpH21IuJt4+dRmMcj62ubelVyePnxp+jGfVPj4NOR8fBqHeU2vfWVWB6UQb40qrr4063oN36ucMHllewvGgy87F24jxsp9tYXr0HYwkaxh1viHyi6qMqoM3Ztwzk1tHVZEBHiGvqXjX0VSf+utW/8A6Aw91wjlWazTLZTY3Kqb/RP2e6syORPAcv8A6ZtT9UvyGh595rYdgbdTDthS8M39FaeyhVKuuJQK1y1srLc8jeyjS166L0U2Jh/kSu+G3p3StlzOrsRDI1lZWXtFkUX/AArM4rofs04X5QkLG5uAJ5B83nN3u1/qKzWtyt41u9JpOSOcbP6cRq2HzmZtzLiZHzQIN9Jid786fnOzl38nZ1v3i/Z1XaO2EdDCGZw874uaQoFMkpU6Bb9lAC3mWPCwrtW1eg+EjeRN1MwRYnBjnTPlkfIWZJIwFAs50LfRHMgVSk6G4MZl/pROcqF3sIuo+UfONdAFH9El015VgcKRY73zPp2jdFt/zd9bB0B2MuLxcUKYiWNne5CoykogzP21fs9kNqayfWLsxMHjRBA5ybtHvJqSHUML2Xlc6+I7q3zqR2WQZp2OHcBVjjMSw5wSS0md0QMDYJoTzNB10R5lykAoRlIOoI4EG/Gtfh6IJGpjixGISG91iG5dI/3YzJEzBe4XNuA0AFZppDQ5qDDJ0RjHCab7uFH4QVBi+iDsCExFwTe08SMunL5gxH2k1sKt41Ig86DWMP0IC/WgFxZrQsxINiRdpbW0GhB4VmI+j6Zo2mkebdsGjVsqxIwGjCNFAJHItmI5EVlVU0mWglbUVjtq4xYInlkOVUUsxPIKCSfQA1cXxJPrb8K5Z18bYyYRYEOszhTqb5F7b+8Rr/aNBx3pBtl8dinxEgJLnLEnHKgPzaADideXEk1cfonjQVUoqyMMywlhvSCLiw+je31b38L6VP0d2NJ8lmxaZbxsIluLlVt87KF5/SVL8sz91dI2fijHNLiZP2GG2VnQWBCzMzKCl+ByDL5NQcLx0XEkZWBIcEWIINjcHgQdK9I9AdrnFYDDysbsUyOeZeMlGPqVv61yDp90eaBYJ2IInDKSpvfKAY3Piyk+iDvreeo+YnZzg/UxUgHgDHEbe0n20HTb0qUSE8Kn3Kr9I/lQV6JYWPKpWxaL9EX93v41A+NY87eX60EhwpH0iB5mgZV5XPuFQ5rnx99G2mrWX+I2oAxWIEUbu3BFZz5KCfyrlPQPElMP8rnj4Yh2UnsmTetFMxFx2gWXKCL6r51tfWZtZYtnYjK1y6iIcv2rBDa/7pY+la30FhPyBZJnBRHSQaBmSMExRxBT9VnQ39ddKDF9M8KWxOz5NP2jgtltmaKVXlY253D0jg4z/q199H0wdc+z5Fkz71cTOVVVVI76BFUC4Ny18xJuDVdcb51YEwwiWtkFvM/jegOCjvfdi/mfLhemGK86LfiqI2wUf2beTN+tI4VO4+0/nUgkFESPi9BVzeNLeVULU2eoLhemDjxqpmNK4qDIL0ixeDUvg7GxBkRhnVkFxfINdCRqLECsv02x77R2DDjZU3LLOHO7uexnaAsASDYluF/WqfR7orJtBZRHKsW73fbN7gu31cutwqsfMAc7jou3JNnnDPgZcZBEDDurSTxiVQFsrnO181wDc8TrQcb2N1lPh1Rd3HIEAVd4jXWy2NskvMHurNS9b6yJupcFA8evZEkqgkhhexRrfTPkbHkKpS9WOLYH5NjMLiQeFpUN/aTWOxfVntVNThVk/gWM38RoKszMzsjZsR1uRT5zJDKhcAfN4pTlGl1VZIbAEqpPivibxydYeDYPcYxC7AhkmwjNGP6RdFDx2yn5XN9IE9oWIsK0jEdDNoJ9PAOP7J/Jqx8mxp1NmwcwI42SX9DUGxdNtrrj8Zv4YSU3SKEkYZvm1AuTHJw0767J1W4VYdnRkokRkLSFVZiNTYG7sxOg768/7N2E8siocJiO0QNCVsSRqWaI16l2RghDDHEOEaKn3QBQQ43b+EhNpcTBGeNnlRTY8NCaot022cP9tw3pKp/A1ovXD1fGdzjcOe0FAxCkM3ZRbLKoUFrgAAgDgAe+uPrgIv63D6JiD/2qD0m/WLs1f9sh9Mx/AVGvWbgD9Cdn8Uw87D2iO1ecRgYOeKT0hmP4qKv/ACuMLl+VnKBa24c6AW+s1B3d+tjZ4JBnkBHH5iYW8xkvWzYfaAmRZI5M6OAyspupB5g15axOIha5M8hLG5K4cXJ7yTML11HqT28hWXBh3bJ89HnUKbMbSqAGbS5VuP1moOsbw959tcL66sbnxscfKOIH1ckn3KldtLV5x6x8VvNoYg3uA5Qa/YRUPvU0G2dBdkTb+FWQrh2wvbLaI28j3nEjW7uR5E1mMZtSObeYYlBAwVX3a3DRYc70SE8QrZTcWAAA76qdFcfI+IvMxODhhjXdjsr+zVgbrqTaxN/tAc6ywhfCwSybuKTexzCGGTKroVYAR24vmjYNlF7gBRyuGt9MXOK2WuLK5QZY92p+oqu8QUehN7c6y3Uif6FOP/lye6KKsd04wjx7Iw0srqDimhKwpGiLECjS8Rq3AcvrVa6ttpQYPZ4ad0QzPJJZ5AtwTlGmjE2QcDQdUlxRA42HhpUBudbG3edB946VzvanW1hkvu2Ln/2o7H772PvNaftXrXme+6iA/ekYsfui1vaaDtkuJRfpOvkO0fdp76xu0OksEIu7Ko75HCD7o199efNodL8ZNfNOyg8o7IPLs2J9TWFdixuSSTxJ1PtoO57T61sOlwjljwtClv8A9ta/tNajtPrTma+5iRdeMjFz52FgD6muc2ohGTQZfbXSbE4sWnlLKDmCgBVBsQDYDXQnj31vnVptyEYaWCSVIWJL5pDZJI1SUiIEnstvJCfGuZJgnPKrWGwMo7h5mg2Pb+1IpcW74dN3CqqkYAtew7T5b9nM2Y5RwBFNDiyax+GwFvpNf3CsnDYDQVRfgueNqsoPA1j0lt/5qwk1BdHxrRD0qqJakEtBQuaRzUs9OXqBrt8Gh1POiLfFqjagu7N2rNh2LQuVJFm5hgDezDgauTdKS9t7hcFN37zDgk+qkWrX5DVWRqDOYjFbOf8AabMVTqbwYiSPjropBHpVOPaGy42srbVwvhFJEy377lgT6VhJZTyrH4lS3E0HQcPt3Dj9lt7aMR5CZJZAPNVYisnhekGIsN30khPhLAB75FJrj7QGgMZoO4w9JNp5gI9p7Hm/iZFb1AUfjzrYdj9J9o3+fj2bOvM4fFbtrd/azA+WleaytNag9lYLHRyAEndt9lmQkH+JGKn0Nal0k6qdm4tzJ24JGN2MDKqsTxJRgVv5WrzGKzGF6VYyMALO9gLANZrD+0DQdkbqPwX9cm9d1+lD/oUwI44yb2wj8q5EemeN/wB+fup/hoT0wxv+/b7qf4aDr/8Aob2aOOLn9JIR/wBs1lNgdCNmYCZZoppjIgYAtJcEMpUgqqAEa/hXCm6WYw/69vYv6VWl2/iW4zyejEfhQel9p9IcPEpYydkAklrLYDjxOteaNo47ezPJw3kskmvH5xy351TklZzdyWPexJPtNC1B2vq6xMmJOzkRfmoncYlhqL4eMmFX7gboe428KHa5ONfexPkWTHyxuSCyhA7wq2VRe5tD5XBOgNc/6GdKpcC7NGbrIpSRTz0IDA8mFzY+JrdNrdZsSxx/IMO0EqXOZhHuwWUhiEW+bUk62oMN1qbVnzx4SeRZGwikMUN13kgXmQDcKF48MxFc4tV3HTmRiSSxZizEm5ZmNySeZJJNBFhieAoKwWiEdZWHZh51eh2eByoMFHhWPKrcWzCeNZtcPapBH4UGMi2Yo41ciwQHC1WlSpljqiumH8qMQ+FWMlFk8PfQQCAf+acQVOF8/WnyGgiyH4FOAasAeXvovT2UEKmjv61KB4e21MT4D49aCDLSHlUZb0oSxqCUjwpjrUI8zT8KA2jHlUEkF+VTZhSDXoMc+ENQNg6yxGtFk8KDAvg6hbCVsbReFAYKDW2whqNsJ4Vs/wAhvS/kzw9lBqxwlAcHW2DZVMdljuoNT+Rmm+RmtuOzFov5LXvoNO+Rml8jNbj/ACSO+9OmyhQab8iakcE/dW6/yeo5VJ8jHwKDSYsBLyWrkeyZW4lQPDU1tPyYfnT7i1BgYNkqvG586yEeGA5Ve3VSCPwoKSxjuqTcipyo+DSEYqgFh+DRCG/d+VEUot2e69AG491GIaQU/l30Y9/x3VA26pylvj9aK5pAeFBHw5Ug3lRkUxHrQLPzF6ZiaYelONaAGvUdzU5FASKoqCbwqRWvyFKlUB6Uk8daelQEYgdbU+7HClSoplj4+HrSKj4/80qVA6jn8aUV/CmpUCzDlUqtr/lSpUEqt4frSB4eNKlQM1uff8aUzeF/g91KlRDhPWkqg+tKlQNkF7a0TRcACfjWlSoBWLj50miBNKlQJoe/41oHjFqVKgTpw8Rfn79aDT4tzpUqCQrbU0/lelSoCX44UMjDupUqCPeDxpMwvz08qelQRvIB3+6gEtKlQOH58qdWNuNNSoGeQdx9tRNKO4+NKl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604" name="AutoShape 4" descr="data:image/jpeg;base64,/9j/4AAQSkZJRgABAQAAAQABAAD/2wCEAAkGBxQSEhUUEhQVFRQUFBQUFRcVFhcYFBUVFBQWFxQUFhQYHCggGBwlHBQVITEhJSkrLi4uFx8zODUsNygtLisBCgoKDg0NFBAQGiwcHBwrNywsLCwsLCwsLCwsNyw3LCwsLCwsLCwsLCwsNzgrLCwsLCwsLC43LCwsLDgsLCwtLP/AABEIAKYBLwMBIgACEQEDEQH/xAAcAAABBAMBAAAAAAAAAAAAAAACAAEDBAUGBwj/xABMEAACAQIDBAcDCQMICQUBAAABAgMAEQQSIQUTMUEGByJRYXGBkaHwFCMyQlKSscHRM2JyFRYkVIKT0uEXQ0RTc7LCw/E0Y2SDogj/xAAYAQEBAQEBAAAAAAAAAAAAAAAAAQIDBP/EAB0RAQADAAIDAQAAAAAAAAAAAAABAhETIQMxURL/2gAMAwEAAhEDEQA/AM8BRLThaMLXvec60+SnAqRaCMLRgUVPeqGAoqVGCKqAFGBTipFWgjy0+XwqYCitTREI6Ld0dqe1BHuabdVLSqiLd027qxany00xAIqW6qfLStV1FfdUsnhVi1MRTRWPlUbE1bPlUbW7qsIqk01qs+gpiPKrqKxFNlqzTZqorGOm3dTmhJoiMQ0ilEXNAXNDQNHQGOjLmoyxqmmKioyKKxpwlDURWhIqfLTelRRLUqEUFGqVxbSLapLUCrUq1FBkp8lTKKkC00xWEVGI6sBaLLV1MVgtGKnCUW7pq4hFGBUgSnCVNAqtGEogtFagjyUslSU1qqAy09qMLSNVAhaVqRpaVQxWmy0V6RNABFCV8KktTGqiEp4UBQ1MRQEVRCVp7VJu6fd1dRCRUbCrYipGGpq4pFaHdVd3VAYzV1MVd1QlRVlo/GhMdXTFYigIq2IxRCGppilu++lkAqxItufsqIrTQKgVIooQtGBXDWxCjWgAo1FFGKNTQCiFBJmpw1R09qCUNRhqr3og1BZBp6gV6lV6i6kFFTLRhaqGvTU8hCgsxCqBckkAADiSTwFaPtjrGhQ2wy70A6yNdYz37scZPPRdbgnhUm0R7WI1u2SiWK/DWuNbT61MXrk3cQ/djUn2yFqxEnTbakvCTEsD9kZR6ZEArnz/ACGuP678MOe78vxoxhT4e39K8z7Q29tAm0kuKU2vrPKNPItb3VSkxOKYZmkmYcbGVj66tc1ifPZeOHqYwW7vf+lRlV+0K8o4vHsTqo8nFz76r/Kz9lPuL+lTmsvHD1rZfte7/OnEIPM/d/zryV8rP2U+4v6VPg5pHdY4kGeRlRAgysWY2UAgjW5FOa/046vV/wAlHj93/Oo5UVeJA/iIH4muf9J9rnYmAhwcD58XIt3ka7WYgbyTXu0Cg8gvHWuRzl53zSs8znm5LN6d1Oa/046vTUYVvosp8mB/CjOHPdXmVNn213ZFtb5SPfV3Zm38Xh5MseKnUEAp84zLbmuR7qfZVjz2Tjh6KKCgZrVy/ZXWTi4yBiEjxC6cRupfPMoKk/2R510fYe0YcbFvcOSCNHjfR0b7LC/sOoPI11r5qz76YnxzHobPUfGrBjPOnKW5131zVt3504gqRnA76iLsavZ0aRQOGtQOCeVSlDQmKiICKAr4VZMdCYquiMLRBakpV5nUIFEBSpVUFT0NK1AdK1BalQSUqG9PemggaIGgFGKuiRHrHdIulMGCQGUlpH/ZxJrJIfAch3sdPwrX+mHTMYYmDD5ZMTbtX/ZwA8DKRxbuQa99tAeYTzsXLMzSzSHtO2rsTyA+qvco0Fcr+TPTdafWX6S9J58Wb4hgIwbrAh+aXuLn/WsO86DkKqYLZEs/acmNDzI7bD91eQ8T76u7K2QqWeYhn4hbjKn6n48azXyhftL94Vzze5b3PSvgtjwxaqgzfabtN7Tw9LVfqucYn20+8v61idudI1gyZQkmbNezgZctrcAeN/dV6hn2wHTPGg4gon1EtIe8ngPQEe091Y2DEuI2kbgCqRi2mfiWPfYDhwqo02cuWILOWcnvNibe0msji5YThljWRcykNwaxY3zcB+8fYK5+5bYeXGSN9J2PmSR7OFRub62A77cL99uVNaiXSooMtdO6i+j4fESY2UfN4RTlJ4GVlOv9lLnzZa5kx7r37q7j0jUbG2AmGGk+IFpLfS3kvalNx9lbKD+4KDnvSjajYzFSYhuEhIi8IkYqvoSCaxiKQbi4I4Eca3nq06IDaUl5SVgwyIrBdGkzFsiAgdkAK1zx4d9x17EdCNn5bNhsOoAtfKFP3hY+t6DjezZd7CpbW4yt5jQ/r61p+3MMUJI4xtceXOus9LOimFwUbz4SZbgC8DShgwLAEpc5ri97a8+Fc7lwzzXIRmzFgcqluOoGg8a1M7CRDKbKlE0Kk2Oljf8AH2WNT7Pxk2BnWaE+BBPYkTiYpPybiDqOYOF2BsHGhbDDYgFWIB3Ti4vodQNK2pdg4+QWOENj3sg9dX0puwY6nsvHx46BZ4b3OhU6MrL9KNxyYe/Qi4INQlTWp9DNhbQwmJVxFliksmIVpI7FQDlkUKx7an2gkd1uh4/CZhnHHmO/x867eLy51Lnem9wxOUUJqS9MSK765YiJ+LVGW8amYVGUq7BiJmqIk1OUoSlX9QmSgXGxE2EiX/iFWt2e6ucxTBuFrHnyqSTEW1YkAcSTwtXPpvJdBKGllrnibRRra3vRjGLewbXuvxqbC5Lf7VFJiUX6TqPAsL+y9aI03r5a0O+HdWkdBQ3F11B4Eag+op7HuNalsbZOIxI+aQ5L/TJyxjvOY8fS5racF0ORdZpGc8wlwvlc6nz0rFr1j2sVmUgq1Bs+R+Cm3edB7TWQwWEihFoo1Xxtdj5k1M0jHnXKfN8huKKsexj9Z1Hlc1I+yoSpVmc5gQcrFDr3MtmU+IN6PKaW7NYm9pa/MMCegOywuVcOVFyxtJISxPNi7HN61Wbq92bygHqEPvK1s+6pbmsNNW/mDs8cII/WKM/9NL+YuB/q8P8Acxf4a2oQUXyeg1P+ZGC/q8P9zH/hpx0IwX9WhP8A9Mf+Gtt3PhT7k0GpfzIwX9Vg/uov8NN/MjAf1WH+7T9K24Yf1ohhqDTX6BbPbjg4vQFf+Uiqr9VmzG/2Yqf3ZZvwLmt/EIowoFBzjBdUOBjnimj3/wA1IsmRnUxsUOYAgpmOoHOrnWF0Cbac0bPPu4o0ICqLksx7RJOnC3LvrfN4PH0BoJjccOY4+z86DgnWD0FbBYZJIHldVa0zZrZVtZSVUC4v9bl61a6C9Vo2hhExOKxE43pYqqkfQVioJZweNieHC1dsXD99jxBBFwQdCCDUyCwAGgGgAAAA8AOFBqvRrqu2fg3WSOJnlXhJK5Yi4sSFFlv45a3JMKg+qPZUOvfSCUFiyjhamLCqWLuMpCs2vBSB7b8qsLIBxIB86Aj5H3frQFW5Kfav60aTqTYEXpjLrQattLFhJnRwsRAVhmZe2Gv2h3agj0qo20ohxlj+8KXWlCLQS8+2nmCAwv5EH71c93levx91hxvHbf8A+VYv96n3hQHbMP8AvV9/6a1oYem3lbyGcluj9IYftE+Sn86nh2nG/wBF19TY+w1oZkFRtNTIMlQEmXgdLeVRTMXsHY2ve3Lzt607wva3ZPmD+lJImHIX9fwtXj/cvRkBVBfjf451YEq8rd4vbyIqJoWJ4Dy+BTmNybFNO++vstUmy4dJCTcnTXhy8q3jq+2DFiM8012CNlSK/Zb99xzF7gDhob3rRVwpJ0DDW1zaw8eNb7httx7NwQxRKOHIjh3cqMszEEBWYHKmRlck6/W5m1P0mOkqptYaAaADQAdwHIU4hrgOK619o5jY4UC5tlkJ594lAPoKsbM6wdpzFfncPGJH3SFt4weSwOUbt2ItmW5NgMw1qDu4hp9zXGl6U7XJAE2EJMzYaxXFD+kJfNFfhfQ9o2TQ9rQ1SxnWLtWFQ39FlXO0Tbsz3SVPpRuHcEEeVjyJoO57qn3VcKg64McOOHVv4S/5hqz2wOtieWVUkwkoUsFLqDIi35sFiUgd5BNuNjwoOr7qiEVa/wBLtt4jDRxzRrHuSwE7srM0KtoHyhgCoOhPIa8BWF6TbVnhQSCTETIdTkeKBAh+uCkDOQOYDXHHhrQb5uqx+O2xhYP22Igj/wCJKi+4mucnbOynW8ku+B4jETzSG/8Aw5pW/wCUA1jMZ0hwkWYYXcJmKhGw8EaGIEWZ3bcdrU348ra0HSB02wDG0c4lOv7FJJQLW5xqe+nPSqG191jGHf8AIsUB6ZoxeuWx7XxDwMy415WDNpHLILAPFuxlY/NlwJbAixysOYrosO1UGEXEyAqqxK78SS+UdlRYXYk2AA1LaUGa2LtqLFqzQ5+w5jdZEaORHADWZHAI0ZT5Gshl76xPRDZjw4fNMLTzu2ImH2ZJbHd35hFCJ/YrLkUA5u6jVu8+2tT6ddNItnRZm7crXEcYNmcjjr9VRcXb8TXD9rdZW1JXLrLul5JEq2HqwLN7aD1CQCONQSGwPhXD+rvralaVIMcQc5CrMAF7R4CRRpY8Mwtbn3jss84YCx770E5lFAcR3CoCaEmgnbEnwqJpm7zQU16ByaE0xNMaCTDntDwNYXrB6YLs+EFRvJpCRGl7XtbMxPJRcXPiBzrNQ1xvpPD/ACntPEKXISBRBEqsBncMoYEm+UbyQgkDkt7AUCw/TqTaUEkU6KmIw/zqhc2V47gOBmJIIuptc3tcc6x5xhI8faKwvyE4LaiRFs4ErQZvtpJmhN/Ilh6VMkl9bH8q3W0wkwub1uZNvOo5cQ/efaaguW1Bv7as4VlC2biSTqB7A3EeXCrNyKhWRiPpH21IuJt4+dRmMcj62ubelVyePnxp+jGfVPj4NOR8fBqHeU2vfWVWB6UQb40qrr4063oN36ucMHllewvGgy87F24jxsp9tYXr0HYwkaxh1viHyi6qMqoM3Ztwzk1tHVZEBHiGvqXjX0VSf+utW/8A6Aw91wjlWazTLZTY3Kqb/RP2e6syORPAcv8A6ZtT9UvyGh595rYdgbdTDthS8M39FaeyhVKuuJQK1y1srLc8jeyjS166L0U2Jh/kSu+G3p3StlzOrsRDI1lZWXtFkUX/AArM4rofs04X5QkLG5uAJ5B83nN3u1/qKzWtyt41u9JpOSOcbP6cRq2HzmZtzLiZHzQIN9Jid786fnOzl38nZ1v3i/Z1XaO2EdDCGZw874uaQoFMkpU6Bb9lAC3mWPCwrtW1eg+EjeRN1MwRYnBjnTPlkfIWZJIwFAs50LfRHMgVSk6G4MZl/pROcqF3sIuo+UfONdAFH9El015VgcKRY73zPp2jdFt/zd9bB0B2MuLxcUKYiWNne5CoykogzP21fs9kNqayfWLsxMHjRBA5ybtHvJqSHUML2Xlc6+I7q3zqR2WQZp2OHcBVjjMSw5wSS0md0QMDYJoTzNB10R5lykAoRlIOoI4EG/Gtfh6IJGpjixGISG91iG5dI/3YzJEzBe4XNuA0AFZppDQ5qDDJ0RjHCab7uFH4QVBi+iDsCExFwTe08SMunL5gxH2k1sKt41Ig86DWMP0IC/WgFxZrQsxINiRdpbW0GhB4VmI+j6Zo2mkebdsGjVsqxIwGjCNFAJHItmI5EVlVU0mWglbUVjtq4xYInlkOVUUsxPIKCSfQA1cXxJPrb8K5Z18bYyYRYEOszhTqb5F7b+8Rr/aNBx3pBtl8dinxEgJLnLEnHKgPzaADideXEk1cfonjQVUoqyMMywlhvSCLiw+je31b38L6VP0d2NJ8lmxaZbxsIluLlVt87KF5/SVL8sz91dI2fijHNLiZP2GG2VnQWBCzMzKCl+ByDL5NQcLx0XEkZWBIcEWIINjcHgQdK9I9AdrnFYDDysbsUyOeZeMlGPqVv61yDp90eaBYJ2IInDKSpvfKAY3Piyk+iDvreeo+YnZzg/UxUgHgDHEbe0n20HTb0qUSE8Kn3Kr9I/lQV6JYWPKpWxaL9EX93v41A+NY87eX60EhwpH0iB5mgZV5XPuFQ5rnx99G2mrWX+I2oAxWIEUbu3BFZz5KCfyrlPQPElMP8rnj4Yh2UnsmTetFMxFx2gWXKCL6r51tfWZtZYtnYjK1y6iIcv2rBDa/7pY+la30FhPyBZJnBRHSQaBmSMExRxBT9VnQ39ddKDF9M8KWxOz5NP2jgtltmaKVXlY253D0jg4z/q199H0wdc+z5Fkz71cTOVVVVI76BFUC4Ny18xJuDVdcb51YEwwiWtkFvM/jegOCjvfdi/mfLhemGK86LfiqI2wUf2beTN+tI4VO4+0/nUgkFESPi9BVzeNLeVULU2eoLhemDjxqpmNK4qDIL0ixeDUvg7GxBkRhnVkFxfINdCRqLECsv02x77R2DDjZU3LLOHO7uexnaAsASDYluF/WqfR7orJtBZRHKsW73fbN7gu31cutwqsfMAc7jou3JNnnDPgZcZBEDDurSTxiVQFsrnO181wDc8TrQcb2N1lPh1Rd3HIEAVd4jXWy2NskvMHurNS9b6yJupcFA8evZEkqgkhhexRrfTPkbHkKpS9WOLYH5NjMLiQeFpUN/aTWOxfVntVNThVk/gWM38RoKszMzsjZsR1uRT5zJDKhcAfN4pTlGl1VZIbAEqpPivibxydYeDYPcYxC7AhkmwjNGP6RdFDx2yn5XN9IE9oWIsK0jEdDNoJ9PAOP7J/Jqx8mxp1NmwcwI42SX9DUGxdNtrrj8Zv4YSU3SKEkYZvm1AuTHJw0767J1W4VYdnRkokRkLSFVZiNTYG7sxOg768/7N2E8siocJiO0QNCVsSRqWaI16l2RghDDHEOEaKn3QBQQ43b+EhNpcTBGeNnlRTY8NCaot022cP9tw3pKp/A1ovXD1fGdzjcOe0FAxCkM3ZRbLKoUFrgAAgDgAe+uPrgIv63D6JiD/2qD0m/WLs1f9sh9Mx/AVGvWbgD9Cdn8Uw87D2iO1ecRgYOeKT0hmP4qKv/ACuMLl+VnKBa24c6AW+s1B3d+tjZ4JBnkBHH5iYW8xkvWzYfaAmRZI5M6OAyspupB5g15axOIha5M8hLG5K4cXJ7yTML11HqT28hWXBh3bJ89HnUKbMbSqAGbS5VuP1moOsbw959tcL66sbnxscfKOIH1ckn3KldtLV5x6x8VvNoYg3uA5Qa/YRUPvU0G2dBdkTb+FWQrh2wvbLaI28j3nEjW7uR5E1mMZtSObeYYlBAwVX3a3DRYc70SE8QrZTcWAAA76qdFcfI+IvMxODhhjXdjsr+zVgbrqTaxN/tAc6ywhfCwSybuKTexzCGGTKroVYAR24vmjYNlF7gBRyuGt9MXOK2WuLK5QZY92p+oqu8QUehN7c6y3Uif6FOP/lye6KKsd04wjx7Iw0srqDimhKwpGiLECjS8Rq3AcvrVa6ttpQYPZ4ad0QzPJJZ5AtwTlGmjE2QcDQdUlxRA42HhpUBudbG3edB946VzvanW1hkvu2Ln/2o7H772PvNaftXrXme+6iA/ekYsfui1vaaDtkuJRfpOvkO0fdp76xu0OksEIu7Ko75HCD7o199efNodL8ZNfNOyg8o7IPLs2J9TWFdixuSSTxJ1PtoO57T61sOlwjljwtClv8A9ta/tNajtPrTma+5iRdeMjFz52FgD6muc2ohGTQZfbXSbE4sWnlLKDmCgBVBsQDYDXQnj31vnVptyEYaWCSVIWJL5pDZJI1SUiIEnstvJCfGuZJgnPKrWGwMo7h5mg2Pb+1IpcW74dN3CqqkYAtew7T5b9nM2Y5RwBFNDiyax+GwFvpNf3CsnDYDQVRfgueNqsoPA1j0lt/5qwk1BdHxrRD0qqJakEtBQuaRzUs9OXqBrt8Gh1POiLfFqjagu7N2rNh2LQuVJFm5hgDezDgauTdKS9t7hcFN37zDgk+qkWrX5DVWRqDOYjFbOf8AabMVTqbwYiSPjropBHpVOPaGy42srbVwvhFJEy377lgT6VhJZTyrH4lS3E0HQcPt3Dj9lt7aMR5CZJZAPNVYisnhekGIsN30khPhLAB75FJrj7QGgMZoO4w9JNp5gI9p7Hm/iZFb1AUfjzrYdj9J9o3+fj2bOvM4fFbtrd/azA+WleaytNag9lYLHRyAEndt9lmQkH+JGKn0Nal0k6qdm4tzJ24JGN2MDKqsTxJRgVv5WrzGKzGF6VYyMALO9gLANZrD+0DQdkbqPwX9cm9d1+lD/oUwI44yb2wj8q5EemeN/wB+fup/hoT0wxv+/b7qf4aDr/8Aob2aOOLn9JIR/wBs1lNgdCNmYCZZoppjIgYAtJcEMpUgqqAEa/hXCm6WYw/69vYv6VWl2/iW4zyejEfhQel9p9IcPEpYydkAklrLYDjxOteaNo47ezPJw3kskmvH5xy351TklZzdyWPexJPtNC1B2vq6xMmJOzkRfmoncYlhqL4eMmFX7gboe428KHa5ONfexPkWTHyxuSCyhA7wq2VRe5tD5XBOgNc/6GdKpcC7NGbrIpSRTz0IDA8mFzY+JrdNrdZsSxx/IMO0EqXOZhHuwWUhiEW+bUk62oMN1qbVnzx4SeRZGwikMUN13kgXmQDcKF48MxFc4tV3HTmRiSSxZizEm5ZmNySeZJJNBFhieAoKwWiEdZWHZh51eh2eByoMFHhWPKrcWzCeNZtcPapBH4UGMi2Yo41ciwQHC1WlSpljqiumH8qMQ+FWMlFk8PfQQCAf+acQVOF8/WnyGgiyH4FOAasAeXvovT2UEKmjv61KB4e21MT4D49aCDLSHlUZb0oSxqCUjwpjrUI8zT8KA2jHlUEkF+VTZhSDXoMc+ENQNg6yxGtFk8KDAvg6hbCVsbReFAYKDW2whqNsJ4Vs/wAhvS/kzw9lBqxwlAcHW2DZVMdljuoNT+Rmm+RmtuOzFov5LXvoNO+Rml8jNbj/ACSO+9OmyhQab8iakcE/dW6/yeo5VJ8jHwKDSYsBLyWrkeyZW4lQPDU1tPyYfnT7i1BgYNkqvG586yEeGA5Ve3VSCPwoKSxjuqTcipyo+DSEYqgFh+DRCG/d+VEUot2e69AG491GIaQU/l30Y9/x3VA26pylvj9aK5pAeFBHw5Ug3lRkUxHrQLPzF6ZiaYelONaAGvUdzU5FASKoqCbwqRWvyFKlUB6Uk8daelQEYgdbU+7HClSoplj4+HrSKj4/80qVA6jn8aUV/CmpUCzDlUqtr/lSpUEqt4frSB4eNKlQM1uff8aUzeF/g91KlRDhPWkqg+tKlQNkF7a0TRcACfjWlSoBWLj50miBNKlQJoe/41oHjFqVKgTpw8Rfn79aDT4tzpUqCQrbU0/lelSoCX44UMjDupUqCPeDxpMwvz08qelQRvIB3+6gEtKlQOH58qdWNuNNSoGeQdx9tRNKO4+NKl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5606" name="Picture 6" descr="http://www.dago.nl/content/uploads/2014/07/audi-A3-ultra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291" y="3356993"/>
            <a:ext cx="6363709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91515C-2451-6843-9E5D-78CA400D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/>
              <a:t>Attitude </a:t>
            </a:r>
          </a:p>
          <a:p>
            <a:pPr marL="0" indent="0" algn="ctr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B10BEB-F0A6-6B48-AEE3-4F7C5CC9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ontwikkeling attitudebegrip 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13E5B1-BCD1-234B-A7B5-EEA56927E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2F7653-B993-7E42-AE97-6FB3DB781E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A52803F-10CF-F843-98D8-7DC727166B45}"/>
              </a:ext>
            </a:extLst>
          </p:cNvPr>
          <p:cNvCxnSpPr>
            <a:cxnSpLocks/>
          </p:cNvCxnSpPr>
          <p:nvPr/>
        </p:nvCxnSpPr>
        <p:spPr>
          <a:xfrm flipH="1">
            <a:off x="2195736" y="1844824"/>
            <a:ext cx="1512168" cy="132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F34DC65-AD2D-E64B-8D69-76EC89D4A729}"/>
              </a:ext>
            </a:extLst>
          </p:cNvPr>
          <p:cNvCxnSpPr>
            <a:cxnSpLocks/>
          </p:cNvCxnSpPr>
          <p:nvPr/>
        </p:nvCxnSpPr>
        <p:spPr>
          <a:xfrm>
            <a:off x="4427984" y="1844824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CD24E53-8C37-D24F-9D7D-C3BC2DD25DF5}"/>
              </a:ext>
            </a:extLst>
          </p:cNvPr>
          <p:cNvCxnSpPr/>
          <p:nvPr/>
        </p:nvCxnSpPr>
        <p:spPr>
          <a:xfrm>
            <a:off x="5364088" y="1844824"/>
            <a:ext cx="1800200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7282C5AC-0035-0C4C-B69F-EE1478473EE2}"/>
              </a:ext>
            </a:extLst>
          </p:cNvPr>
          <p:cNvSpPr txBox="1"/>
          <p:nvPr/>
        </p:nvSpPr>
        <p:spPr>
          <a:xfrm>
            <a:off x="763111" y="3309933"/>
            <a:ext cx="219577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Affectieve</a:t>
            </a:r>
            <a:r>
              <a:rPr lang="nl-BE" dirty="0"/>
              <a:t> </a:t>
            </a:r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component</a:t>
            </a:r>
            <a:r>
              <a:rPr lang="nl-BE" dirty="0"/>
              <a:t>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8A66A2-267D-5A44-9BE5-C0BE7050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b="6769"/>
          <a:stretch/>
        </p:blipFill>
        <p:spPr>
          <a:xfrm>
            <a:off x="646419" y="4267503"/>
            <a:ext cx="2023684" cy="167659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EBE3DDD-CAA0-964F-B3B6-EB73D9899498}"/>
              </a:ext>
            </a:extLst>
          </p:cNvPr>
          <p:cNvSpPr txBox="1"/>
          <p:nvPr/>
        </p:nvSpPr>
        <p:spPr>
          <a:xfrm>
            <a:off x="3347864" y="335699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Gedrags- component</a:t>
            </a:r>
            <a:r>
              <a:rPr lang="nl-BE" dirty="0"/>
              <a:t> 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D29226D-442A-3F4D-B6E6-421B23E67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23" y="4330020"/>
            <a:ext cx="3155420" cy="157771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D0C3908C-CB11-3949-B138-AC071C9E9DB5}"/>
              </a:ext>
            </a:extLst>
          </p:cNvPr>
          <p:cNvSpPr txBox="1"/>
          <p:nvPr/>
        </p:nvSpPr>
        <p:spPr>
          <a:xfrm>
            <a:off x="6660232" y="3309932"/>
            <a:ext cx="2186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Cognitieve</a:t>
            </a:r>
            <a:r>
              <a:rPr lang="nl-BE" dirty="0"/>
              <a:t> </a:t>
            </a:r>
          </a:p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component</a:t>
            </a:r>
            <a:r>
              <a:rPr lang="nl-BE" dirty="0"/>
              <a:t> 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3C81EF3-B3C8-9D4A-BA48-2B79F4996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85" y="4386090"/>
            <a:ext cx="2101164" cy="16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klassieke opvatting</a:t>
            </a:r>
            <a:br>
              <a:rPr lang="nl-BE" dirty="0"/>
            </a:br>
            <a:r>
              <a:rPr lang="nl-BE" dirty="0"/>
              <a:t>Het ABC-model suggereert een chronologische volgorde, maar dat is niet noodzakelijk zo. </a:t>
            </a:r>
          </a:p>
          <a:p>
            <a:pPr>
              <a:buNone/>
            </a:pPr>
            <a:r>
              <a:rPr lang="nl-BE" dirty="0"/>
              <a:t>	Deze drie aspecten vertonen een opvallende consistentie. Bij een gebrek aan consistentie treedt cognitieve dissonantie op, hetgeen niet prettig aanvoelt (Festiger).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De ontwikkeling van het attitude begrip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Emoties kunnen we omschrijven als een gevoel van opwinding met een positieve of negatieve kleuring. Ze houden rechtstreeks verband met een gebeurtenis. </a:t>
            </a:r>
          </a:p>
          <a:p>
            <a:pPr>
              <a:buNone/>
            </a:pPr>
            <a:r>
              <a:rPr lang="nl-BE" dirty="0"/>
              <a:t>Stemmingen zijn niet gerelateerd aan een specifieke gebeurtenis en kunnen langere tijd aanwezig zijn. </a:t>
            </a:r>
          </a:p>
          <a:p>
            <a:pPr>
              <a:buNone/>
            </a:pPr>
            <a:r>
              <a:rPr lang="nl-BE" dirty="0"/>
              <a:t>Beiden hebben een impact </a:t>
            </a:r>
            <a:br>
              <a:rPr lang="nl-BE" dirty="0"/>
            </a:br>
            <a:r>
              <a:rPr lang="nl-BE" dirty="0"/>
              <a:t>op het consumentengedrag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4.1.1 Wat zijn emoties?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 descr="Afbeelding met kleding, glimlach, Menselijk gezicht, persoon&#10;&#10;Automatisch gegenereerde beschrijving">
            <a:extLst>
              <a:ext uri="{FF2B5EF4-FFF2-40B4-BE49-F238E27FC236}">
                <a16:creationId xmlns:a16="http://schemas.microsoft.com/office/drawing/2014/main" id="{B5B90A6B-EA17-32A1-9798-D8F69967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30" y="4365104"/>
            <a:ext cx="3821946" cy="250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4.3.2. Het </a:t>
            </a:r>
            <a:r>
              <a:rPr lang="nl-BE" dirty="0" err="1"/>
              <a:t>multi</a:t>
            </a:r>
            <a:r>
              <a:rPr lang="nl-BE" dirty="0"/>
              <a:t>-attribuutmodel</a:t>
            </a:r>
            <a:br>
              <a:rPr lang="nl-BE" dirty="0"/>
            </a:br>
            <a:r>
              <a:rPr lang="nl-BE" dirty="0"/>
              <a:t>Attitude wordt opgevat als samenstel van cognitieve en evaluatieve aspecten. </a:t>
            </a:r>
            <a:br>
              <a:rPr lang="nl-BE" dirty="0"/>
            </a:br>
            <a:r>
              <a:rPr lang="nl-BE" dirty="0"/>
              <a:t>Cognitieve aspecten verwijzen naar het besef van de aan- of afwezigheid van een kenmerk. </a:t>
            </a:r>
            <a:br>
              <a:rPr lang="nl-BE" dirty="0"/>
            </a:br>
            <a:r>
              <a:rPr lang="nl-BE" dirty="0"/>
              <a:t>De evaluatieve heeft betrekking op de waardering van de consument voor dit kenmerk.</a:t>
            </a:r>
            <a:br>
              <a:rPr lang="nl-BE" dirty="0"/>
            </a:br>
            <a:r>
              <a:rPr lang="nl-BE" dirty="0"/>
              <a:t>De totale attitude komt overeen met de gewogen som van de overtuigingen.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De ontwikkeling van het attitudebegrip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980856"/>
          </a:xfrm>
        </p:spPr>
        <p:txBody>
          <a:bodyPr/>
          <a:lstStyle/>
          <a:p>
            <a:r>
              <a:rPr lang="nl-BE" dirty="0"/>
              <a:t>Het </a:t>
            </a:r>
            <a:r>
              <a:rPr lang="nl-BE" dirty="0" err="1"/>
              <a:t>multi</a:t>
            </a:r>
            <a:r>
              <a:rPr lang="nl-BE" dirty="0"/>
              <a:t>-attribuutmodel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De ontwikkeling van  het attitudebegrip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031962" cy="17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350100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A: attitude</a:t>
            </a:r>
          </a:p>
          <a:p>
            <a:r>
              <a:rPr lang="nl-BE" sz="2400" dirty="0"/>
              <a:t>O: overtuiging</a:t>
            </a:r>
            <a:br>
              <a:rPr lang="nl-BE" sz="2400" dirty="0"/>
            </a:br>
            <a:r>
              <a:rPr lang="nl-BE" sz="2400" dirty="0"/>
              <a:t>E: evaluatie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494116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Maar wat is de samenhang tussen de attitude en het gedrag?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340896"/>
          </a:xfrm>
        </p:spPr>
        <p:txBody>
          <a:bodyPr/>
          <a:lstStyle/>
          <a:p>
            <a:r>
              <a:rPr lang="nl-BE" dirty="0"/>
              <a:t>Samenhang tussen attitude en gedrag door introductie van de gedragsintentie.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4.3 Attitude en gedrag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251" y="2348880"/>
            <a:ext cx="7152795" cy="333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Gedragsintentie verklaart het gedrag en de gedragsintentie wordt verklaard door de attitude en de sociale norm. </a:t>
            </a:r>
          </a:p>
          <a:p>
            <a:r>
              <a:rPr lang="nl-BE" dirty="0"/>
              <a:t>Later toevoeging van waargenomen controle als bijkomend element in de samenhang tussen intentie en gedrag. </a:t>
            </a:r>
          </a:p>
          <a:p>
            <a:r>
              <a:rPr lang="nl-BE" dirty="0"/>
              <a:t>Persoonlijkheidseigenschappen kunnen ook een rol spelen.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4.4 Attitude en gedrag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573144"/>
          </a:xfrm>
        </p:spPr>
        <p:txBody>
          <a:bodyPr>
            <a:normAutofit/>
          </a:bodyPr>
          <a:lstStyle/>
          <a:p>
            <a:r>
              <a:rPr lang="nl-BE" dirty="0"/>
              <a:t>Geeft meer contact meer waardering?</a:t>
            </a:r>
          </a:p>
          <a:p>
            <a:pPr>
              <a:buNone/>
            </a:pPr>
            <a:r>
              <a:rPr lang="nl-BE" dirty="0"/>
              <a:t>	experimenteel aangetoond door Zajoncs</a:t>
            </a:r>
            <a:br>
              <a:rPr lang="nl-BE" dirty="0"/>
            </a:br>
            <a:r>
              <a:rPr lang="nl-BE" dirty="0"/>
              <a:t>Meer contact geeft meer waardering</a:t>
            </a:r>
            <a:br>
              <a:rPr lang="nl-BE" dirty="0"/>
            </a:br>
            <a:r>
              <a:rPr lang="nl-BE" dirty="0"/>
              <a:t>voorbeeld sponsoring in de sport.</a:t>
            </a:r>
          </a:p>
          <a:p>
            <a:pPr>
              <a:buNone/>
            </a:pPr>
            <a:r>
              <a:rPr lang="nl-BE" dirty="0"/>
              <a:t>	</a:t>
            </a:r>
          </a:p>
          <a:p>
            <a:pPr lvl="4"/>
            <a:r>
              <a:rPr lang="nl-BE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4.5.1 Hoe kunnen marketeers de attitude veranderen?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8674" name="AutoShape 2" descr="data:image/jpeg;base64,/9j/4AAQSkZJRgABAQAAAQABAAD/2wCEAAkGBxQTEhUUEhQVFBQXFxgXFxcWFBQYGBcXFBQXFhcVFBcZHCggGBwlHBgUITEhJSksLi4uGB8zODMsNygtLisBCgoKDg0OGxAQGiwkICQsLCwsLCwsLCwsLCwsLCwsLCwsLCwsLCwsLCwsLCwsLCwsLCwsLCwsLCwsLCwsLCwsLP/AABEIARMAtwMBEQACEQEDEQH/xAAcAAABBQEBAQAAAAAAAAAAAAAAAgMEBQYHAQj/xABGEAACAQIEAgcEBwQIBQUAAAABAgADEQQSITEFQQYTIlFhcYEykaHBByNCUrHR8BRicpIVM1OCk7Ph8UNEVKKyFjSDw9L/xAAaAQEAAwEBAQAAAAAAAAAAAAAAAQIDBAUG/8QAOREAAgECBAMGBAQFBAMAAAAAAAECAxEEEiExBUFREyJhcYGRFDKhsRVCUtEGQ2LB4SQzgvAWI3L/2gAMAwEAAhEDEQA/AOGwAgBACAEAIAQAgBACAEAIAQAgBACAEAIAQAgBACAEAIAQAgBACAEAIAQBSISbAXMAsqPAqzC4UfzC/ulXJEqLB+CvrYqbeOXXu15xmROVkvB9GWb22y7aABjrtre0h1ETkZC4rwh6Js2vjJUrlWrFdLEHkAIAQAgBACAEAIAQAgBACAEAIAQAgDtGmDvtIZKLXDJlHZA+Z87yjdzRIu+GYmoTldVKjv5eRvpM2XSZbVVQk5hY8/zBEo3Yuo3PVRaas5PbHs32Pj3H4GRmLOmzKYzGu7HNr3+vd8ZvFHPIrMXQFsy+o+c0Rm0QZJAQAgBACAEAIAQAgBACAEAIAQAgBAJ/DaGZwPzMqyUdE4H0ML2JtbxAuT4dw8ZyVKltEdtGlfVmqo9CNPaX1W/4zHOzp7OJPw3RCmup1NtZDkyygkP1+CJtYEdxAtM9S9kzKce6G0SCUHVn932fdtNYVnExnRjI5dxfhzUKhVtu/wADznfCWZHm1IZHYrKyWNt5oZjcAIAQAgBACAEAIAQAgBACAEAIAQDRdFLCsl9jM5uyLwV3Y7xwiiAottPNbuz1oKysXdGjLxjcSkkP9SJfKUzDFaiJVxLxkU3E6FwZjJF0cy6Y4JXAFhm1/wBJ2UJHBiY8znONp5Tbu0nWjiI0kBACAEAIAQAgBACAEAIAQAgBACAXfRtb1qXna3rMq3ym1Fd4+i+CpemJ58Y6Hpt2LejNYozkx600sUbI+J0lJIvBlXjfZMxaNEcj6Yk5iy8j85vQObELQwXFTdr+c7UcDIMkgIAQAgBACAEAIAQAgBACAEAIB6IBpugtO+JQnkGI8xYfOYYj5Towy7x2nh/FMqWAJI33tuflaccT0GN/+uQjhHpEeJYfr4zVSsVytmpwnEBUXMpBHhClchxsZvpP0t6ghVAZj37+QEjNcKJSU+LVnGauerJ9kZGXQ8jfQysollcyvGnLOykbg68ppBWMajvoZTBcGOJqMMwpoiszOQSBbYW7z8jOl1FFanJGlKb0KBpoYiYAQAgBACAEAIAQAgBACAEAIA5QqlGVhupDDzU3EEo7DxDBUjVw2Npr1bYgHrU7mNMMGA5ba9+hnDKTaaZ6KjHMmuZoKvBH6tSu2hOpsfMDW3rKW1RrF7kbBcGxLVnWt1X7MA3V5Upa3Iy3AQEW1vc6zZqLRnFzTuzWcFwi0QyLt62vbW19hMdjR6lRguGI+IqOxuw201tqdDy1OttTprymlJlaitoUtHonXU1M+Iq1SxXLe+UKPvAki/eZM5Jq1itOFtbnnSrg606Ob7QmSbTLtJ3MDhVY9ZRQjNUb3gLcj10E6J2umYUk7NIxLqQSCLEGxHiJ0nAJgBACAEAIAQAgBACAEAIAQAgDuGAzrm9nMM3lfX4QyVuj6A6Q4RRSWqGzBGSwsLAEFAR6ETzUndnryaVrGm4PiQ1NfKKctLMmcOhYZlA0Amremhnld9yDhEzEn3zJamjaRSMTTxYA5+Mrqncs7SRe1K+ms0c2VVNIxPTzG/VMLysNZCekTD8BxK0+squVAQO/7xZbBVUeNm1nRON3Y5qc8icjD8RxXW1alQgKXZmsNhmN7TpSsrHDJ3dyNJKhACAEAIAQAgBACAEAIAQAgHogG56P9M7YQ4StYBVIpvlYse2GFM2NhqBqdrTCdLW6OmFbu5WdN6PYxgAD5Ti5nop6Gtw73/OaJ6FWZHFcMxYru6YkUxslMqCpXXtNzB1lo7FZ2vuUWD4RixXLNWDkuGIJ0FmuSuncIk1YQlZ3N7i3BXfXnM5bGikc36S1esqFO65MmnpqZzd9DmXEsU4ZqebshjoPmec7opWuebOTvYrpczCAEAIAQAgBACAEAIAQAgBACAEA9gHduAVesoU6i7lQfhPLmrSZ61OV4o0rY8hAQGbwVST52l4vQizbIJ4g7Hs4aq472Kp7gSCPWXUWdEaMWtWQ8Xi62bN+zBQNh1ihh8bSJR6sl0YpaD1JqpplmGTfTMCbfvW090oznacWYzEVgpqO3MkS6jeyKOdrnMca96jHvYzuSsjzZO7GJJAQAgBACAEAIAQAgBACAEAIAQAgHsA6D9HvHDTTI57GYqpPeRmyn9cpy14XZ1UJ2VjqHDMfpbS050tDpzWZZvgUca39CZaMbl3VlyIr4KlT0sdO8xKIU2+ZScY4iFBF7Cx/DSVUWUlM5jxvGhjlU6DfxnVFWRyylcyWJHabzP4zdbHO9xqSQEAIAQAgBACAEAIAQAgBACAEAIB7AN99HnDlxGHxFNvvA+IOXQj1E5q7s0zqoJOLRIwfF62AqmniLtT2D+HInvkZVJXQbcXqavD9OqIXRx7/AISmSSLqpFkXGdN6RX2wT6mTkbIdRJGO4xxtq57OifjNYwSMnJsrsNhyzeElsmKuUnFEy1XHj8hNIvQxmu8yJLFQgBACAEAIAQAgBACAEAIAQAgBAPRAOkfQ+/arDxU/jObEbo6sNszd9KOBpWpkkbTFPLqbZU9GcvxvQqpf6o6d03jWXMxnQ10I56H4hdWlu0RTsmKp8KYWBkZkWUTScK4TlXUTCcjeEbGE6UUMuIbx+QtOql8qOSt87KiaGQQAgBACAEAIAQAgBACAEAIAQAgC6dMk2AuT3QDoHBaf9Hphq6g1DWpl6oBGo6xlypyzJZSe/P5TGnbEynS5p6ex00rqDnFXs9fI6fwfi9HFUyabhuTLsynuZTqJhOnKm8skbxlGesWMnCAC3MaSqSL3YzWpF7Aiw/W8EWRUV+GAuNLCL2FrjPH+J0sKlibufZRfaOnwHiZelQnVdoopOqoGEwnCTi6lTrDlOU1CwFwl+zTXXe5/AzTE1o4fLGOutv39jGsslPNPd6+S5e5lq9IqSD3kX5G2mk6DmGyIB5ACAEAIAQAgBACAEAIB7ALfhXRyvXBcIVpj2nKtlA7zYfjLKLIcki8rdFqNA5arNWqaaU2ULc7L2bknbS8lxS3ZVSvsSjwynhR1lekoY/1eHuQzfvVm1KoO7c39/I6rqPLT9X+xpay1Huj3EqdUHC4n6pXcvQdLfU1G3QA6FT906HbfLObE0KkGqtLV811X7l6VeVGeeJ7xThNTDPncGnb2cTQLZD4Fh2qR71ad2F4xCuslZZvB6TXrzOzs8PX70X2cvDWL/YtOHdMq1O3XhcRT/tFsGt3n7LeljN5YahVV6EvSWj/z6EThXo/Osy6x1Rfr0rw7U6lTMwyKrZchJIZgupvZbX5+PdOf4Wa30MXio8kY/i/TN3J6gBB/aNbTyB0JlYUYJ3m/Y1vUl8unnoQeF8Hq1yXUMcx7eIrXy/3L61D3AaSuI4nTpR7OGngt359CU6FBZvml1fyryXMlcex9PDUjhsOS1Q61HJ7Ra2rORseQX7InFhaFSrPtqvouh506rrybe33Kg8IK0xUp5cRR+0wX2Tz6xN05639Z6EaqbyS0f3LtdCDU4PScXRzTb7r3ZfRhqPUHzm1mVuVOMwL0j21t3EEFT5EaSCSNACAEAIAQD2AeQBSreAbPhH0b4mpS66syYWlZWBq3DEObLZeV+VyJbIyjmjV4bhHCcA7BgMbVREyVBUuj1GJz2VRkphANLljcjuk5epF2yfxjjLVqTWUYLCvYE1KjNdV2SjSAVRfc2FzfVjMJ4lReSGr8P7llC+rMlV44lK64RADa3XVAGqX/AHFtamPjKdhOprVfoti10tjM4osWuzFieZJJPmTOhRUVZEXuOU1zCxGktYM0HCukmJw4sb1qdrantgdxJuHHgwPpOHEcOpVtdn1KJNO8XYlHiHDqxu1MUnO5ps9A696LdTOT4XF0tITuvHU0jiasN17EvB0eH06GLAq1m6xKQyiop0XE0ybFVuPG/K83pyxkoyUkr20HxN3ezIuHxuBoG9KgKjg6EhqrX7wz6A+QmTweJq/7k7Lw0KutUey99SLxXpFiK2g+qXbQ3cjuzaZfJQJ1UOHUqWqWpTK27zdzPNRtyM7rF7i8Hi6lFs9JmVufcR3MOYmdSlCatJEp2LanXoYjfLha3fr1D+Y/4R+EwtUpbd5fUnRlpwbia4I1aeJwiVjUXKrOQwUa9pBYq42J1B0tcTeE41FoUlFkLH9FsDXNRsHiGoZVUqmJy2qkjVVZT2SD36S7iQpNbma4p0VxNDMWp50T2qlFlq0xfUFmpkhb+NpWzL5kUsgk8gBACAeiAdJ6BcDXDUG4liVXRKhw6t9+2Sm4XmS7C19BlJ5gjWMdLmU3fREPjPSDEYts1d78wqjKgNraKNzbmbnxk3ZKjYm8FwK00/aawza/U0z9ph9oj7o0/Vpw1qkqs+yh6miVlcquLu9d89Rix5Dko7lHITop0o01ZFXJshLgxNbEXHRhF7pFg2KXCDlJsSSaacjBUQ3DlbfWLC5IocOUJVAG6b//AC0jLJaENkZaNtJBYCsAaKyANskkDTUpALDh/EMo6uooqUT9huXih5H9aTCpRzO8dGSnbcex/DFVOspEvSOx1uh+6/6/1rSrXeWej+5LXQh8Px9fDkmhVenmtmCnRrG4zLs2veO/vnSUaTLrE4+jxM9ViaSUsW5VUxCBVXMP7RdN9Ra5uSLW2lklJWI1jqtjnmNwrUnam/tKbG2xtzU8wdweYImLVnY1RHkAIBL4ThOtrU6e2d1UnkAT2ifAC59JMVdkPRGo4hxZqv1St9QlSo1MC+oLHIx8kygDYC/eb6X0KJcyRwbACrUROROv8I1PwmWIqdnTciyV2WnG8WHfs6IgyoBsANLjz/KUwtLJDXd6ibuyredJURaQEWPDOH5lLlSw1VF722uTyA11nNWrJNRT8z2uH4Bzg6slfkvMiYrDGm2VrXFjobjWbU6imro87FYaeHnknuIWaHMOA2gDtBzZ/wCD/wCxJKIZHZtZDLDVVoBHvIAkmAJaAeCAWPCMd1bEMM1NtHXkR3jxEwrUs603JTse8Y4f1TkDVTqp3uDtrJoVO0hd7rclqxSVpsQe8VwSthKNZNWUvTq947QKDys2ngw7pDV43IT1M7My4QC04C2Rnqa9im9v4qg6pb+Re/pLRIYvC1bSSGabolX7dYjdaDke4TlxmqS8UWgVFPEHvnX4FbEhK8kgeDxcWNDw7ihYAWCpTTM9udtgO6+/pOCrRSd+bZ9NguISnG1rRgrvxK2mc5aq6l9fZW+psSb21ChVPw21I7oQUVY+dxFWVWo5vdnSMf0MpLQetRZmRhQeiclLRKrgOrdjtEDW57xe8tHVnO2zBcRWmzVRTGXq/KzAEIxsNAbm+mluQkuxKuQqD9mp/AP82nCJZFZtZBIvCYJ6zhKalmJtYeMhtJXb0LJX2Ndhvo/UdmviEpvp2bMxBPI2G/heZ55vWEdPEs3GO6f2RUdJ+ihwwzK3WJr2htcbjXW9tfKWhNylkkrPfwYSjKLcOXUypMsVEl4B519pALvFYvrMHSY7qzU/Qage605KfdrSXXUs9jM1as6rlbBg6zEvSB7NUWZdNWUE0z6N3d8Jk2KciUJAwCxwQtQqHmzoo8gHY39ckstiBpTCJL/oZWH7SEO1RHp+pW4/Cc2LXcv0ZMSuq3U5TuCQfT/adCd1cqSVEuQP07wCxweJtTqodCwFj/Cb290ynC80+h3YbEKFCpTf5gwGJVTaopemSCVBsbi+oPkSLePgJujz5I0NPpEgTqgFFL7hrYywBvpkF13N9+Q1k3RTKyqxmMpm4pJkBADeNjeyi5sLgHc7DbaQ2WSI9M9ip5L/AJiSUGQi0qWRs/o14rSo1SXIVrMAzC4Um1iQDtv5esxxMZNQmldK91/cvGOam4re9zf1uMU6d3FfDqHJNTI4udyCFNJrnU7+8ytOdNXUb+zMezqSOedP+lVPEU0pUCbAkvuRc7tnaxZjqPZAA9LbdmlUzt3dreReHcTj9TAM0kkZqvrIA2xkEli75cCP3qxt6KL/AIGc/wDP9C3Ioi86ConMQQRoQQRbvBuLSCRXF6YFVst8hOZb81bUGHuQiGZBJPoEdSO/O3uyrb5yyIGSZBI9gcUadRKgNijBvcdfheVnHNFoIuOk1PLiGZRoxFRf763/ABvM8PK8Eny0JZFw6Hfc8yfl4ToRVkymZJA8JIFCCBQEAGNoAqnVOSp/Cv8AmJJIZGvILHkXaIBmJ3JPmZOaXUltsQ0qCNVt+hIBGcfdPpuJBI2W0gkseNnLQwyfumofOobi/oZz09ZykSylE3IPTAHeItenRY75WS/gjWUeikQ9iCvkEkqjSbIWsct7ZraXIvYmRmV7AbYywEhoBdJjRUpU1Y9ukSov9qmbkfym49ZnGOWbts/uTuPIRNijHUkkEhJIF2gBeQBt4JFUE7FTyX/MSSiGIVZBJ6RJAgrIA24ggjNIJGXF5BJFqDWx2Okh6Ej/ABvGdZVc8lsi+S6C3xmdOOWJLICmaEC7wBmqxsBfQXIHna/4D3QBuQDqP0dcPBwLF1DCpVbQgEFVVV1B8c0+a4vXccRFRdrI6aMbxYniPQGhUuaTNSbu9pPcdR6GKXGakNKiv9y0qCexmcd0FxdO+VBVUC90YXt/C1j7rz1KXFcNPd28zJ0Jovfot4I6Y8riaDACm1hUTs57oRuLE2JnFxvFJ4S9KXPky1GDzao7Z/RNA70KP+Gn5T4j4yv+t+52OEegk8Cwv/T0P8Kn+U1jja/637kdnHoA6P4T/pqH+FT/ACmqx2I/WyuSPQD0dwn/AE1D/CT8pb4/E/rY7OPQafo3gzvhaH+Ev5SVxLFL87HZR6DTdEcCf+VpeikfgZdcVxi/mMjsYdD1OhOBII/Z1AO9mcbEH73fN4cXxijLvszlShfYi1OgWB/sfdUqf/qR+N41fnJ7CHQab6PsCf8AhsPKq/5zRcexi5/QfDwGX+jfBHlVHlU/MS3/AJFjF09iPhokOt9F2EO1TED+/TP405K/ifFLeMfr+5PwsSvq/RRQ+ziK/qKR/BRNY/xTV/NTX1/ch4VdSvxP0Ub5MV/NRv8Ag4nRD+KLvWn9SvwviYrpP0PqYQGoatOoFsdAVO9hoZ7OD4pDFOyi0ZTouKuZGemZErB4GpVNqVN3/hUkep2EznVhBd5pEqLexocB0JxDa1CtIeJzN7lNvjOCrxWjHSPeZpGjJjHSbgKYekCl2OYXZvEHQAaAScJjJV5u6sJ08qMxPRMjuXQfCgcPoDvQt/Mxb5z4jik28XI76Me4WTU7GcildGpIpLM3IshJqhXUnQA791gdD4fhLqOaDRNtDYUKlwDPGmrMgdvJiAvNLiwXlvIjYQtQE2BBPcCLzSVCpFZnFpeRVVIvRNDgMoiWSaZ0m8VaLMZasjsZi2jZHhMqyRN5SWhNhLNM2SRa1Q8repMvGKIbIGNxRVSTl9CfynRTpqUtCtzlvTaqKiEfvISMwOmcc/lPrOGwdOWbwZnOKa1LTgnR/DCmD1FMtoblQTprpfY3nLicfXzNZ2FSguRcMltALDuE4M7luy1kiO63l0yDO9L+H5qDDndf/IT0+HVrVUY1VdHLJ9Qch2zoXxul+y0UY5StNV/lUC/+158dxLBTlWlNc2e9QwM5UYzS3NCWVvZYH8fcZ5fZ1I7opPD1Ibo8vbQyrVzLYiV3uwHebfzafOdFNWNLNo0XAcSSgU7jT3TzcVC0roxTLkNOPYsBMumSUPF8T1tWlSAqmlmY1slOqL2XsAtYXW+4Bn0HD6caFCpVk4qdu7f6nm4iTqTjFXy87Efi+BValLqaVGkKbhi4enTZgB7C5QTY87jl6zs4ZOrUozlPNLMrJWul46tHNi3ThOMVaNtd9fIlccxQZKJY5aRrKKpDG2TK1szD7JbLOHBUJUKtSP51F5b2+2p1Vqiqwi18t9bFbiMQes6rDVSE6+nkIcsoc0ajsl76rdVuPEz3sK6awjq4qN5ZXfrbNa/mefVUu1y0npfT2GeI4uurV2qMUdsK7BEe4phXVRlI52uSR3zmw/wk6dONNd1T3a1ZtNVk5OW+XYdr4nLRupRFapQWo9LEvUIps9nLE/1enMd5mSUZ4h5rtpScU4pK9na3Us01T02ur2fIcx3E0ppiKeGzGpelTRhVL5nrqbZLscpUZjvynNRwtWtUpVcS1bvNq1rJW39TWdSMYyjT8F7kno5jDlqUnz5qT2HWm79W4zoWNzfcjflOXjFGm6ka9O1pLltdaG+Ck1FwluupMq4sfqnUPxAM82FFvf7o62yg41j11W1/AM6n1DJ856OHo21/79yphek9MBFIFvrVJ38Rck+6e7gpNyd+hWZp+Bv9WPKeRil3zSxNqC8wiVG2CrqzAeZ+W81jCctkaRoVJbIznSTjVILlF3N9htv3z1MJhJp3bsaPByUbyOSifUHiGw4Fij1ai2aw2HtAfwnceMynhaVV/Pll47e59Tw3iNSlSUcuZLpuvTn6FtT4gBsxXwNx/pOapwmuldRzeTT+x6y4ngqmk+6/6k19yxocdqgaOGHv/wBJ5dXApPvRaLfC4WrrFr0sx/BcWqVa9GmWChqqDSwPtDSY1MJGnSlJR2TOTE4fD0KctdeRu8AxWrYqwvzAuh9QbofAi3cZ89VipU7p/v8A5PnL6l8W0/2nm2LojVcT3aHxF/heb0oRTvLVCeZqyINeowKNnY2dbjQCx02Hjbee/hK+HnCrS7KMbwdnu7+bPJxFCrGcKmdu0ldbK3kh3Cm2ZiBmZiTpsNgPcBOPHYyU1ClSfcjFLTm+bOnC4VQcqk13pO/kuQ1xTGsqi3NgD2c2hvy5zXguFp1qsu05RbWttV4lOJVp0oRyc3ba5BTidhZqK9gF0tTtZrkB7fY0/Ge3+E06qzU6z70oxevJ6tX5nnrG1IJqdPVJtafXwEf0uS66DLZQxyndxe2bkL208ZC4BTjQklJ5rtpX5J228SPxSbqq67ttXbnbqQ14myqxCoLrc/VhRvYbe2J2VOEYaU45pS0dtG3536GEOIV1FtW26W8vMBxYIbdSiWXNYIoJqCygrYd5IB33nPPhFOrC8azl3rXvoo+PsdCx1WE1mppd2/nLwJnDOJCoCSGzg5WyUWubai532POePxXAww9RRpSvC11d+/1PR4fWnWpuVRd7Zli9UgezV9RTHwzieQoK/wAy+v7HazKY/EUy7XDlrn7oA17wTeerThJR30IMr0xa1AHb6xdNdd9Pn6T1eHa1GvANbeY5wvjxVQMgPv8Azirg4yke9R4dCokxzE8eqvoDkHcv+ktTwtOPI7IcPpw3K2vi/vv7z8p30sFVnrCGnkKmJweHXekr+7KbiWJuNBp3nQTtjhFT/wBxq/Ra/Y8jF8R7Rf8Arjp1ei9LmXmp8ya/o1xCm1IU69FaqoSFOquoJvZai9oDWediqU1LPTlb7ex2Yenn+SVn46fUvhgcM4+rr16Pg4Sunxs3xnNHE4mm9k/JuP7nbfG01qm16SX7jbdHSfZr4V/EirSPqNZ1LjVZaSUvozF4hfmpq/k0PcJ4KFxFHNVpk9Yoy0kdmN9NKjEZfMC8xxHEp1KUrp7Pey+hWVR1FaELdXZ/dnTKTVAQHAqAHRwcrgX0zcnHunxcuzldrR9OX+C2q0LlTcd3mAfwM4GkmWRHqYcHZh7rS6nYsU3G61WmyJSVGZg7HOSBlpLmIFuZn0nBOH0MVCdSvJpRaSt1lt6HFi686bUYJddfAj/04d1QFSMMRcm9sQbG/lO//wAZjleaeq7RbfoV/qc/4i76LTT6i6vFywCrQ6yqa1WmqZwBahu5YjTT/eZrgKo5pyrZYKEZN2/V+Xcl4zPZZbu7SXlzJWFrI9apSNPtIcrEsLZMoYsdNrkC3iZz1eH18NgY4iNTuytKK/qvb3tqWjVhVrOm467PyE1KgFY0KdEVLJ1hOdFGoJSwI7VyoGblcSaGDq1MMsbWruLcsq0v79NyKkqcJuhGndbvkRP6TBp0mOGpjrHZEDVkCgJucxSw1uLeE9N8Bca1WEcU3lipStHV35Wv05nL8WssW6a1dlr09BX7XTbEmk1FLh2RWzgm6KHJK5bgWOhvvOapwWdHhvxcaz2u42tu2t76myxfaV8jgvBmhXDovsq3pcX928+QlVnLST2PUypa9SNiL8gdP4j8pemr7hmTq0wD2rZvuLy/iPfPVTbWnuVMt03oFsOzdzJbzLgWHvnrcLklVt4Mio7QuZzC0K4FurxHph2b3EaGe72uFW8U/wDlY6qWPmo27Vr/AI/5LGnwTFNqaLqO+tUSiP5b3lXxXD0/9tRXkrv3MquMi/nlKXm7L2Q6OB5f6zE0afeKNNqrfztYeswnxStV0Sk/N2X0Mo4l/wAmCXkrv3ZBx4ooPqkNRv7Ssc59E9lZWHa1NZv0X7lKkKstart57+xip6Zwl30ZqWYjymNZaHRh3qbfD0wRqAfQTz5nr0ptbMd/Zk+78T+cyudPb1ObHuFKBiKWUfbHeducpWjelK/RnPisTUcLNu2h0UNfTZxqV+8Bu1Pv8Ryv5T49xtqtvt5nGWVIzjkShyx7wZBYruMcHFdR22put8rpuMy5WBvuCJ7PB+MT4dUbyqcXa6fhs/NHNisMq63s1zIA6LXNI9aVCrSWoqqMtTqDdCLm66+c9dfxZKMasezTzOTi3vHNucr4am4vNta/jYcqcBKDrErBHSrVqh2S6haw7asL62HOKX8QRxMnRq0s0ZwjBpPW8b2aKzwTprMpWabfuP4XhKM9SqaiFapswJKkoyhcvgcy3HrOjE4+s8HHB9lJZFpz1vv5WK4dKnX7eM1e4pOFDr6dRHTq6SlUVRdtVtZnvqNb28Z564s8PgZ4edOWabTbe2nRcmdFWlLEYjtnJPyIVfgDdVQQVUDUmdrtSzq3WMT7JPK86af8TU1Xr1JU3apGMdHZqy6mUuHSyRipLRt+5LwXDhTqVav1eaoxYMV7SggAqD5gn1nl4/jNTFYenh1dRgrWvo/E6aOEjTm57tklnvvUZvBAQPePznkrTkvU6SBjVFm0vodz4eJnRSk9CrM/SogC4GnfsCf3Rz853yk+ZUyf0jg/syHOFHWDs/e/21M9jg1nUlpy9jOt8q8yLwhnyC1R1Ftrt+c7atKLeqR2Qo0JLvQ+rJFSiTu7H4SIxS2NVCjD5YL11+4xVRByv5kn4GbRQnWnaydvLQz/ABvE6aTspo8urK7MvNzlLPgFUCpY7ESlTY1ou0jf4HYTzqiPWpsmYhdJgjdjHAq4/bKAZrDPqdraGRiG40JtK+jOSus6t4o6fi6Fx2hex15FTyYEajzE+KhNp6FLEugDprfzAPx3995jOSfIlD4PetvESnqWHARCAoSyIBlBBB2OhHgZeE3B5ovVFXG6sxC8No79Wtzrtz756UeK4xU7Ko9DllhqV/lCnh1W+VQL2vbwFh8ABOGtWqVku0le2x0U4Rh8qsJejec2xtoIOHHcD5xmZAzVcbBvRR+Jl4pkMq8Y3ZbTSx1NgPzM66SV0UZU06RbYFieZH/ivITqlJLfQixk/pOekmGCaNV6wa30Q7m3ebAg+c9ngim6rlysZ1rZSk4K90E9aqtTqpPuotWmaNnsVuOE6IHNVZmuNaL6zqgcNTQopqYD+CPbXz+Uh7Fo7nSuAHNTBnnVj1aD0uW9SlcTlOsy+KolMTRJF1NRAwO1mYKQfDWdlPWL62PPxitFnRcD0mCM1OscgVitJ9SMp2o1udrWs36Py+J4a5d+nrfdbeqPTfD26calHVNGiwvEqbWs66/vAr6ONPRrGeTVwdWPJ/8AfA5JUalN2nFos0v6TiaaKCpCZIEybg8zRdiw6tTT9eM1jLuPzM2tRrrJnmZpY9LSt7iwzVIkxuCM5J0UE+Q0mq03KsqsbURQQzKDbUL23A8gLD1M7aVOctlp7IrlbKDHdIEAKowpLz1zVW87Xy+Qno0sDNu7V37JHRHCVp7RdjAdPsajU6AS+pZhfey3X5ie9wyjKEpuXkcWKh2clB7jPRftC3dOqvozbDaxNFUSYROqWxU4w6zqgjim9TMdIG2E6aZx1SmmhiPYP21vtmHxNoZK3N/0WxWVmotyPZPep2nDWjzPToPka6moM4nodhDxuCFwbXsym3M2N7S9OWu9jGvG9N+Qxx8gYhyoujBQR5IoNvEa+c56F8lm7n0vDYtYWDty2GKRsARt94G4Pn3TRpcz0u7LxJ1DFVU/q6lRPBXNv5dplPD05bxRhLDUZPvRROp9IMSP+Kx8wh+U55cOw7/KjGXDsM/yj69KMQNyh81HymMuEYZ8mZPhWHfX3Ff+ra3NaZ9G/OZvg1DxKPg9F7NkhemFTKfq03HNud4XBqWXdmT4PDNbMyOemVX7lP8A7vzlfwaj1Zr+C0/1MQ3TKt3Ux6N+csuD0PEsuC0ubZGrdLsQdig/uD5y64Vh1yZquD4db39ysxvHcRUFnruVPIZUH/YATOqngqFPWMEXjw7DQ/KVbvpbW06lFI37OEY6IgYhr6DfbSbRXM5arbskVvTAAvh6SalaIJPi249LE+s2wKaU5S5s+N4gv9Q4lj0Op9mRiHqbYZWiaLELMoG1QoMc4Da8p1xWhwy3MpxypdgfP5TohsclR3ZWS5megwDTUMR/V1FOvPyPI+s5pLkdkJbSN5wzH51BvOCpGzPRhJNFgtTtL/EN/MbzJSjHWW3MmvFypSUd7OxB47SyV3pm2y7bB8gva/I/reZ0JRnC8L2vpfex9BwjtI4WGffmV9MW1BynnzB8GHzm1z03T5odWrbfsHv3U+XdA15kgP3wLAXgWG2Mgsj0HQ+nzk8mQ13kQal5Q6OQySYK6iC5lkZybFhLb7yURZpXYggkaa+PKSjKWqINSputPU7FuQ7wv5zTldnDOW8ae/UjdJFSniHK6khUHkBqR3d3p4zTCSlKirnx84pTbfMuujiWSVqbnXSVkSeKYwKNZanG5SrKxk61VqjE8rzr2OJ6sqOL6WHPU/lNYmFTcrpYzCAWHD6+hX1mc0a05WNjwPE6A+/znFVR6VCWhoqVTNZRuSAPU2E5J2inJ7I7Py3DjdBhUcOQzjUkc1Ymx+HwmOHnGVNOCsj3+GVe0w6Ul4EIONM+nc/j3N+c6Nzv1h5DuoFmFx4flKltG9DxaY+ydJFi1+p4wME6C1Mkhi7eMnkZ8xojUDckgAd5YgAe8iRGLk7IVaypQdSWy1YqpRIYL2SxYJZWBszNlVX2ykm+/ce6dEsNJWR5VDjdKpGUmmrK/mj2lgiwzKVZfvL1pBOZVtlFMv8AbQ+zazA3llhW+ZnV4/Gm8sqbT8RlsE2Yq+TOLnqw9iFzhM5a2XLqG9q+Ug2j4WW11cr+PUmszi7dfEi8Qwj9Z1TlQeSDOoA11cOob7JOotaxF5LouMlFER4lCtRlVkmsr28xvCYK6B1ZLZwrLaoXNu0VFkK2tzvHYOa3MMTxBUr0sj238Ck6T8JrLWqVmoPTo59C1tBfKC1jcEkG/ibTejTlCkk97HzbnGUtDR4Hh9enTF6TC+bS1yMtr3HLc6b6NppKSoy3OmOIjsQ6vDa2IXOmUqFze1qbVChQDmwAL2+7r4TSnTaiYVaqzWGa3Ca63VKLMTmAKkENlIFwTsDmW17E5hprNFBlHUjbQzXE+j+JUGo9NitlYsBtnVTlsddM6g6aEzVaHO3cpYICAOYc9oSGStzV8Ebf0nHUPRoM1OGOoP7w/ETCmlKok+p04ltYebX6X9iy6U/+6HioB8iHJ/Ae6edgVaEl/U/ue9wd/wClg/H+xV0h2rcje4nSj3JbCcExFQoPZ10920sZMmMJBZDTSDRHgkAeEsU5kLEORcjcajwK6g+8CItqV0RXhGdCUZLRpi+I4p8ym+qotRdtHBLBvGxAt3a95ndiJNSjY+R4RRhOlWclfRi+I4lkzIhCJkByqqgdohjsO8D0AGwtNKrtF2OfARVWrB1NdXvrshOArkYVnAXOBlDFELZVKuFzEXy3O21rDYAS1P5LnPj4qOKcFtpoN8abK+RbKi08iqAAFWpfOB3Xzv75Wp83odODS7FPrNf3I2LrsjU1Q2AbMBYbmky39xmeG+T1OnjitWf/AMr7lVxnHVHFUM17g30Uf87UfkPvEmdUnofOwWppv6UqqpCsAGoPXayoL1SFYubDe7MfWSVsUXBuI1KYpKjWC12dRYGzdTkvqNeySLbaysTSe5fcO4hUFPCIGOVqRuLDXLTBHLvpUye+2u5vcyejKHGcZrtgKpaoSVNADRRYOlNm2HMqv6Jk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E37199-A96B-47E6-AD58-D01C365D59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5753100" cy="218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484912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Geeft meer contact meer waardering?</a:t>
            </a:r>
            <a:br>
              <a:rPr lang="nl-BE" dirty="0"/>
            </a:br>
            <a:r>
              <a:rPr lang="nl-BE" dirty="0"/>
              <a:t>Product </a:t>
            </a:r>
            <a:r>
              <a:rPr lang="nl-BE" dirty="0" err="1"/>
              <a:t>placements</a:t>
            </a:r>
            <a:r>
              <a:rPr lang="nl-BE" dirty="0"/>
              <a:t>: en wat drinken de juryleden?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4.5.1 Hoe kunnen marketeers de attitude veranderen?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irc_mi" descr="http://www.brandchannel.com/home/image.axd?picture=2011%2F8%2Famerican_idol_coke_jud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11256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0050A9-D4BF-86AE-EF27-82AEB973A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19D22B-AD79-47E9-AC2A-C3DB74ED1C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ABD6C70-6462-CECA-4055-62F61D6D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nl-BE" dirty="0"/>
              <a:t>4.5.2 Hoe kunnen marketeers de attitude veranderen?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6BFE342-88E8-E5D2-7934-36AD3855EAD6}"/>
              </a:ext>
            </a:extLst>
          </p:cNvPr>
          <p:cNvSpPr txBox="1"/>
          <p:nvPr/>
        </p:nvSpPr>
        <p:spPr>
          <a:xfrm>
            <a:off x="691544" y="1292794"/>
            <a:ext cx="7696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/>
              <a:t>Door merk te associëren met positieve gevoelens. Voor Coca-cola management is </a:t>
            </a:r>
            <a:r>
              <a:rPr lang="nl-BE" sz="2400" dirty="0" err="1"/>
              <a:t>Paflov</a:t>
            </a:r>
            <a:r>
              <a:rPr lang="nl-BE" sz="2400" dirty="0"/>
              <a:t> de grondlegger van de hedendaagse marketing. </a:t>
            </a:r>
          </a:p>
        </p:txBody>
      </p:sp>
      <p:pic>
        <p:nvPicPr>
          <p:cNvPr id="2" name="Onlinemedia 5" descr="Coca-Cola Christmas commercial (Holidays are coming) (1) Long version">
            <a:hlinkClick r:id="" action="ppaction://media"/>
            <a:extLst>
              <a:ext uri="{FF2B5EF4-FFF2-40B4-BE49-F238E27FC236}">
                <a16:creationId xmlns:a16="http://schemas.microsoft.com/office/drawing/2014/main" id="{604656C9-5CEF-858A-9DFA-3C40D0292C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9333" y="2564989"/>
            <a:ext cx="5831712" cy="4373784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41C9AA9-37DD-D64B-035B-A619D677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95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822C1E-1CD8-65B7-233D-E6845C04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C55DE5-2CD4-6D0C-862A-81BB84FA28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31CEC2B-5E79-9E00-B60A-989B2D79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nl-BE" dirty="0"/>
              <a:t>4.5 Hoe kunnen marketeers de attitude veranderen? </a:t>
            </a:r>
          </a:p>
        </p:txBody>
      </p:sp>
      <p:pic>
        <p:nvPicPr>
          <p:cNvPr id="2" name="Onlinemedia 5" descr="IKEA 'Home' Commercial">
            <a:hlinkClick r:id="" action="ppaction://media"/>
            <a:extLst>
              <a:ext uri="{FF2B5EF4-FFF2-40B4-BE49-F238E27FC236}">
                <a16:creationId xmlns:a16="http://schemas.microsoft.com/office/drawing/2014/main" id="{439E1397-37BA-AF45-745C-4B134AE1B9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606550"/>
            <a:ext cx="7886700" cy="4456113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DEA21D5-8C2C-8CFF-A668-68B1BF2D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31152"/>
            <a:ext cx="9144000" cy="442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8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844952"/>
          </a:xfrm>
        </p:spPr>
        <p:txBody>
          <a:bodyPr/>
          <a:lstStyle/>
          <a:p>
            <a:r>
              <a:rPr lang="nl-BE" dirty="0"/>
              <a:t>Heeft een associatie met negatieve emoties een invloed op de attitude? De fear appeals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4.5.3 Hoe kunnen marketeers de attitude veranderen?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zitten, voedsel, vasthouden, tafel&#10;&#10;Automatisch gegenereerde beschrijving">
            <a:extLst>
              <a:ext uri="{FF2B5EF4-FFF2-40B4-BE49-F238E27FC236}">
                <a16:creationId xmlns:a16="http://schemas.microsoft.com/office/drawing/2014/main" id="{8EF1DAF2-A7A2-4ECA-B23D-1B9FECC20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56939"/>
            <a:ext cx="6552728" cy="42899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997080"/>
          </a:xfrm>
        </p:spPr>
        <p:txBody>
          <a:bodyPr>
            <a:normAutofit/>
          </a:bodyPr>
          <a:lstStyle/>
          <a:p>
            <a:r>
              <a:rPr lang="nl-BE" dirty="0"/>
              <a:t>Hoe kunnen de overtuigingen van de consument veranderd worden?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4.5.4  Hoe kunnen marketeers de attitude veranderen?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 descr="Afbeelding met telefoon, vasthouden&#10;&#10;Automatisch gegenereerde beschrijving">
            <a:extLst>
              <a:ext uri="{FF2B5EF4-FFF2-40B4-BE49-F238E27FC236}">
                <a16:creationId xmlns:a16="http://schemas.microsoft.com/office/drawing/2014/main" id="{E6B896B6-8933-E24A-440F-81E33B27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71" y="2492896"/>
            <a:ext cx="6082206" cy="4453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A27F29A-3703-2348-BC30-2A36E710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8 type primaire emoties </a:t>
            </a:r>
          </a:p>
          <a:p>
            <a:pPr marL="0" indent="0">
              <a:buNone/>
            </a:pPr>
            <a:r>
              <a:rPr lang="nl-BE" dirty="0"/>
              <a:t>   (Plutchik 1980)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077F4B-4215-7145-A4DA-A11760D9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4.1.2 WAT ZIJN DE BASISDIMENSIES?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CE9C53-F7DA-024C-969D-3ACF7D409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A2CF56-CBB8-8147-A248-6290271151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tekst, schermopname, cirkel, diagram&#10;&#10;Automatisch gegenereerde beschrijving">
            <a:extLst>
              <a:ext uri="{FF2B5EF4-FFF2-40B4-BE49-F238E27FC236}">
                <a16:creationId xmlns:a16="http://schemas.microsoft.com/office/drawing/2014/main" id="{ACF8D61E-9F20-BBEB-D0EF-717230AD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5" t="8036" r="3143"/>
          <a:stretch/>
        </p:blipFill>
        <p:spPr>
          <a:xfrm>
            <a:off x="3617896" y="1794580"/>
            <a:ext cx="5526104" cy="50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628928"/>
          </a:xfrm>
        </p:spPr>
        <p:txBody>
          <a:bodyPr/>
          <a:lstStyle/>
          <a:p>
            <a:r>
              <a:rPr lang="nl-BE" dirty="0"/>
              <a:t>Hoe kunnen de evaluaties van deze overtuigingen veranderd worden?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4.5.4 Hoe kunnen marketeers de attitude veranderen?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http://www.espace-musculation.fr/wp-content/uploads/2012/10/La-vitamine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822931" cy="290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19688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Welke rol speelt de cognitieve dissonantie?</a:t>
            </a:r>
            <a:br>
              <a:rPr lang="nl-BE" dirty="0"/>
            </a:br>
            <a:r>
              <a:rPr lang="nl-BE" dirty="0"/>
              <a:t>Het experiment van Brehm (1956)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4.5.4 Hoe kunnen marketeers de attitude veranderen?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76511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cognitieve, affect en behavior aspect hangen nauw samen. Indien mensen het product gebruiken zijn ze geneigd hier positief over te denken. Dus gewoon eerste keer innovatief product gratis geven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4.5.4 Hoe kunnen marketeers de attitude veranderen?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Foot-in-the-Door Technique EXPLAINED 😲">
            <a:hlinkClick r:id="" action="ppaction://media"/>
            <a:extLst>
              <a:ext uri="{FF2B5EF4-FFF2-40B4-BE49-F238E27FC236}">
                <a16:creationId xmlns:a16="http://schemas.microsoft.com/office/drawing/2014/main" id="{C785BDC1-0B76-BF6D-E728-EA5B8E08AE0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C450B0F-7ACE-A5EC-4990-D5DC713F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FOOT-IN-THE-door techniek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5ECB-6A55-88A7-041A-6038E7E83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BC5E13-4D69-591E-7EA5-08183BA329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29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Social Psychology | The Door-in-the-Face Technique By Robert Graham">
            <a:hlinkClick r:id="" action="ppaction://media"/>
            <a:extLst>
              <a:ext uri="{FF2B5EF4-FFF2-40B4-BE49-F238E27FC236}">
                <a16:creationId xmlns:a16="http://schemas.microsoft.com/office/drawing/2014/main" id="{4DD634C8-E3A9-DF06-2DE9-FB85B21778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67E47C4-4368-1C4D-CDDB-C807BF32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DOOR-IN-THE-face techniek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EE6B91-6F7D-A6C8-44CA-4F158CCBF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140646-1E73-CF2D-F379-B2E251F526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0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069088"/>
          </a:xfrm>
        </p:spPr>
        <p:txBody>
          <a:bodyPr/>
          <a:lstStyle/>
          <a:p>
            <a:r>
              <a:rPr lang="nl-BE" dirty="0"/>
              <a:t>Twee wegen om attitude te veranderen: </a:t>
            </a:r>
            <a:br>
              <a:rPr lang="nl-BE" dirty="0"/>
            </a:br>
            <a:r>
              <a:rPr lang="nl-BE" dirty="0"/>
              <a:t>Centrale route: door uitgebreid stil te staan bij alle eigenschappen. </a:t>
            </a:r>
            <a:br>
              <a:rPr lang="nl-BE" dirty="0"/>
            </a:br>
            <a:r>
              <a:rPr lang="nl-BE" dirty="0"/>
              <a:t>Perifere route: door aandacht te schenken aan perifere aspecten van het product, bv. wie brengt de boodschap?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4.6 Het Elaboration likelihood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069088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Via centrale route: stabiele attitudes</a:t>
            </a:r>
            <a:br>
              <a:rPr lang="nl-BE" dirty="0"/>
            </a:br>
            <a:r>
              <a:rPr lang="nl-BE" dirty="0"/>
              <a:t>consistenter met andere attitudes, persistenter, en zijn resitenter tegen beïnvloeding.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Via de perifere route: minder stabiele attitudes.</a:t>
            </a:r>
          </a:p>
          <a:p>
            <a:pPr marL="0" indent="0">
              <a:buNone/>
            </a:pPr>
            <a:r>
              <a:rPr lang="nl-BE" dirty="0"/>
              <a:t>	is de hoge prijs van deze handtas een aanduiding 	van kwaliteit ?</a:t>
            </a:r>
          </a:p>
          <a:p>
            <a:pPr marL="0" indent="0">
              <a:buNone/>
            </a:pPr>
            <a:r>
              <a:rPr lang="nl-BE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4.6 Het elaboration likelihood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740737-A57F-43AB-A0EF-4C7C25CA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501008"/>
            <a:ext cx="1944216" cy="183857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6F8222-92A3-480D-9D14-BF6AC19B4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https://www.youtube.com/watch?v=LaWXZR0cyxQ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71AC68-FEAB-41B1-A22E-B3AE74C7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4.7 TOEPASSINGEN IN DE MARKETING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A08480-D517-40C8-93B7-036FCF37F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5D3F55-C599-4B1D-B086-1F6E86AE20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AB2E5A-FEE1-4262-A02E-7E7D98FE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288018"/>
            <a:ext cx="5810795" cy="35412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F2C3C7A-F93B-40A3-AAB9-C8A6FF2B6806}"/>
              </a:ext>
            </a:extLst>
          </p:cNvPr>
          <p:cNvSpPr txBox="1"/>
          <p:nvPr/>
        </p:nvSpPr>
        <p:spPr>
          <a:xfrm>
            <a:off x="524709" y="387399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ESP OF USP?</a:t>
            </a:r>
          </a:p>
        </p:txBody>
      </p:sp>
    </p:spTree>
    <p:extLst>
      <p:ext uri="{BB962C8B-B14F-4D97-AF65-F5344CB8AC3E}">
        <p14:creationId xmlns:p14="http://schemas.microsoft.com/office/powerpoint/2010/main" val="129265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Attitudes worden bestudeerd via een likertschaal. </a:t>
            </a:r>
            <a:br>
              <a:rPr lang="nl-BE" dirty="0"/>
            </a:br>
            <a:r>
              <a:rPr lang="nl-BE" dirty="0"/>
              <a:t>Bv. Ik rijd graag met een Volvo</a:t>
            </a:r>
            <a:br>
              <a:rPr lang="nl-BE" dirty="0"/>
            </a:br>
            <a:r>
              <a:rPr lang="nl-BE" dirty="0"/>
              <a:t>	helemaal niet akkoord</a:t>
            </a:r>
            <a:br>
              <a:rPr lang="nl-BE" dirty="0"/>
            </a:br>
            <a:r>
              <a:rPr lang="nl-BE" dirty="0"/>
              <a:t>	niet akkoord</a:t>
            </a:r>
            <a:br>
              <a:rPr lang="nl-BE" dirty="0"/>
            </a:br>
            <a:r>
              <a:rPr lang="nl-BE" dirty="0"/>
              <a:t>	weet niet</a:t>
            </a:r>
            <a:br>
              <a:rPr lang="nl-BE" dirty="0"/>
            </a:br>
            <a:r>
              <a:rPr lang="nl-BE" dirty="0"/>
              <a:t>	akkoord</a:t>
            </a:r>
            <a:br>
              <a:rPr lang="nl-BE" dirty="0"/>
            </a:br>
            <a:r>
              <a:rPr lang="nl-BE" dirty="0"/>
              <a:t>	helemaal akkoord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4.8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Imago van merk kan onderzocht worden via een semantische differentiaal: geef aan welk adjectief van toepassing is </a:t>
            </a:r>
          </a:p>
          <a:p>
            <a:pPr marL="0" indent="0">
              <a:buNone/>
            </a:pPr>
            <a:r>
              <a:rPr lang="nl-BE" dirty="0"/>
              <a:t>	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4.8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4A0EA0-EA68-4D73-B325-94B4214AC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924944"/>
            <a:ext cx="8604472" cy="2311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D526A-2108-ED75-70A4-2E6C718A7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0D4497-3C1E-375A-89CA-022E23BBE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Secundaire emoties </a:t>
            </a:r>
          </a:p>
          <a:p>
            <a:pPr lvl="1"/>
            <a:r>
              <a:rPr lang="nl-BE" dirty="0"/>
              <a:t>Twee aangrenzende basisemoties</a:t>
            </a:r>
          </a:p>
          <a:p>
            <a:pPr lvl="1"/>
            <a:r>
              <a:rPr lang="nl-BE" dirty="0"/>
              <a:t>Bijvoorbeeld: teleurstelling = angst + verrassing </a:t>
            </a:r>
          </a:p>
          <a:p>
            <a:pPr lvl="1"/>
            <a:r>
              <a:rPr lang="nl-BE" dirty="0"/>
              <a:t>Verder in cirkel </a:t>
            </a:r>
            <a:r>
              <a:rPr lang="nl-BE" dirty="0">
                <a:sym typeface="Wingdings" pitchFamily="2" charset="2"/>
              </a:rPr>
              <a:t></a:t>
            </a:r>
            <a:r>
              <a:rPr lang="nl-BE" dirty="0"/>
              <a:t> moeilijker te combineren </a:t>
            </a:r>
          </a:p>
          <a:p>
            <a:pPr lvl="1"/>
            <a:r>
              <a:rPr lang="nl-BE" dirty="0"/>
              <a:t>Tegenover elkaar </a:t>
            </a:r>
            <a:r>
              <a:rPr lang="nl-BE" dirty="0">
                <a:sym typeface="Wingdings" pitchFamily="2" charset="2"/>
              </a:rPr>
              <a:t> tegenpolen 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143223-09AE-7A48-25EC-689D7E9B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4.1.2 WAT ZIJN DE BASISDIMENSIES?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3FD99C-60A9-9460-9F33-6100EE963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414BBA-4858-B959-9D83-763705CDA5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2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Belang van klantentevredenheid. </a:t>
            </a:r>
            <a:br>
              <a:rPr lang="nl-BE" dirty="0"/>
            </a:br>
            <a:r>
              <a:rPr lang="nl-BE" dirty="0"/>
              <a:t>Onderzoek de algemene tevredenheid</a:t>
            </a:r>
            <a:br>
              <a:rPr lang="nl-BE" dirty="0"/>
            </a:br>
            <a:r>
              <a:rPr lang="nl-BE" dirty="0"/>
              <a:t>Onderzoek de tevredenheid over alle deelaspecten. </a:t>
            </a:r>
            <a:br>
              <a:rPr lang="nl-BE" dirty="0"/>
            </a:br>
            <a:r>
              <a:rPr lang="nl-BE" dirty="0"/>
              <a:t>Onderzoek de impact van tevredenheid over deelaspecten op de algemene tevredenheid. </a:t>
            </a:r>
            <a:br>
              <a:rPr lang="nl-BE" dirty="0"/>
            </a:br>
            <a:r>
              <a:rPr lang="nl-BE" dirty="0"/>
              <a:t>Maak hiervoor gebruik van multiple regressie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4.8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Emoties en stemmingen spelen een rol in consumentengedrag</a:t>
            </a:r>
          </a:p>
          <a:p>
            <a:r>
              <a:rPr lang="nl-BE" dirty="0"/>
              <a:t>Twee opvattingen over attitude</a:t>
            </a:r>
            <a:br>
              <a:rPr lang="nl-BE" dirty="0"/>
            </a:br>
            <a:r>
              <a:rPr lang="nl-BE" dirty="0"/>
              <a:t>Drie componenten model</a:t>
            </a:r>
            <a:br>
              <a:rPr lang="nl-BE" dirty="0"/>
            </a:br>
            <a:r>
              <a:rPr lang="nl-BE" dirty="0"/>
              <a:t>Multiattribuutattitude model</a:t>
            </a:r>
          </a:p>
          <a:p>
            <a:r>
              <a:rPr lang="nl-BE" dirty="0"/>
              <a:t> Hoe kunnen attitudes van consumenten beïnvloed worden?</a:t>
            </a:r>
          </a:p>
          <a:p>
            <a:r>
              <a:rPr lang="nl-BE" dirty="0"/>
              <a:t>Toepassingen in marktonderzoek en marketing.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08012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42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85410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1F3B7D5-70FE-BB44-B054-F48343C45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600" dirty="0"/>
              <a:t>Fysiologische theorie:</a:t>
            </a:r>
          </a:p>
          <a:p>
            <a:pPr marL="355600" lvl="1" indent="0">
              <a:buNone/>
            </a:pPr>
            <a:r>
              <a:rPr lang="nl-NL" sz="2600" dirty="0"/>
              <a:t>Verband tussen bepaalde fysiologische reactie en aard van de emotie</a:t>
            </a:r>
          </a:p>
          <a:p>
            <a:pPr marL="355600" lvl="1" indent="0">
              <a:buNone/>
            </a:pPr>
            <a:r>
              <a:rPr lang="nl-NL" sz="2600" dirty="0"/>
              <a:t>Waarneming lichamelijke verandering = basis belevingsaspect</a:t>
            </a:r>
          </a:p>
          <a:p>
            <a:pPr lvl="1"/>
            <a:endParaRPr lang="nl-NL" sz="2600" dirty="0"/>
          </a:p>
          <a:p>
            <a:r>
              <a:rPr lang="nl-NL" sz="2600" dirty="0"/>
              <a:t>Theorie van </a:t>
            </a:r>
            <a:r>
              <a:rPr lang="nl-NL" sz="2600" dirty="0" err="1"/>
              <a:t>Cannon</a:t>
            </a:r>
            <a:r>
              <a:rPr lang="nl-NL" sz="2600" dirty="0"/>
              <a:t> Bard:</a:t>
            </a:r>
            <a:br>
              <a:rPr lang="nl-NL" sz="2600" dirty="0"/>
            </a:br>
            <a:r>
              <a:rPr lang="nl-NL" sz="2600" dirty="0"/>
              <a:t>Deze auteurs konden aantonen dat fysiologische reactie en beleving van emotie gelijktijdig optreedt</a:t>
            </a:r>
            <a:br>
              <a:rPr lang="nl-NL" sz="2600" dirty="0"/>
            </a:br>
            <a:endParaRPr lang="nl-NL" sz="2600" dirty="0"/>
          </a:p>
          <a:p>
            <a:r>
              <a:rPr lang="nl-NL" sz="2600" dirty="0"/>
              <a:t>Cognitieve theorie: </a:t>
            </a:r>
          </a:p>
          <a:p>
            <a:pPr marL="355600" lvl="1" indent="0">
              <a:buNone/>
            </a:pPr>
            <a:r>
              <a:rPr lang="nl-NL" sz="2600" dirty="0"/>
              <a:t>Fysiologische verandering wordt geïnterpreteerd in functie van informatie die men verkrijgt</a:t>
            </a:r>
          </a:p>
          <a:p>
            <a:pPr marL="35560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D398BC-7DFB-5145-8410-48B43EB2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4.1.3 HOE ONTSTAAN EMOTIES?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FDBCAD-0909-5B49-965D-F724379A2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1ABB4D-F893-E24C-BA80-3D11E9EE31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66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781056"/>
          </a:xfrm>
        </p:spPr>
        <p:txBody>
          <a:bodyPr/>
          <a:lstStyle/>
          <a:p>
            <a:pPr>
              <a:buNone/>
            </a:pPr>
            <a:r>
              <a:rPr lang="nl-BE" dirty="0"/>
              <a:t>Emotie bestaat uit:  </a:t>
            </a:r>
            <a:br>
              <a:rPr lang="nl-BE" dirty="0"/>
            </a:br>
            <a:r>
              <a:rPr lang="nl-BE" dirty="0"/>
              <a:t>fysiologische arousal</a:t>
            </a:r>
            <a:br>
              <a:rPr lang="nl-BE" dirty="0"/>
            </a:br>
            <a:r>
              <a:rPr lang="nl-BE" dirty="0"/>
              <a:t>mentale representatie</a:t>
            </a:r>
            <a:br>
              <a:rPr lang="nl-BE" dirty="0"/>
            </a:br>
            <a:r>
              <a:rPr lang="nl-BE" dirty="0"/>
              <a:t>lichamelijke expressie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4.1.3 Hoe ontstaan emoties?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https://encrypted-tbn1.gstatic.com/images?q=tbn:ANd9GcSsXVW8XrK8ny7ghXrS_u9baaGD-snOjXLFzcXIElq_iFfrEycp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47457"/>
            <a:ext cx="4716016" cy="381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533C70D-E6B5-2742-BEC7-9BDDC54A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/>
              <a:t>Emoties = 3 componenten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2D5E66-5EAB-E44E-AFBD-624E2383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4.1.3 hoe ontstaan emoties?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053ABE-72E5-EB44-BFB4-B8FCC5859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BBF6FB-1A9F-D348-B90E-71C0ED1CE7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1BA962C-AC4C-D247-8DA1-81BE14CAD566}"/>
              </a:ext>
            </a:extLst>
          </p:cNvPr>
          <p:cNvCxnSpPr>
            <a:cxnSpLocks/>
          </p:cNvCxnSpPr>
          <p:nvPr/>
        </p:nvCxnSpPr>
        <p:spPr>
          <a:xfrm flipH="1">
            <a:off x="2133216" y="1897116"/>
            <a:ext cx="1914317" cy="157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9651D3B-CE08-3C4D-B139-60DDC25F2D9D}"/>
              </a:ext>
            </a:extLst>
          </p:cNvPr>
          <p:cNvCxnSpPr>
            <a:cxnSpLocks/>
          </p:cNvCxnSpPr>
          <p:nvPr/>
        </p:nvCxnSpPr>
        <p:spPr>
          <a:xfrm>
            <a:off x="4575185" y="1936490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272D763-CE89-A34E-8CF6-4339402670E8}"/>
              </a:ext>
            </a:extLst>
          </p:cNvPr>
          <p:cNvCxnSpPr>
            <a:cxnSpLocks/>
          </p:cNvCxnSpPr>
          <p:nvPr/>
        </p:nvCxnSpPr>
        <p:spPr>
          <a:xfrm>
            <a:off x="4908774" y="1843357"/>
            <a:ext cx="2062755" cy="1626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74FB6746-3552-AB4D-BD15-415B05FD6525}"/>
              </a:ext>
            </a:extLst>
          </p:cNvPr>
          <p:cNvSpPr txBox="1"/>
          <p:nvPr/>
        </p:nvSpPr>
        <p:spPr>
          <a:xfrm>
            <a:off x="669337" y="3502329"/>
            <a:ext cx="18085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Activatie</a:t>
            </a:r>
            <a:r>
              <a:rPr lang="nl-BE" dirty="0"/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2A7248-A2E4-0A44-A1F8-9C153544D5DC}"/>
              </a:ext>
            </a:extLst>
          </p:cNvPr>
          <p:cNvSpPr txBox="1"/>
          <p:nvPr/>
        </p:nvSpPr>
        <p:spPr>
          <a:xfrm>
            <a:off x="3707904" y="3502329"/>
            <a:ext cx="17187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Beleving</a:t>
            </a:r>
            <a:r>
              <a:rPr lang="nl-BE" dirty="0"/>
              <a:t>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53216B3-8941-7A43-ADFC-60A24E1FA778}"/>
              </a:ext>
            </a:extLst>
          </p:cNvPr>
          <p:cNvSpPr txBox="1"/>
          <p:nvPr/>
        </p:nvSpPr>
        <p:spPr>
          <a:xfrm>
            <a:off x="6572077" y="3502329"/>
            <a:ext cx="1788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Expressie</a:t>
            </a:r>
            <a:r>
              <a:rPr lang="nl-BE" dirty="0"/>
              <a:t>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496EF13-9ABA-5449-9BB6-92CF01CD4DCE}"/>
              </a:ext>
            </a:extLst>
          </p:cNvPr>
          <p:cNvSpPr txBox="1"/>
          <p:nvPr/>
        </p:nvSpPr>
        <p:spPr>
          <a:xfrm>
            <a:off x="317716" y="3997115"/>
            <a:ext cx="2499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nl-BE" dirty="0"/>
              <a:t> </a:t>
            </a:r>
          </a:p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Fysiologische</a:t>
            </a:r>
            <a:r>
              <a:rPr lang="nl-BE" dirty="0"/>
              <a:t> </a:t>
            </a:r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arousal</a:t>
            </a:r>
            <a:r>
              <a:rPr lang="nl-BE" dirty="0"/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1CC84DD-A0B8-BA4A-A689-0E48AF401A0A}"/>
              </a:ext>
            </a:extLst>
          </p:cNvPr>
          <p:cNvSpPr txBox="1"/>
          <p:nvPr/>
        </p:nvSpPr>
        <p:spPr>
          <a:xfrm>
            <a:off x="3431971" y="3998864"/>
            <a:ext cx="2508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= </a:t>
            </a:r>
          </a:p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Mentale representatie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A4B63E3-BB6E-ED41-BB38-025193AFF186}"/>
              </a:ext>
            </a:extLst>
          </p:cNvPr>
          <p:cNvSpPr txBox="1"/>
          <p:nvPr/>
        </p:nvSpPr>
        <p:spPr>
          <a:xfrm>
            <a:off x="6306802" y="3998864"/>
            <a:ext cx="24705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=</a:t>
            </a:r>
          </a:p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Lichamelijke</a:t>
            </a:r>
            <a:r>
              <a:rPr lang="nl-BE" dirty="0"/>
              <a:t> </a:t>
            </a:r>
            <a:endParaRPr lang="nl-BE" sz="3000" dirty="0">
              <a:solidFill>
                <a:srgbClr val="000000"/>
              </a:solidFill>
              <a:latin typeface="Trebuchet MS" pitchFamily="34" charset="0"/>
            </a:endParaRPr>
          </a:p>
          <a:p>
            <a:pPr algn="ctr"/>
            <a:r>
              <a:rPr lang="nl-BE" sz="3000" dirty="0">
                <a:solidFill>
                  <a:srgbClr val="000000"/>
                </a:solidFill>
                <a:latin typeface="Trebuchet MS" pitchFamily="34" charset="0"/>
              </a:rPr>
              <a:t>expressie</a:t>
            </a:r>
          </a:p>
        </p:txBody>
      </p:sp>
    </p:spTree>
    <p:extLst>
      <p:ext uri="{BB962C8B-B14F-4D97-AF65-F5344CB8AC3E}">
        <p14:creationId xmlns:p14="http://schemas.microsoft.com/office/powerpoint/2010/main" val="713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sz="3500" dirty="0"/>
              <a:t>Marktonderzoekers zijn in staat op een indirecte wijze de emoties te meten, via de fysiologische acties. </a:t>
            </a:r>
          </a:p>
          <a:p>
            <a:pPr>
              <a:buNone/>
            </a:pPr>
            <a:r>
              <a:rPr lang="nl-BE" dirty="0"/>
              <a:t>	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4.1.4  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Onlinemedia 5" title="Neuromarketing: Inside the Mind of the Consumer">
            <a:hlinkClick r:id="" action="ppaction://media"/>
            <a:extLst>
              <a:ext uri="{FF2B5EF4-FFF2-40B4-BE49-F238E27FC236}">
                <a16:creationId xmlns:a16="http://schemas.microsoft.com/office/drawing/2014/main" id="{D2EAD3A5-D799-4E84-69CB-3596EF8FFA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7219" y="2708920"/>
            <a:ext cx="7344569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2745-3DFC-0DFC-06A2-54521E9CA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572D9-5412-854E-8B3F-7BB0DBD2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Emoties hebben invloed op consumentengedrag. En consumentengedrag heeft een invloed op onze emoties. </a:t>
            </a:r>
            <a:br>
              <a:rPr lang="nl-BE" dirty="0"/>
            </a:br>
            <a:r>
              <a:rPr lang="nl-BE" dirty="0"/>
              <a:t>Op de plaats van de aankoop is het belangrijk dat de consument positieve emoties ervaart. </a:t>
            </a:r>
            <a:br>
              <a:rPr lang="nl-BE" dirty="0"/>
            </a:br>
            <a:r>
              <a:rPr lang="nl-BE" dirty="0"/>
              <a:t>Marketeers trachten positieve emoties te koppelen aan het merk.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6B953-8669-EDD1-F864-BB6B3109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4.1.4  Toepassingen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46A6-C4A3-8F65-91D4-909E56818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CD71-505E-E2D6-846F-5BBC9A7EC5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7557433"/>
      </p:ext>
    </p:extLst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204</TotalTime>
  <Words>1251</Words>
  <Application>Microsoft Office PowerPoint</Application>
  <PresentationFormat>Diavoorstelling (4:3)</PresentationFormat>
  <Paragraphs>183</Paragraphs>
  <Slides>42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Trebuchet MS</vt:lpstr>
      <vt:lpstr>Verdana</vt:lpstr>
      <vt:lpstr>Wingdings</vt:lpstr>
      <vt:lpstr>TM_presentatie_nl</vt:lpstr>
      <vt:lpstr>Consumentenpsychologie </vt:lpstr>
      <vt:lpstr>4.1.1 Wat zijn emoties?</vt:lpstr>
      <vt:lpstr>4.1.2 WAT ZIJN DE BASISDIMENSIES?</vt:lpstr>
      <vt:lpstr>4.1.2 WAT ZIJN DE BASISDIMENSIES?</vt:lpstr>
      <vt:lpstr>4.1.3 HOE ONTSTAAN EMOTIES? </vt:lpstr>
      <vt:lpstr>4.1.3 Hoe ontstaan emoties? </vt:lpstr>
      <vt:lpstr>4.1.3 hoe ontstaan emoties?</vt:lpstr>
      <vt:lpstr>4.1.4  Toepassingen</vt:lpstr>
      <vt:lpstr>4.1.4  Toepassingen</vt:lpstr>
      <vt:lpstr>4.2.1 Wat zijn attitudes? </vt:lpstr>
      <vt:lpstr>4.2.2 Wat zijn de kenmerken van attitudes? </vt:lpstr>
      <vt:lpstr>4.2.3 Hoe kunnen attitudes ontstaan?</vt:lpstr>
      <vt:lpstr>4.2.3 Hoe kunnen attitudes ontstaan? </vt:lpstr>
      <vt:lpstr>4.2.3 Hoe kunnen attitudes ontstaan? </vt:lpstr>
      <vt:lpstr>4.2.3 Hoe kunnen attitudes ontstaan?</vt:lpstr>
      <vt:lpstr>4.2.3 Hoe kunnen attitudes ontstaan?</vt:lpstr>
      <vt:lpstr>4.3 De ontwikkeling van het attitudebegrip</vt:lpstr>
      <vt:lpstr>4.3 ontwikkeling attitudebegrip  </vt:lpstr>
      <vt:lpstr>4.3 De ontwikkeling van het attitude begrip</vt:lpstr>
      <vt:lpstr>4.3 De ontwikkeling van het attitudebegrip</vt:lpstr>
      <vt:lpstr>4.3 De ontwikkeling van  het attitudebegrip</vt:lpstr>
      <vt:lpstr>4.3 Attitude en gedrag</vt:lpstr>
      <vt:lpstr>4.4 Attitude en gedrag</vt:lpstr>
      <vt:lpstr>4.5.1 Hoe kunnen marketeers de attitude veranderen? </vt:lpstr>
      <vt:lpstr>4.5.1 Hoe kunnen marketeers de attitude veranderen?</vt:lpstr>
      <vt:lpstr>4.5.2 Hoe kunnen marketeers de attitude veranderen? </vt:lpstr>
      <vt:lpstr>4.5 Hoe kunnen marketeers de attitude veranderen? </vt:lpstr>
      <vt:lpstr>4.5.3 Hoe kunnen marketeers de attitude veranderen?</vt:lpstr>
      <vt:lpstr>4.5.4  Hoe kunnen marketeers de attitude veranderen?</vt:lpstr>
      <vt:lpstr>4.5.4 Hoe kunnen marketeers de attitude veranderen?</vt:lpstr>
      <vt:lpstr>4.5.4 Hoe kunnen marketeers de attitude veranderen?  </vt:lpstr>
      <vt:lpstr>4.5.4 Hoe kunnen marketeers de attitude veranderen? </vt:lpstr>
      <vt:lpstr>FOOT-IN-THE-door techniek</vt:lpstr>
      <vt:lpstr>DOOR-IN-THE-face techniek</vt:lpstr>
      <vt:lpstr>4.6 Het Elaboration likelihood model</vt:lpstr>
      <vt:lpstr>4.6 Het elaboration likelihood model</vt:lpstr>
      <vt:lpstr>4.7 TOEPASSINGEN IN DE MARKETING</vt:lpstr>
      <vt:lpstr>4.8 Toepassingen in marktonderzoek</vt:lpstr>
      <vt:lpstr>4.8 Toepassingen in marktonderzoek</vt:lpstr>
      <vt:lpstr>4.8 Toepassingen in marktonderzoek</vt:lpstr>
      <vt:lpstr>Besluit</vt:lpstr>
      <vt:lpstr>Consumentenpsychologie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Consumentenpsychologie</dc:title>
  <dc:creator>gebruiker</dc:creator>
  <cp:lastModifiedBy>Guido Valkeneers</cp:lastModifiedBy>
  <cp:revision>57</cp:revision>
  <dcterms:created xsi:type="dcterms:W3CDTF">2014-11-29T15:11:19Z</dcterms:created>
  <dcterms:modified xsi:type="dcterms:W3CDTF">2025-04-14T09:03:23Z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2025-02-03T14:41:25Z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d9bb12af-31c6-4488-83b0-56454058a34d</vt:lpwstr>
  </property>
  <property fmtid="{D5CDD505-2E9C-101B-9397-08002B2CF9AE}" pid="8" name="MSIP_Label_c337be75-dfbb-4261-9834-ac247c7dde13_ContentBits">
    <vt:lpwstr>0</vt:lpwstr>
  </property>
</Properties>
</file>