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61" r:id="rId3"/>
    <p:sldId id="299" r:id="rId4"/>
    <p:sldId id="303" r:id="rId5"/>
    <p:sldId id="304" r:id="rId6"/>
    <p:sldId id="305" r:id="rId7"/>
    <p:sldId id="277" r:id="rId8"/>
    <p:sldId id="273" r:id="rId9"/>
    <p:sldId id="274" r:id="rId10"/>
    <p:sldId id="278" r:id="rId11"/>
    <p:sldId id="276" r:id="rId12"/>
    <p:sldId id="267" r:id="rId13"/>
    <p:sldId id="268" r:id="rId14"/>
    <p:sldId id="269" r:id="rId15"/>
    <p:sldId id="270" r:id="rId16"/>
    <p:sldId id="271" r:id="rId17"/>
    <p:sldId id="279" r:id="rId18"/>
    <p:sldId id="280" r:id="rId19"/>
    <p:sldId id="281" r:id="rId20"/>
    <p:sldId id="282" r:id="rId21"/>
    <p:sldId id="283" r:id="rId22"/>
    <p:sldId id="302" r:id="rId23"/>
    <p:sldId id="284" r:id="rId24"/>
    <p:sldId id="285" r:id="rId25"/>
    <p:sldId id="308" r:id="rId26"/>
    <p:sldId id="286" r:id="rId27"/>
    <p:sldId id="287" r:id="rId28"/>
    <p:sldId id="307" r:id="rId29"/>
    <p:sldId id="289" r:id="rId30"/>
    <p:sldId id="288" r:id="rId31"/>
    <p:sldId id="290" r:id="rId32"/>
    <p:sldId id="306" r:id="rId33"/>
    <p:sldId id="291" r:id="rId34"/>
    <p:sldId id="292" r:id="rId35"/>
    <p:sldId id="293" r:id="rId36"/>
    <p:sldId id="294" r:id="rId37"/>
    <p:sldId id="295" r:id="rId38"/>
    <p:sldId id="297" r:id="rId39"/>
    <p:sldId id="298" r:id="rId40"/>
  </p:sldIdLst>
  <p:sldSz cx="9144000" cy="6858000" type="screen4x3"/>
  <p:notesSz cx="7010400" cy="92964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AE"/>
    <a:srgbClr val="EC4B2F"/>
    <a:srgbClr val="000000"/>
    <a:srgbClr val="4B2B4B"/>
    <a:srgbClr val="50C6DD"/>
    <a:srgbClr val="D1CAD2"/>
    <a:srgbClr val="B7A9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 showGuides="1">
      <p:cViewPr varScale="1">
        <p:scale>
          <a:sx n="68" d="100"/>
          <a:sy n="68" d="100"/>
        </p:scale>
        <p:origin x="159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0" d="100"/>
          <a:sy n="80" d="100"/>
        </p:scale>
        <p:origin x="-2022" y="-9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F1A4A96-82D9-489B-915B-218BDB102403}" type="datetimeFigureOut">
              <a:rPr lang="nl-BE" smtClean="0"/>
              <a:pPr/>
              <a:t>14/04/2025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17EFB8-940B-4475-A4F4-BBE959E16336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1457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925427-6E8A-463A-9752-7D22F5CAF14A}" type="datetimeFigureOut">
              <a:rPr lang="nl-BE" smtClean="0"/>
              <a:pPr/>
              <a:t>14/04/2025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D9555-764A-4B78-873A-3D7406AAEA2B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8878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70950-1A18-35CA-3C2B-974D07506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652198-23AE-B49C-9CDD-239BE3EEB9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65E0A1-A96D-60D2-703B-E3B5670837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sz="1200" b="0" i="0" u="none" strike="noStrike" kern="1200" baseline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3A74B-31AF-FA10-44A9-077F1D6F03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9555-764A-4B78-873A-3D7406AAEA2B}" type="slidenum">
              <a:rPr lang="nl-BE" smtClean="0"/>
              <a:pPr/>
              <a:t>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37199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08D80-8295-2FA5-A8C2-572A94F33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5B23F9-B45A-C421-598B-B2168B5EB3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580F03-D3B1-60D0-9C46-05BE068376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sz="1200" b="0" i="0" u="none" strike="noStrike" kern="1200" baseline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78572-F927-7C2F-4FBA-740538D625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9555-764A-4B78-873A-3D7406AAEA2B}" type="slidenum">
              <a:rPr lang="nl-BE" smtClean="0"/>
              <a:pPr/>
              <a:t>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73907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1200" b="0" i="0" u="none" strike="noStrike" kern="1200" baseline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9555-764A-4B78-873A-3D7406AAEA2B}" type="slidenum">
              <a:rPr lang="nl-BE" smtClean="0"/>
              <a:pPr/>
              <a:t>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6906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1200" b="0" i="0" u="none" strike="noStrike" kern="1200" baseline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9555-764A-4B78-873A-3D7406AAEA2B}" type="slidenum">
              <a:rPr lang="nl-BE" smtClean="0"/>
              <a:pPr/>
              <a:t>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6906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1200" b="0" i="0" u="none" strike="noStrike" kern="1200" baseline="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9555-764A-4B78-873A-3D7406AAEA2B}" type="slidenum">
              <a:rPr lang="nl-BE" smtClean="0"/>
              <a:pPr/>
              <a:t>11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6906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Basic">
    <p:bg bwMode="gray">
      <p:bgPr>
        <a:solidFill>
          <a:srgbClr val="00A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589240"/>
            <a:ext cx="9144000" cy="360040"/>
          </a:xfrm>
          <a:prstGeom prst="rect">
            <a:avLst/>
          </a:prstGeom>
          <a:solidFill>
            <a:srgbClr val="00A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958000"/>
            <a:ext cx="9144000" cy="90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18000" rIns="0" bIns="18000" rtlCol="0" anchor="ctr"/>
          <a:lstStyle/>
          <a:p>
            <a:pPr algn="ctr"/>
            <a:endParaRPr lang="nl-BE" sz="11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84000"/>
            <a:ext cx="1980000" cy="432000"/>
          </a:xfrm>
          <a:prstGeom prst="rect">
            <a:avLst/>
          </a:prstGeom>
          <a:solidFill>
            <a:srgbClr val="EC4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57192"/>
            <a:ext cx="9144000" cy="1800000"/>
          </a:xfrm>
          <a:noFill/>
        </p:spPr>
        <p:txBody>
          <a:bodyPr wrap="square" lIns="720000" tIns="180000" rIns="720000" bIns="540000">
            <a:noAutofit/>
          </a:bodyPr>
          <a:lstStyle>
            <a:lvl1pPr marL="0" indent="0" algn="ctr">
              <a:buNone/>
              <a:defRPr sz="32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  <p:sp>
        <p:nvSpPr>
          <p:cNvPr id="154" name="Title 153"/>
          <p:cNvSpPr>
            <a:spLocks noGrp="1"/>
          </p:cNvSpPr>
          <p:nvPr>
            <p:ph type="title"/>
          </p:nvPr>
        </p:nvSpPr>
        <p:spPr>
          <a:xfrm>
            <a:off x="0" y="1556992"/>
            <a:ext cx="9144000" cy="1800000"/>
          </a:xfrm>
          <a:noFill/>
        </p:spPr>
        <p:txBody>
          <a:bodyPr lIns="720000" tIns="540000" rIns="720000" bIns="180000" anchor="b" anchorCtr="0">
            <a:noAutofit/>
          </a:bodyPr>
          <a:lstStyle>
            <a:lvl1pPr algn="ctr">
              <a:lnSpc>
                <a:spcPct val="90000"/>
              </a:lnSpc>
              <a:defRPr sz="3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solidFill>
            <a:srgbClr val="EC4B2F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BE" dirty="0"/>
              <a:t>Consumentenpsychologie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solidFill>
            <a:srgbClr val="00A0AE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3"/>
          </p:nvPr>
        </p:nvSpPr>
        <p:spPr>
          <a:xfrm>
            <a:off x="755576" y="6570000"/>
            <a:ext cx="990706" cy="200055"/>
          </a:xfrm>
          <a:solidFill>
            <a:schemeClr val="tx1"/>
          </a:solidFill>
        </p:spPr>
        <p:txBody>
          <a:bodyPr/>
          <a:lstStyle>
            <a:lvl1pPr>
              <a:defRPr sz="1300">
                <a:solidFill>
                  <a:srgbClr val="00A0AE"/>
                </a:solidFill>
              </a:defRPr>
            </a:lvl1pPr>
          </a:lstStyle>
          <a:p>
            <a:pPr algn="l"/>
            <a:endParaRPr lang="nl-B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4428000"/>
          </a:xfrm>
        </p:spPr>
        <p:txBody>
          <a:bodyPr bIns="144000"/>
          <a:lstStyle>
            <a:lvl1pPr marL="323850" indent="-323850">
              <a:spcBef>
                <a:spcPts val="400"/>
              </a:spcBef>
              <a:spcAft>
                <a:spcPts val="400"/>
              </a:spcAft>
              <a:buClrTx/>
              <a:defRPr/>
            </a:lvl1pPr>
            <a:lvl2pPr marL="723900" indent="-368300">
              <a:spcBef>
                <a:spcPts val="400"/>
              </a:spcBef>
              <a:spcAft>
                <a:spcPts val="400"/>
              </a:spcAft>
              <a:buClrTx/>
              <a:defRPr sz="2500"/>
            </a:lvl2pPr>
            <a:lvl3pPr marL="982663" indent="-258763">
              <a:spcBef>
                <a:spcPts val="400"/>
              </a:spcBef>
              <a:spcAft>
                <a:spcPts val="400"/>
              </a:spcAft>
              <a:buClrTx/>
              <a:defRPr sz="2300"/>
            </a:lvl3pPr>
            <a:lvl4pPr marL="1255713" indent="-273050">
              <a:spcBef>
                <a:spcPts val="400"/>
              </a:spcBef>
              <a:spcAft>
                <a:spcPts val="400"/>
              </a:spcAft>
              <a:buClrTx/>
              <a:defRPr sz="2000"/>
            </a:lvl4pPr>
            <a:lvl5pPr marL="1609725" indent="-258763">
              <a:spcBef>
                <a:spcPts val="600"/>
              </a:spcBef>
              <a:spcAft>
                <a:spcPts val="600"/>
              </a:spcAft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0000" tIns="180000" rIns="360000" bIns="144000"/>
          <a:lstStyle>
            <a:lvl1pPr>
              <a:defRPr>
                <a:solidFill>
                  <a:srgbClr val="00A0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00A0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consumentenpsychologie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l"/>
            <a:endParaRPr lang="nl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4734000"/>
          </a:xfrm>
        </p:spPr>
        <p:txBody>
          <a:bodyPr bIns="144000" numCol="2" spcCol="360000"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0000" tIns="180000" rIns="360000" bIns="144000"/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00A0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1" name="Picture 10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|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52000"/>
            <a:ext cx="4428000" cy="1097992"/>
          </a:xfrm>
        </p:spPr>
        <p:txBody>
          <a:bodyPr lIns="252000" tIns="252000" rIns="0" bIns="0" anchor="t" anchorCtr="0">
            <a:no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285992"/>
            <a:ext cx="4428000" cy="3600000"/>
          </a:xfrm>
        </p:spPr>
        <p:txBody>
          <a:bodyPr lIns="252000" tIns="0" rIns="0"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32" y="1152000"/>
            <a:ext cx="4428000" cy="1097992"/>
          </a:xfrm>
        </p:spPr>
        <p:txBody>
          <a:bodyPr lIns="0" tIns="252000" rIns="252000" bIns="0" anchor="t" anchorCtr="0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32" y="2285992"/>
            <a:ext cx="4428000" cy="3600000"/>
          </a:xfrm>
        </p:spPr>
        <p:txBody>
          <a:bodyPr lIns="0" tIns="0" rIns="252000"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4B2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4" name="Picture 13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1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0" y="1152000"/>
            <a:ext cx="5072098" cy="4734000"/>
          </a:xfrm>
        </p:spPr>
        <p:txBody>
          <a:bodyPr lIns="0" rIns="0" bIns="144000"/>
          <a:lstStyle>
            <a:lvl2pPr algn="l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0000" tIns="180000" rIns="360000" bIns="144000"/>
          <a:lstStyle>
            <a:lvl1pPr>
              <a:defRPr>
                <a:solidFill>
                  <a:srgbClr val="50C6D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rgbClr val="4B2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87"/>
          <p:cNvSpPr>
            <a:spLocks noGrp="1"/>
          </p:cNvSpPr>
          <p:nvPr>
            <p:ph type="pic" sz="quarter" idx="10"/>
          </p:nvPr>
        </p:nvSpPr>
        <p:spPr>
          <a:xfrm>
            <a:off x="180000" y="1152000"/>
            <a:ext cx="3428992" cy="4734000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2" name="Picture 11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5929313"/>
          </a:xfrm>
        </p:spPr>
        <p:txBody>
          <a:bodyPr/>
          <a:lstStyle>
            <a:lvl1pPr>
              <a:buClrTx/>
              <a:defRPr>
                <a:solidFill>
                  <a:srgbClr val="000000"/>
                </a:solidFill>
              </a:defRPr>
            </a:lvl1pPr>
            <a:lvl2pPr>
              <a:buClrTx/>
              <a:defRPr>
                <a:solidFill>
                  <a:srgbClr val="000000"/>
                </a:solidFill>
              </a:defRPr>
            </a:lvl2pPr>
            <a:lvl3pPr>
              <a:buClrTx/>
              <a:defRPr>
                <a:solidFill>
                  <a:srgbClr val="000000"/>
                </a:solidFill>
              </a:defRPr>
            </a:lvl3pPr>
            <a:lvl4pPr>
              <a:buClrTx/>
              <a:defRPr>
                <a:solidFill>
                  <a:srgbClr val="000000"/>
                </a:solidFill>
              </a:defRPr>
            </a:lvl4pPr>
            <a:lvl5pPr>
              <a:buClrTx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pic>
        <p:nvPicPr>
          <p:cNvPr id="9" name="Picture 8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1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9293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BE"/>
          </a:p>
        </p:txBody>
      </p:sp>
      <p:pic>
        <p:nvPicPr>
          <p:cNvPr id="9" name="Picture 8" descr="tm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6296" y="5976000"/>
            <a:ext cx="1652016" cy="86258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58024"/>
            <a:ext cx="9144000" cy="900000"/>
          </a:xfrm>
          <a:prstGeom prst="rect">
            <a:avLst/>
          </a:prstGeom>
          <a:solidFill>
            <a:srgbClr val="EC4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18000" rIns="0" bIns="18000" rtlCol="0" anchor="ctr"/>
          <a:lstStyle/>
          <a:p>
            <a:pPr algn="ctr"/>
            <a:endParaRPr lang="nl-BE" sz="1100" dirty="0">
              <a:solidFill>
                <a:schemeClr val="bg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0" y="6084000"/>
            <a:ext cx="1980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76" y="6084000"/>
            <a:ext cx="4032424" cy="432000"/>
          </a:xfrm>
          <a:prstGeom prst="rect">
            <a:avLst/>
          </a:prstGeom>
          <a:solidFill>
            <a:schemeClr val="bg1"/>
          </a:solidFill>
        </p:spPr>
        <p:txBody>
          <a:bodyPr wrap="square" lIns="144000" tIns="0" rIns="144000" bIns="0" anchor="ctr" anchorCtr="0">
            <a:noAutofit/>
          </a:bodyPr>
          <a:lstStyle>
            <a:lvl1pPr algn="l">
              <a:lnSpc>
                <a:spcPct val="90000"/>
              </a:lnSpc>
              <a:defRPr sz="1500">
                <a:solidFill>
                  <a:srgbClr val="00A0AE"/>
                </a:solidFill>
                <a:latin typeface="Trebuchet MS" pitchFamily="34" charset="0"/>
              </a:defRPr>
            </a:lvl1pPr>
          </a:lstStyle>
          <a:p>
            <a:r>
              <a:rPr lang="nl-BE" dirty="0"/>
              <a:t>consumentenpsychologie</a:t>
            </a:r>
          </a:p>
        </p:txBody>
      </p:sp>
      <p:sp>
        <p:nvSpPr>
          <p:cNvPr id="86" name="Slide Number Placeholder 85"/>
          <p:cNvSpPr>
            <a:spLocks noGrp="1"/>
          </p:cNvSpPr>
          <p:nvPr>
            <p:ph type="sldNum" sz="quarter" idx="4"/>
          </p:nvPr>
        </p:nvSpPr>
        <p:spPr>
          <a:xfrm>
            <a:off x="360000" y="6084000"/>
            <a:ext cx="360000" cy="667148"/>
          </a:xfrm>
          <a:prstGeom prst="rect">
            <a:avLst/>
          </a:prstGeom>
          <a:solidFill>
            <a:srgbClr val="00A0AE"/>
          </a:solidFill>
        </p:spPr>
        <p:txBody>
          <a:bodyPr vert="horz" wrap="none" lIns="0" tIns="108000" rIns="0" bIns="0" rtlCol="0" anchor="ctr" anchorCtr="0">
            <a:noAutofit/>
          </a:bodyPr>
          <a:lstStyle>
            <a:lvl1pPr algn="ctr">
              <a:defRPr sz="2000" b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prstGeom prst="rect">
            <a:avLst/>
          </a:prstGeom>
          <a:ln w="0">
            <a:noFill/>
          </a:ln>
        </p:spPr>
        <p:txBody>
          <a:bodyPr vert="horz" lIns="360000" tIns="180000" rIns="360000" bIns="14400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52000"/>
            <a:ext cx="9144000" cy="4428000"/>
          </a:xfrm>
          <a:prstGeom prst="rect">
            <a:avLst/>
          </a:prstGeom>
        </p:spPr>
        <p:txBody>
          <a:bodyPr vert="horz" lIns="432000" tIns="252000" rIns="43200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0" name="Date Placeholder 3"/>
          <p:cNvSpPr>
            <a:spLocks noGrp="1"/>
          </p:cNvSpPr>
          <p:nvPr>
            <p:ph type="dt" sz="half" idx="2"/>
          </p:nvPr>
        </p:nvSpPr>
        <p:spPr>
          <a:xfrm>
            <a:off x="755576" y="6570000"/>
            <a:ext cx="990706" cy="200055"/>
          </a:xfrm>
          <a:prstGeom prst="rect">
            <a:avLst/>
          </a:prstGeom>
          <a:solidFill>
            <a:srgbClr val="EC4B2F"/>
          </a:solidFill>
        </p:spPr>
        <p:txBody>
          <a:bodyPr wrap="none" lIns="108000" tIns="0" rIns="0" bIns="0" anchor="b" anchorCtr="0">
            <a:spAutoFit/>
          </a:bodyPr>
          <a:lstStyle>
            <a:lvl1pPr algn="r">
              <a:defRPr sz="13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algn="l"/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78" r:id="rId3"/>
    <p:sldLayoutId id="2147483653" r:id="rId4"/>
    <p:sldLayoutId id="2147483679" r:id="rId5"/>
    <p:sldLayoutId id="2147483688" r:id="rId6"/>
    <p:sldLayoutId id="2147483687" r:id="rId7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 cap="all" baseline="0">
          <a:solidFill>
            <a:srgbClr val="EC4B2F"/>
          </a:solidFill>
          <a:latin typeface="Trebuchet MS" pitchFamily="34" charset="0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SzPct val="90000"/>
        <a:buFont typeface="Verdana" pitchFamily="34" charset="0"/>
        <a:buChar char="•"/>
        <a:defRPr sz="30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1pPr>
      <a:lvl2pPr marL="723900" indent="-3683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Font typeface="Arial" pitchFamily="34" charset="0"/>
        <a:buChar char="−"/>
        <a:defRPr sz="27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2pPr>
      <a:lvl3pPr marL="982663" indent="-258763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Font typeface="Arial" pitchFamily="34" charset="0"/>
        <a:buChar char="•"/>
        <a:defRPr sz="24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3pPr>
      <a:lvl4pPr marL="1255713" indent="-27305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Tx/>
        <a:buFont typeface="Arial" pitchFamily="34" charset="0"/>
        <a:buChar char="»"/>
        <a:defRPr sz="21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4pPr>
      <a:lvl5pPr marL="1609725" indent="-258763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chemeClr val="tx1"/>
        </a:buClr>
        <a:buFont typeface="Arial" pitchFamily="34" charset="0"/>
        <a:buNone/>
        <a:defRPr sz="20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DO1B5NtrUM?feature=oembed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VUcCCQ4eKU?feature=oembed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s_LVTmW8Ic?start=2&amp;feature=oembed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Consumentenpsychologie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Hoofdstuk</a:t>
            </a:r>
            <a:r>
              <a:rPr lang="en-US" dirty="0"/>
              <a:t> III</a:t>
            </a:r>
            <a:br>
              <a:rPr lang="en-US" dirty="0"/>
            </a:br>
            <a:r>
              <a:rPr lang="en-US" dirty="0" err="1"/>
              <a:t>Motivatie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</a:t>
            </a:fld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2DD012C-F513-49C1-C2C7-EF3ABF828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3111478"/>
            <a:ext cx="2555776" cy="37184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4365232"/>
          </a:xfrm>
        </p:spPr>
        <p:txBody>
          <a:bodyPr>
            <a:normAutofit lnSpcReduction="10000"/>
          </a:bodyPr>
          <a:lstStyle/>
          <a:p>
            <a:r>
              <a:rPr lang="nl-BE" dirty="0"/>
              <a:t>Behoeften kunnen gekanaliseerd worden tot concrete doelstellingen. </a:t>
            </a:r>
          </a:p>
          <a:p>
            <a:r>
              <a:rPr lang="nl-BE" dirty="0"/>
              <a:t>Kunnen marketeers behoeften opwekken? </a:t>
            </a:r>
            <a:br>
              <a:rPr lang="nl-BE" dirty="0"/>
            </a:br>
            <a:r>
              <a:rPr lang="nl-BE" dirty="0"/>
              <a:t>Wellicht niet. Marketeers kunnen wel behoeften kanaliseren.</a:t>
            </a:r>
          </a:p>
          <a:p>
            <a:r>
              <a:rPr lang="nl-BE" dirty="0" err="1"/>
              <a:t>Elon</a:t>
            </a:r>
            <a:r>
              <a:rPr lang="nl-BE" dirty="0"/>
              <a:t> </a:t>
            </a:r>
            <a:r>
              <a:rPr lang="nl-BE" dirty="0" err="1"/>
              <a:t>Musk</a:t>
            </a:r>
            <a:r>
              <a:rPr lang="nl-BE" dirty="0"/>
              <a:t> introduceerde </a:t>
            </a:r>
            <a:br>
              <a:rPr lang="nl-BE" dirty="0"/>
            </a:br>
            <a:r>
              <a:rPr lang="nl-BE" dirty="0"/>
              <a:t>de elektrische auto: de </a:t>
            </a:r>
            <a:br>
              <a:rPr lang="nl-BE" dirty="0"/>
            </a:br>
            <a:r>
              <a:rPr lang="nl-BE" dirty="0"/>
              <a:t>behoefte om iets te doen</a:t>
            </a:r>
            <a:br>
              <a:rPr lang="nl-BE" dirty="0"/>
            </a:br>
            <a:r>
              <a:rPr lang="nl-BE" dirty="0"/>
              <a:t>voor het milieu werd</a:t>
            </a:r>
            <a:br>
              <a:rPr lang="nl-BE" dirty="0"/>
            </a:br>
            <a:r>
              <a:rPr lang="nl-BE" dirty="0"/>
              <a:t>gekanaliseerd.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3.3.1 In de oorsprong zijn er de behoeften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consumentenpsychologie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DA1A3B9-E9E4-4FEF-8985-7858538BD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292" y="3429000"/>
            <a:ext cx="4075724" cy="34289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/>
            <a:r>
              <a:rPr lang="nl-BE" sz="3200" dirty="0"/>
              <a:t>3.3.2 Hoe kan een behoefte gekanaliseerd worden?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4797280"/>
          </a:xfrm>
        </p:spPr>
        <p:txBody>
          <a:bodyPr>
            <a:normAutofit/>
          </a:bodyPr>
          <a:lstStyle/>
          <a:p>
            <a:r>
              <a:rPr lang="nl-BE" sz="3200" dirty="0"/>
              <a:t>Doel = een concretisering van de behoefte </a:t>
            </a:r>
          </a:p>
          <a:p>
            <a:r>
              <a:rPr lang="nl-BE" sz="3200" dirty="0"/>
              <a:t>Concretisering van behoeften naar doelen is afhankelijk van vier factoren: </a:t>
            </a:r>
          </a:p>
          <a:p>
            <a:pPr marL="914400" lvl="1" indent="-514350">
              <a:buFont typeface="+mj-lt"/>
              <a:buAutoNum type="arabicPeriod"/>
            </a:pPr>
            <a:r>
              <a:rPr lang="nl-BE" sz="2700" dirty="0"/>
              <a:t>Persoonlijke voorgeschiedenis; ervaringen uit het verleden </a:t>
            </a:r>
          </a:p>
          <a:p>
            <a:pPr marL="914400" lvl="1" indent="-514350">
              <a:buFont typeface="+mj-lt"/>
              <a:buAutoNum type="arabicPeriod"/>
            </a:pPr>
            <a:r>
              <a:rPr lang="nl-BE" sz="2700" dirty="0"/>
              <a:t>Persoonlijke mogelijkheden en beperkingen; financieel, tijd, omgevingsfactoren </a:t>
            </a:r>
          </a:p>
          <a:p>
            <a:pPr marL="914400" lvl="1" indent="-514350">
              <a:buFont typeface="+mj-lt"/>
              <a:buAutoNum type="arabicPeriod"/>
            </a:pPr>
            <a:r>
              <a:rPr lang="nl-BE" sz="2700" dirty="0"/>
              <a:t>Culturele waarden </a:t>
            </a:r>
          </a:p>
          <a:p>
            <a:pPr marL="914400" lvl="1" indent="-514350">
              <a:buFont typeface="+mj-lt"/>
              <a:buAutoNum type="arabicPeriod"/>
            </a:pPr>
            <a:r>
              <a:rPr lang="nl-BE" sz="2700" dirty="0"/>
              <a:t>Het zelfbeeld</a:t>
            </a:r>
          </a:p>
        </p:txBody>
      </p:sp>
    </p:spTree>
    <p:extLst>
      <p:ext uri="{BB962C8B-B14F-4D97-AF65-F5344CB8AC3E}">
        <p14:creationId xmlns:p14="http://schemas.microsoft.com/office/powerpoint/2010/main" val="2041781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21329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BE" dirty="0"/>
              <a:t>Het zelfbeeld</a:t>
            </a:r>
            <a:br>
              <a:rPr lang="nl-BE" dirty="0"/>
            </a:br>
            <a:r>
              <a:rPr lang="nl-BE" dirty="0"/>
              <a:t>Ik ben sportief dus ik rijd met een sportieve auto. </a:t>
            </a:r>
            <a:br>
              <a:rPr lang="nl-BE" dirty="0"/>
            </a:b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3.3.2 Hoe kan een behoefte gekanaliseerd worden?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consumentenpsychologie</a:t>
            </a:r>
          </a:p>
        </p:txBody>
      </p:sp>
      <p:pic>
        <p:nvPicPr>
          <p:cNvPr id="1026" name="Picture 2" descr="http://cdn2.spiegel.de/images/image-11555-panoV9free-drg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924944"/>
            <a:ext cx="495300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1916960"/>
          </a:xfrm>
        </p:spPr>
        <p:txBody>
          <a:bodyPr/>
          <a:lstStyle/>
          <a:p>
            <a:pPr>
              <a:buNone/>
            </a:pPr>
            <a:r>
              <a:rPr lang="nl-BE" dirty="0"/>
              <a:t>Het ideale zelfbeeld</a:t>
            </a:r>
            <a:br>
              <a:rPr lang="nl-BE" dirty="0"/>
            </a:br>
            <a:r>
              <a:rPr lang="nl-BE" dirty="0"/>
              <a:t>De gewenste identiteit is hoe men zou willen zijn.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3.3.2 Hoe kan een behoefte gekanaliseerd worden?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consumentenpsychologie</a:t>
            </a:r>
          </a:p>
        </p:txBody>
      </p:sp>
      <p:pic>
        <p:nvPicPr>
          <p:cNvPr id="23554" name="Picture 2" descr="https://fbcdn-sphotos-b-a.akamaihd.net/hphotos-ak-frc3/t31.0-8/1097043_10201446101770466_1621990266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852936"/>
            <a:ext cx="3888432" cy="25821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71800" y="551723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Identiteit of gewenste identiteit?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BE" dirty="0"/>
              <a:t>Te mijden identiteit speelt eveneens een rol. </a:t>
            </a:r>
            <a:br>
              <a:rPr lang="nl-BE" dirty="0"/>
            </a:br>
            <a:r>
              <a:rPr lang="nl-BE" dirty="0"/>
              <a:t>Cosmetica, kleding en auto’s zijn een uitstekend middel om zich te onderscheiden van de grijze middenmoot.</a:t>
            </a:r>
          </a:p>
          <a:p>
            <a:pPr>
              <a:buNone/>
            </a:pPr>
            <a:r>
              <a:rPr lang="nl-BE" dirty="0"/>
              <a:t>Het imago is het beeld dat anderen van ons hebben. Hoe sterk zijn we bezig met deze zelfpresentatie? Welke rol spelen sociale media in het opbouwen van een imago? </a:t>
            </a:r>
          </a:p>
          <a:p>
            <a:pPr>
              <a:buNone/>
            </a:pPr>
            <a:r>
              <a:rPr lang="nl-BE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3.3.2 Hoe kan een behoefte gekanaliseerd worden?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consumentenpsychologie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2709048"/>
          </a:xfrm>
        </p:spPr>
        <p:txBody>
          <a:bodyPr/>
          <a:lstStyle/>
          <a:p>
            <a:r>
              <a:rPr lang="nl-BE" dirty="0"/>
              <a:t>Gezien consumptie een belangrijk onderdeel vormt van het identiteitsbesef is het duidelijk dat het gewenste en sociale zelfbeeld een belangrijke rol spelen in het totstandkoming van concrete doelen.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3.3.2 Hoe kan een behoefte gekanaliseerd worden?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15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consumentenpsychologie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140969"/>
            <a:ext cx="3995936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48692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nl-BE" dirty="0"/>
              <a:t>Behoeften en doelen wijzigen zich constant.</a:t>
            </a:r>
            <a:br>
              <a:rPr lang="nl-BE" dirty="0"/>
            </a:br>
            <a:r>
              <a:rPr lang="nl-BE" dirty="0"/>
              <a:t>Primaire behoeften die voldaan zijn manifesteren zich op korte termijn opnieuw.</a:t>
            </a:r>
            <a:br>
              <a:rPr lang="nl-BE" dirty="0"/>
            </a:br>
            <a:br>
              <a:rPr lang="nl-BE" dirty="0"/>
            </a:br>
            <a:r>
              <a:rPr lang="nl-BE" dirty="0"/>
              <a:t>In de visie van Maslow zal wanneer een behoefte van een bepaald niveau voldaan is, een hogere behoefte zich aandienen. </a:t>
            </a:r>
            <a:br>
              <a:rPr lang="nl-BE" dirty="0"/>
            </a:br>
            <a:br>
              <a:rPr lang="nl-BE" dirty="0"/>
            </a:br>
            <a:r>
              <a:rPr lang="nl-BE" dirty="0"/>
              <a:t>Succes en mislukking hebben een impact op de doelen.</a:t>
            </a:r>
            <a:br>
              <a:rPr lang="nl-BE" dirty="0"/>
            </a:br>
            <a:br>
              <a:rPr lang="nl-BE" dirty="0"/>
            </a:br>
            <a:r>
              <a:rPr lang="nl-BE" dirty="0"/>
              <a:t>Substitutie: doelen kunnen vervangen worden door gelijkaardige doelen. Bv. doel om een master diploma te behalen, wordt na een mislukking, vervangen door een bachelor diploma.</a:t>
            </a:r>
            <a:br>
              <a:rPr lang="nl-BE" dirty="0"/>
            </a:b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3.4 De dynamiek van motivatie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16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consumentenpsychologie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/>
              <a:t>Als een doel niet bereikt wordt spreken we over frustratie. Substititie is een ‘gezonde’ reactie op frustratie. Andere reacties? </a:t>
            </a:r>
          </a:p>
          <a:p>
            <a:r>
              <a:rPr lang="nl-BE" sz="3200" dirty="0"/>
              <a:t>Minder geslaagde reacties</a:t>
            </a:r>
          </a:p>
          <a:p>
            <a:pPr marL="869950" lvl="1" indent="-514350">
              <a:buFont typeface="+mj-lt"/>
              <a:buAutoNum type="arabicPeriod"/>
            </a:pPr>
            <a:r>
              <a:rPr lang="nl-BE" sz="2700" dirty="0"/>
              <a:t>Agressie</a:t>
            </a:r>
          </a:p>
          <a:p>
            <a:pPr marL="869950" lvl="1" indent="-514350">
              <a:buFont typeface="+mj-lt"/>
              <a:buAutoNum type="arabicPeriod"/>
            </a:pPr>
            <a:r>
              <a:rPr lang="nl-BE" sz="2700" dirty="0"/>
              <a:t>Rationalisatie</a:t>
            </a:r>
          </a:p>
          <a:p>
            <a:pPr marL="869950" lvl="1" indent="-514350">
              <a:buFont typeface="+mj-lt"/>
              <a:buAutoNum type="arabicPeriod"/>
            </a:pPr>
            <a:r>
              <a:rPr lang="nl-BE" sz="2700" dirty="0"/>
              <a:t>Regressie </a:t>
            </a:r>
          </a:p>
          <a:p>
            <a:pPr marL="869950" lvl="1" indent="-514350">
              <a:buFont typeface="+mj-lt"/>
              <a:buAutoNum type="arabicPeriod"/>
            </a:pPr>
            <a:r>
              <a:rPr lang="nl-BE" sz="2700" dirty="0"/>
              <a:t>Terugtrekking </a:t>
            </a:r>
          </a:p>
          <a:p>
            <a:pPr marL="869950" lvl="1" indent="-514350">
              <a:buFont typeface="+mj-lt"/>
              <a:buAutoNum type="arabicPeriod"/>
            </a:pPr>
            <a:r>
              <a:rPr lang="nl-BE" sz="2700" dirty="0"/>
              <a:t>Projectie </a:t>
            </a:r>
          </a:p>
          <a:p>
            <a:pPr marL="869950" lvl="1" indent="-514350">
              <a:buFont typeface="+mj-lt"/>
              <a:buAutoNum type="arabicPeriod"/>
            </a:pPr>
            <a:r>
              <a:rPr lang="nl-BE" sz="2700" dirty="0"/>
              <a:t>Identificatie </a:t>
            </a:r>
          </a:p>
          <a:p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3.5 Wat na frustratie?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17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consumentenpsychologie</a:t>
            </a:r>
          </a:p>
        </p:txBody>
      </p:sp>
      <p:pic>
        <p:nvPicPr>
          <p:cNvPr id="6" name="Afbeelding 5" descr="C:\Users\Gebruiker\Desktop\NIEUW CONSUMENTEN\FOTOS2\ISS_4831_03636.jpg">
            <a:extLst>
              <a:ext uri="{FF2B5EF4-FFF2-40B4-BE49-F238E27FC236}">
                <a16:creationId xmlns:a16="http://schemas.microsoft.com/office/drawing/2014/main" id="{9D30E61A-995E-4784-9793-52EC4F33ED2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40968"/>
            <a:ext cx="4805812" cy="3713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69900" indent="-514350">
              <a:buFont typeface="+mj-lt"/>
              <a:buAutoNum type="arabicPeriod"/>
            </a:pPr>
            <a:r>
              <a:rPr lang="nl-BE" sz="3200" dirty="0"/>
              <a:t>Agressie</a:t>
            </a:r>
          </a:p>
          <a:p>
            <a:pPr lvl="1"/>
            <a:r>
              <a:rPr lang="nl-BE" sz="2700" dirty="0"/>
              <a:t>Handhaven van zelfvertrouwen </a:t>
            </a:r>
          </a:p>
          <a:p>
            <a:pPr lvl="1"/>
            <a:r>
              <a:rPr lang="nl-BE" sz="2700" dirty="0"/>
              <a:t>! niet agressief terug reageren, </a:t>
            </a:r>
            <a:br>
              <a:rPr lang="nl-BE" sz="2700" dirty="0"/>
            </a:br>
            <a:r>
              <a:rPr lang="nl-BE" sz="2700" dirty="0"/>
              <a:t>maar zoek naar de bron van frustratie </a:t>
            </a:r>
            <a:br>
              <a:rPr lang="nl-BE" sz="2700" dirty="0"/>
            </a:br>
            <a:endParaRPr lang="nl-BE" sz="2700" dirty="0"/>
          </a:p>
          <a:p>
            <a:pPr marL="469900" indent="-514350">
              <a:buFont typeface="+mj-lt"/>
              <a:buAutoNum type="arabicPeriod" startAt="2"/>
            </a:pPr>
            <a:r>
              <a:rPr lang="nl-BE" sz="3200" dirty="0"/>
              <a:t>Rationalisatie </a:t>
            </a:r>
          </a:p>
          <a:p>
            <a:pPr lvl="1"/>
            <a:r>
              <a:rPr lang="nl-BE" sz="2700" dirty="0"/>
              <a:t>De frustratie weg rationaliseren d.m.v. externe attributie </a:t>
            </a:r>
          </a:p>
          <a:p>
            <a:pPr marL="717550" lvl="1" indent="0">
              <a:buNone/>
            </a:pPr>
            <a:r>
              <a:rPr lang="nl-BE" sz="2700" dirty="0"/>
              <a:t>Vb. het doel was niet de moeite waard om na te streven</a:t>
            </a:r>
          </a:p>
          <a:p>
            <a:pPr marL="717550" lvl="1" indent="0">
              <a:buNone/>
            </a:pPr>
            <a:r>
              <a:rPr lang="nl-BE" sz="2700" dirty="0"/>
              <a:t>Vb. de examenvragen waren te moeilijk.</a:t>
            </a:r>
          </a:p>
          <a:p>
            <a:pPr>
              <a:buNone/>
            </a:pP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3.5 Wat na frustratie?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18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consumentenpsychologie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"/>
            <a:ext cx="2267744" cy="340781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69900" indent="-514350">
              <a:buFont typeface="+mj-lt"/>
              <a:buAutoNum type="arabicPeriod" startAt="3"/>
            </a:pPr>
            <a:r>
              <a:rPr lang="nl-BE" sz="3200" dirty="0"/>
              <a:t>Regressie  </a:t>
            </a:r>
          </a:p>
          <a:p>
            <a:pPr lvl="1"/>
            <a:r>
              <a:rPr lang="nl-BE" sz="2700" dirty="0"/>
              <a:t>Het initiële doel vervangen door een </a:t>
            </a:r>
            <a:br>
              <a:rPr lang="nl-BE" sz="2700" dirty="0"/>
            </a:br>
            <a:r>
              <a:rPr lang="nl-BE" sz="2700" dirty="0"/>
              <a:t>‘kinderlijk’ doel</a:t>
            </a:r>
          </a:p>
          <a:p>
            <a:pPr lvl="1"/>
            <a:r>
              <a:rPr lang="nl-BE" sz="2700" dirty="0"/>
              <a:t>Vb. geen auto kunnen permitteren, en wegdromen in fantasie of in kinderspel</a:t>
            </a:r>
            <a:br>
              <a:rPr lang="nl-BE" sz="2700" dirty="0"/>
            </a:br>
            <a:endParaRPr lang="nl-BE" sz="2700" dirty="0"/>
          </a:p>
          <a:p>
            <a:pPr marL="469900" indent="-514350">
              <a:buFont typeface="+mj-lt"/>
              <a:buAutoNum type="arabicPeriod" startAt="3"/>
            </a:pPr>
            <a:r>
              <a:rPr lang="nl-BE" sz="3200" dirty="0"/>
              <a:t>Terugtrekking </a:t>
            </a:r>
          </a:p>
          <a:p>
            <a:pPr marL="533400" lvl="1" indent="0">
              <a:buNone/>
            </a:pPr>
            <a:r>
              <a:rPr lang="nl-BE" sz="2700" dirty="0"/>
              <a:t>vb. een grote teleurstelling na aankoop, en deze producten voortaan mijden </a:t>
            </a:r>
          </a:p>
          <a:p>
            <a:pPr marL="533400" lvl="1" indent="0">
              <a:buNone/>
            </a:pPr>
            <a:r>
              <a:rPr lang="nl-BE" sz="2700" dirty="0">
                <a:sym typeface="Wingdings" pitchFamily="2" charset="2"/>
              </a:rPr>
              <a:t> Niet te hoge verwachtingen creëren als marketeer </a:t>
            </a:r>
            <a:endParaRPr lang="nl-BE" sz="2700" dirty="0"/>
          </a:p>
          <a:p>
            <a:pPr>
              <a:buNone/>
            </a:pP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3.5 Wat na frustratie?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19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consumentenpsychologie</a:t>
            </a:r>
          </a:p>
        </p:txBody>
      </p:sp>
      <p:pic>
        <p:nvPicPr>
          <p:cNvPr id="2050" name="Picture 2" descr="http://www.kinderauto-specialist.nl/images/speelgoedauto-afstandbestuurbaar-abarth-695-tributo-ferrari-6v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0"/>
            <a:ext cx="2411760" cy="24117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914400" lvl="1" indent="-514350">
              <a:buNone/>
            </a:pPr>
            <a:r>
              <a:rPr lang="nl-BE" dirty="0"/>
              <a:t>Wat is motivatie?</a:t>
            </a:r>
          </a:p>
          <a:p>
            <a:pPr marL="914400" lvl="1" indent="-514350">
              <a:buNone/>
            </a:pPr>
            <a:r>
              <a:rPr lang="nl-BE" dirty="0"/>
              <a:t>1.  M</a:t>
            </a:r>
            <a:r>
              <a:rPr lang="nl-BE" sz="2700" dirty="0"/>
              <a:t>otivatie activeert de persoon (aanzet tot gedrag)</a:t>
            </a:r>
          </a:p>
          <a:p>
            <a:pPr marL="914400" lvl="1" indent="-514350">
              <a:buNone/>
            </a:pPr>
            <a:r>
              <a:rPr lang="nl-BE" sz="2700" dirty="0"/>
              <a:t>2. Motivatie geeft richting aan het keuzegedrag (richting) </a:t>
            </a:r>
          </a:p>
          <a:p>
            <a:pPr marL="914400" lvl="1" indent="-514350">
              <a:buNone/>
            </a:pPr>
            <a:r>
              <a:rPr lang="nl-BE" sz="2700" dirty="0"/>
              <a:t>3. Motivatie bepaalt de intensiteit van het gestelde gedrag (intensiteit)</a:t>
            </a:r>
          </a:p>
          <a:p>
            <a:pPr marL="914400" lvl="1" indent="-514350">
              <a:buNone/>
            </a:pPr>
            <a:r>
              <a:rPr lang="nl-BE" sz="2700" dirty="0"/>
              <a:t>4. Motivatie heeft betrekking op de volharding om ondanks de moeilijkheden toch door te zetten (persistentie)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3.1 Een begripsomschrijving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9900" indent="-514350">
              <a:buFont typeface="+mj-lt"/>
              <a:buAutoNum type="arabicPeriod" startAt="5"/>
            </a:pPr>
            <a:r>
              <a:rPr lang="nl-BE" sz="3200" dirty="0"/>
              <a:t>Projectie   </a:t>
            </a:r>
          </a:p>
          <a:p>
            <a:pPr marL="527050" lvl="1" indent="0">
              <a:buNone/>
            </a:pPr>
            <a:r>
              <a:rPr lang="nl-BE" sz="2700" dirty="0"/>
              <a:t>De oorzaak van falen bij andere</a:t>
            </a:r>
            <a:br>
              <a:rPr lang="nl-BE" sz="2700" dirty="0"/>
            </a:br>
            <a:r>
              <a:rPr lang="nl-BE" sz="2700" dirty="0"/>
              <a:t>mensen of objecten leggen</a:t>
            </a:r>
            <a:br>
              <a:rPr lang="nl-BE" sz="2700" dirty="0"/>
            </a:br>
            <a:r>
              <a:rPr lang="nl-BE" sz="2700" dirty="0"/>
              <a:t> </a:t>
            </a:r>
          </a:p>
          <a:p>
            <a:pPr marL="469900" indent="-514350">
              <a:buFont typeface="+mj-lt"/>
              <a:buAutoNum type="arabicPeriod" startAt="5"/>
            </a:pPr>
            <a:r>
              <a:rPr lang="nl-BE" sz="3200" dirty="0"/>
              <a:t>Identificatie</a:t>
            </a:r>
          </a:p>
          <a:p>
            <a:pPr marL="869950" lvl="1" indent="-514350"/>
            <a:r>
              <a:rPr lang="nl-BE" sz="2700" dirty="0"/>
              <a:t>Met andere mensen die wel succesvol zijn </a:t>
            </a:r>
          </a:p>
          <a:p>
            <a:pPr marL="869950" lvl="1" indent="-514350"/>
            <a:r>
              <a:rPr lang="nl-BE" sz="2700" dirty="0"/>
              <a:t>Belangrijk mechanisme voor marketeers, zie product placement  </a:t>
            </a:r>
          </a:p>
          <a:p>
            <a:pPr>
              <a:buNone/>
            </a:pP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3.5 Wat na frustratie?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20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consumentenpsychologie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563" y="909050"/>
            <a:ext cx="3073437" cy="263236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3600" dirty="0"/>
              <a:t>Motivatie komt in gang door:</a:t>
            </a:r>
          </a:p>
          <a:p>
            <a:pPr marL="914400" lvl="1" indent="-514350">
              <a:buFont typeface="+mj-lt"/>
              <a:buAutoNum type="arabicPeriod"/>
            </a:pPr>
            <a:r>
              <a:rPr lang="nl-BE" sz="2800" dirty="0"/>
              <a:t>Interne prikkels: komen voort uit het individu</a:t>
            </a:r>
          </a:p>
          <a:p>
            <a:pPr marL="1173163" lvl="2" indent="-514350">
              <a:buFont typeface="+mj-lt"/>
              <a:buAutoNum type="arabicPeriod"/>
            </a:pPr>
            <a:r>
              <a:rPr lang="nl-BE" sz="2400" dirty="0"/>
              <a:t>Fysiologisch: bv. behoefte aan eten, warmte en slaap</a:t>
            </a:r>
          </a:p>
          <a:p>
            <a:pPr marL="1173163" lvl="2" indent="-514350">
              <a:buFont typeface="+mj-lt"/>
              <a:buAutoNum type="arabicPeriod"/>
            </a:pPr>
            <a:r>
              <a:rPr lang="nl-BE" sz="2400" dirty="0"/>
              <a:t>Emotioneel: bv. gevoelens als angst of verdriet   </a:t>
            </a:r>
          </a:p>
          <a:p>
            <a:pPr marL="914400" lvl="1" indent="-514350">
              <a:buFont typeface="+mj-lt"/>
              <a:buAutoNum type="arabicPeriod"/>
            </a:pPr>
            <a:r>
              <a:rPr lang="nl-BE" sz="2800" dirty="0"/>
              <a:t>Externe prikkels: komen voort uit de omgeving</a:t>
            </a:r>
          </a:p>
          <a:p>
            <a:pPr marL="914400" lvl="1" indent="-514350">
              <a:buNone/>
            </a:pPr>
            <a:r>
              <a:rPr lang="nl-BE" sz="2800" dirty="0"/>
              <a:t>	Bv. reclame, geur uit een bakkerij, kinderen die vragen om naar de zoo te gaan, … </a:t>
            </a:r>
          </a:p>
          <a:p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3.6 Het opwekken van motivatie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21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consumentenpsychologie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Afhankelijkheid t.o.v. interne of externe prikkels?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3.6 Het opwekken van motivatie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22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consumentenpsychologie</a:t>
            </a:r>
          </a:p>
        </p:txBody>
      </p:sp>
      <p:pic>
        <p:nvPicPr>
          <p:cNvPr id="6146" name="Picture 2" descr="C:\Users\gebruiker\Desktop\Nieuwe map\2012-01-04 06.31.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204864"/>
            <a:ext cx="5804134" cy="3264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3.7 Positieve versus negatieve motivatie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23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consumentenpsychologie</a:t>
            </a:r>
          </a:p>
        </p:txBody>
      </p:sp>
      <p:sp>
        <p:nvSpPr>
          <p:cNvPr id="6" name="Content Placeholder 6"/>
          <p:cNvSpPr txBox="1">
            <a:spLocks noGrp="1"/>
          </p:cNvSpPr>
          <p:nvPr>
            <p:ph idx="1"/>
          </p:nvPr>
        </p:nvSpPr>
        <p:spPr>
          <a:xfrm>
            <a:off x="0" y="980728"/>
            <a:ext cx="9144000" cy="4428000"/>
          </a:xfrm>
          <a:prstGeom prst="rect">
            <a:avLst/>
          </a:prstGeom>
        </p:spPr>
        <p:txBody>
          <a:bodyPr vert="horz" lIns="432000" tIns="252000" rIns="432000" bIns="144000" rtlCol="0">
            <a:noAutofit/>
          </a:bodyPr>
          <a:lstStyle>
            <a:lvl1pPr marL="323850" indent="-32385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SzPct val="90000"/>
              <a:buFont typeface="Verdana" pitchFamily="34" charset="0"/>
              <a:buChar char="•"/>
              <a:defRPr sz="3000" kern="120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23900" indent="-3683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itchFamily="34" charset="0"/>
              <a:buChar char="−"/>
              <a:defRPr sz="2500" kern="120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82663" indent="-258763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itchFamily="34" charset="0"/>
              <a:buChar char="•"/>
              <a:defRPr sz="2300" kern="120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255713" indent="-27305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Tx/>
              <a:buFont typeface="Arial" pitchFamily="34" charset="0"/>
              <a:buChar char="»"/>
              <a:defRPr sz="2000" kern="120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609725" indent="-25876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None/>
              <a:defRPr sz="17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3200" dirty="0"/>
              <a:t>Een gewenste situatie bereiken:</a:t>
            </a:r>
          </a:p>
          <a:p>
            <a:endParaRPr lang="nl-BE" sz="3200" dirty="0"/>
          </a:p>
          <a:p>
            <a:endParaRPr lang="nl-BE" sz="3200" dirty="0"/>
          </a:p>
          <a:p>
            <a:endParaRPr lang="nl-BE" sz="3200" dirty="0"/>
          </a:p>
          <a:p>
            <a:r>
              <a:rPr lang="nl-BE" sz="3200" dirty="0"/>
              <a:t>Een ongewenste situatie vermijden</a:t>
            </a:r>
          </a:p>
          <a:p>
            <a:pPr>
              <a:buNone/>
            </a:pPr>
            <a:r>
              <a:rPr lang="nl-BE" sz="3200" dirty="0"/>
              <a:t> </a:t>
            </a:r>
            <a:endParaRPr lang="nl-BE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808"/>
            <a:ext cx="1512168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6" r="65453" b="25705"/>
          <a:stretch/>
        </p:blipFill>
        <p:spPr bwMode="auto">
          <a:xfrm>
            <a:off x="4644008" y="3861048"/>
            <a:ext cx="2276052" cy="2684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3.8 Motivatie in de visie van de psychoanalyse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consumentenpsychologie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4581256"/>
          </a:xfrm>
        </p:spPr>
        <p:txBody>
          <a:bodyPr>
            <a:normAutofit lnSpcReduction="10000"/>
          </a:bodyPr>
          <a:lstStyle/>
          <a:p>
            <a:r>
              <a:rPr lang="nl-BE" dirty="0"/>
              <a:t>Visie van Freud op de persoonlijkheid: </a:t>
            </a:r>
            <a:br>
              <a:rPr lang="nl-BE" dirty="0"/>
            </a:br>
            <a:r>
              <a:rPr lang="nl-BE" dirty="0"/>
              <a:t>	bij de geboorte is er enkel het ES </a:t>
            </a:r>
            <a:br>
              <a:rPr lang="nl-BE" dirty="0"/>
            </a:br>
            <a:r>
              <a:rPr lang="nl-BE" dirty="0"/>
              <a:t>	In contact met de wereld ontwikkelt zich </a:t>
            </a:r>
            <a:br>
              <a:rPr lang="nl-BE" dirty="0"/>
            </a:br>
            <a:r>
              <a:rPr lang="nl-BE" dirty="0"/>
              <a:t>	het Ego en Superego. Het Ego 	manoeuvreert </a:t>
            </a:r>
            <a:r>
              <a:rPr lang="nl-BE"/>
              <a:t>tussen het Es </a:t>
            </a:r>
            <a:r>
              <a:rPr lang="nl-BE" dirty="0"/>
              <a:t>en Superego. </a:t>
            </a:r>
          </a:p>
          <a:p>
            <a:pPr marL="0" indent="0">
              <a:buNone/>
            </a:pPr>
            <a:r>
              <a:rPr lang="nl-BE" dirty="0"/>
              <a:t>	Verdrongen aandriften blijven dynamisch 	actief geven aanleiding tot dromen, 	versprekingen, symptomen …. </a:t>
            </a:r>
            <a:br>
              <a:rPr lang="nl-BE" dirty="0"/>
            </a:br>
            <a:r>
              <a:rPr lang="nl-BE" dirty="0"/>
              <a:t>	En consumentengedrag voegt </a:t>
            </a:r>
            <a:br>
              <a:rPr lang="nl-BE" dirty="0"/>
            </a:br>
            <a:r>
              <a:rPr lang="nl-BE" dirty="0"/>
              <a:t>	Dichter er aan toe. </a:t>
            </a: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8" name="Content Placeholder 5" descr="https://encrypted-tbn1.gstatic.com/images?q=tbn:ANd9GcSPVrFQlX_Ez7dmz-06mwKQFSWGBW_VoobzCuBL17ICHCHr-PfM7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077072"/>
            <a:ext cx="2234564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media 5" title="Freud's Id, Ego And Superego Explained">
            <a:hlinkClick r:id="" action="ppaction://media"/>
            <a:extLst>
              <a:ext uri="{FF2B5EF4-FFF2-40B4-BE49-F238E27FC236}">
                <a16:creationId xmlns:a16="http://schemas.microsoft.com/office/drawing/2014/main" id="{712A14B7-9D11-3C3F-56D8-6D05731CFC1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52463" y="1152525"/>
            <a:ext cx="7837487" cy="4427538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B0F597F4-0BC2-3D33-0208-3A3525EDC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3.8 Motivatie in de visie van de psychoanalyse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9924B4B-B379-DD0A-B5A4-5007CA965C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25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0FF57F0-1962-8599-822D-B78F4F25EF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consumentenpsychologie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1146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3573144"/>
          </a:xfrm>
        </p:spPr>
        <p:txBody>
          <a:bodyPr>
            <a:normAutofit/>
          </a:bodyPr>
          <a:lstStyle/>
          <a:p>
            <a:r>
              <a:rPr lang="nl-BE" dirty="0"/>
              <a:t>Vandaar dat onderzoekers trachten om de niet bewuste aandriften te achterhalen via diepte interviews en focusgroepsgesprekken.</a:t>
            </a:r>
          </a:p>
          <a:p>
            <a:r>
              <a:rPr lang="nl-BE" dirty="0"/>
              <a:t>Deze inzichten vormden de </a:t>
            </a:r>
            <a:br>
              <a:rPr lang="nl-BE" dirty="0"/>
            </a:br>
            <a:r>
              <a:rPr lang="nl-BE" dirty="0"/>
              <a:t>basis voor reclames.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3.8 Motivatie in de visie van de psychoanalyse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26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consumentenpsychologie</a:t>
            </a:r>
          </a:p>
        </p:txBody>
      </p:sp>
      <p:pic>
        <p:nvPicPr>
          <p:cNvPr id="6" name="irc_mi" descr="http://abalonegraphics.files.wordpress.com/2011/11/esso-tiger-advert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4700" y="3140968"/>
            <a:ext cx="3448359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7" descr="Afbeelding met tekst, Menselijk gezicht, person, handschrift&#10;&#10;Automatisch gegenereerde beschrijving">
            <a:extLst>
              <a:ext uri="{FF2B5EF4-FFF2-40B4-BE49-F238E27FC236}">
                <a16:creationId xmlns:a16="http://schemas.microsoft.com/office/drawing/2014/main" id="{8FDEFF79-F051-F562-A6ED-CFAC74CF1B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00" y="3898255"/>
            <a:ext cx="4441353" cy="295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848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3069088"/>
          </a:xfrm>
        </p:spPr>
        <p:txBody>
          <a:bodyPr>
            <a:normAutofit fontScale="92500" lnSpcReduction="10000"/>
          </a:bodyPr>
          <a:lstStyle/>
          <a:p>
            <a:r>
              <a:rPr lang="nl-BE" dirty="0"/>
              <a:t>Maslow onderscheidt vijf niveaus: </a:t>
            </a:r>
            <a:br>
              <a:rPr lang="nl-BE" dirty="0"/>
            </a:br>
            <a:r>
              <a:rPr lang="nl-BE" dirty="0"/>
              <a:t>Fysiologische behoefte</a:t>
            </a:r>
            <a:br>
              <a:rPr lang="nl-BE" dirty="0"/>
            </a:br>
            <a:r>
              <a:rPr lang="nl-BE" dirty="0" err="1"/>
              <a:t>Behoefte</a:t>
            </a:r>
            <a:r>
              <a:rPr lang="nl-BE" dirty="0"/>
              <a:t> aan veiligheid</a:t>
            </a:r>
            <a:br>
              <a:rPr lang="nl-BE" dirty="0"/>
            </a:br>
            <a:r>
              <a:rPr lang="nl-BE" dirty="0"/>
              <a:t>Sociale behoefte</a:t>
            </a:r>
            <a:br>
              <a:rPr lang="nl-BE" dirty="0"/>
            </a:br>
            <a:r>
              <a:rPr lang="nl-BE" dirty="0" err="1"/>
              <a:t>Behoefte</a:t>
            </a:r>
            <a:r>
              <a:rPr lang="nl-BE" dirty="0"/>
              <a:t> aan erkenning</a:t>
            </a:r>
            <a:br>
              <a:rPr lang="nl-BE" dirty="0"/>
            </a:br>
            <a:r>
              <a:rPr lang="nl-BE" dirty="0"/>
              <a:t>Behoefte aan zelfverwerkelijking.</a:t>
            </a:r>
            <a:br>
              <a:rPr lang="nl-BE" dirty="0"/>
            </a:br>
            <a:r>
              <a:rPr lang="nl-BE" dirty="0"/>
              <a:t>Behoefte aan transcendentie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3.9.1 De visie van Maslow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27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consumentenpsychologie</a:t>
            </a:r>
            <a:endParaRPr lang="nl-BE" dirty="0"/>
          </a:p>
        </p:txBody>
      </p:sp>
      <p:pic>
        <p:nvPicPr>
          <p:cNvPr id="1028" name="Picture 4" descr="Abraham Masl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45589"/>
            <a:ext cx="2843808" cy="423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411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media 5" title="Piramide van Maslow uitleg">
            <a:hlinkClick r:id="" action="ppaction://media"/>
            <a:extLst>
              <a:ext uri="{FF2B5EF4-FFF2-40B4-BE49-F238E27FC236}">
                <a16:creationId xmlns:a16="http://schemas.microsoft.com/office/drawing/2014/main" id="{C4B8B27D-63B1-AF45-7FF8-A24E5822C89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55576" y="1210775"/>
            <a:ext cx="7734374" cy="4369288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3D9314A8-1844-1ED5-487B-90AA4FA88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3.9.1 DE VISIE VAN </a:t>
            </a:r>
            <a:r>
              <a:rPr lang="nl-NL" dirty="0" err="1"/>
              <a:t>maslow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1C2EA86-0848-50E8-B342-AC5629E7EB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28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063CDA-EA38-9F95-DBFB-6E9DC84D321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consumentenpsychologie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6329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Probleem: waarom verschillen mensen in hun motivaties? Waarom is het salaris voor de ene een vorm van erkenning en voor de andere een kwestie van veiligheid? </a:t>
            </a:r>
            <a:br>
              <a:rPr lang="nl-BE" dirty="0"/>
            </a:br>
            <a:endParaRPr lang="nl-BE" dirty="0"/>
          </a:p>
          <a:p>
            <a:r>
              <a:rPr lang="nl-BE" dirty="0"/>
              <a:t>Welke is de empirische basis van deze hiërarchische opvatting van motivatie?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3.9.1 De visie van Maslow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29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consumentenpsychologie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66687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3.1 Een begripsomschrijving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consumentenpsychologie</a:t>
            </a:r>
            <a:endParaRPr lang="nl-B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53407"/>
            <a:ext cx="7388721" cy="455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4365232"/>
          </a:xfrm>
        </p:spPr>
        <p:txBody>
          <a:bodyPr>
            <a:normAutofit/>
          </a:bodyPr>
          <a:lstStyle/>
          <a:p>
            <a:r>
              <a:rPr lang="nl-BE" dirty="0" err="1"/>
              <a:t>Alderfer</a:t>
            </a:r>
            <a:r>
              <a:rPr lang="nl-BE" dirty="0"/>
              <a:t> onderscheidt drie niveaus: </a:t>
            </a:r>
            <a:br>
              <a:rPr lang="nl-BE" dirty="0"/>
            </a:br>
            <a:r>
              <a:rPr lang="nl-BE" dirty="0"/>
              <a:t>Existentie</a:t>
            </a:r>
            <a:br>
              <a:rPr lang="nl-BE" dirty="0"/>
            </a:br>
            <a:r>
              <a:rPr lang="nl-BE" dirty="0"/>
              <a:t>Relatie</a:t>
            </a:r>
            <a:br>
              <a:rPr lang="nl-BE" dirty="0"/>
            </a:br>
            <a:r>
              <a:rPr lang="nl-BE" dirty="0"/>
              <a:t>Groei</a:t>
            </a:r>
          </a:p>
          <a:p>
            <a:pPr marL="0" indent="0">
              <a:buNone/>
            </a:pPr>
            <a:br>
              <a:rPr lang="nl-BE" dirty="0"/>
            </a:b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3.9.2 De visie van </a:t>
            </a:r>
            <a:r>
              <a:rPr lang="nl-BE" dirty="0" err="1"/>
              <a:t>Alderfer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30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consumentenpsychologie</a:t>
            </a:r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16832"/>
            <a:ext cx="336232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9910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4797280"/>
          </a:xfrm>
        </p:spPr>
        <p:txBody>
          <a:bodyPr>
            <a:normAutofit fontScale="92500"/>
          </a:bodyPr>
          <a:lstStyle/>
          <a:p>
            <a:r>
              <a:rPr lang="nl-BE" dirty="0" err="1"/>
              <a:t>Alderfer</a:t>
            </a:r>
            <a:r>
              <a:rPr lang="nl-BE" dirty="0"/>
              <a:t> bespreekt slechts drie niveaus. Dus in het licht van het spaarzaamheidsprincipe… </a:t>
            </a:r>
          </a:p>
          <a:p>
            <a:r>
              <a:rPr lang="nl-BE" dirty="0" err="1"/>
              <a:t>Alderfer</a:t>
            </a:r>
            <a:r>
              <a:rPr lang="nl-BE" dirty="0"/>
              <a:t> stelt dat meer dan één behoefte kan terzelfdertijd geactiveerd zijn. </a:t>
            </a:r>
            <a:r>
              <a:rPr lang="nl-BE" dirty="0" err="1"/>
              <a:t>Maslow</a:t>
            </a:r>
            <a:r>
              <a:rPr lang="nl-BE" dirty="0"/>
              <a:t> aanvaardt dit niet. </a:t>
            </a:r>
          </a:p>
          <a:p>
            <a:r>
              <a:rPr lang="nl-BE" dirty="0"/>
              <a:t>Alderfer aanvaardt een regressie hypothese: mensen kunnen, na frustratie op een lager niveau bevrediging zoeken. Volgens </a:t>
            </a:r>
            <a:r>
              <a:rPr lang="nl-BE" dirty="0" err="1"/>
              <a:t>Maslow</a:t>
            </a:r>
            <a:r>
              <a:rPr lang="nl-BE" dirty="0"/>
              <a:t> kan dit niet. </a:t>
            </a:r>
          </a:p>
          <a:p>
            <a:r>
              <a:rPr lang="nl-BE" dirty="0" err="1"/>
              <a:t>Alderfer</a:t>
            </a:r>
            <a:r>
              <a:rPr lang="nl-BE" dirty="0"/>
              <a:t> aanvaardt interindividuele verschillen. Voor </a:t>
            </a:r>
            <a:r>
              <a:rPr lang="nl-BE" dirty="0" err="1"/>
              <a:t>Maslow</a:t>
            </a:r>
            <a:r>
              <a:rPr lang="nl-BE" dirty="0"/>
              <a:t> is dat onaanvaardbaar.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3.9.2 Visie van Maslow versus Alderfer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31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consumentenpsychologie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734393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781EBEF-6ABF-2E82-F7DB-624092E14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zelfdeterminatietheorie (</a:t>
            </a:r>
            <a:r>
              <a:rPr lang="nl-NL" dirty="0" err="1"/>
              <a:t>Deci</a:t>
            </a:r>
            <a:r>
              <a:rPr lang="nl-NL" dirty="0"/>
              <a:t> &amp; Ryan)</a:t>
            </a:r>
            <a:br>
              <a:rPr lang="nl-BE" dirty="0"/>
            </a:br>
            <a:r>
              <a:rPr lang="nl-BE" dirty="0"/>
              <a:t>Consumenten hebben drie psychologische basisbehoeften:</a:t>
            </a:r>
            <a:br>
              <a:rPr lang="nl-BE" dirty="0"/>
            </a:br>
            <a:r>
              <a:rPr lang="nl-BE" dirty="0"/>
              <a:t>behoefte aan verbondenheid</a:t>
            </a:r>
            <a:br>
              <a:rPr lang="nl-BE" dirty="0"/>
            </a:br>
            <a:r>
              <a:rPr lang="nl-BE" dirty="0"/>
              <a:t>behoefte aan competentie</a:t>
            </a:r>
            <a:br>
              <a:rPr lang="nl-BE" dirty="0"/>
            </a:br>
            <a:r>
              <a:rPr lang="nl-BE" dirty="0"/>
              <a:t>behoefte aan autonomie. </a:t>
            </a:r>
            <a:br>
              <a:rPr lang="nl-BE" dirty="0"/>
            </a:b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4748B3D-ACAB-1676-7204-5B738228C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10 Een hedendaagse visie op motivatie</a:t>
            </a: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C33BB78-9700-3E7E-7158-23BB14D4DC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32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ACEFE7-09BF-F1BB-BEA7-F4C64B30C1D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consumentenpsychologie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058610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2277000"/>
          </a:xfrm>
        </p:spPr>
        <p:txBody>
          <a:bodyPr/>
          <a:lstStyle/>
          <a:p>
            <a:r>
              <a:rPr lang="nl-BE" dirty="0"/>
              <a:t>Marketeers trachten producten en diensten zo te positioneren dat de consument als het ware in de behoefte hiërarchie kan opklimmen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3.11 Toepassingen in marketing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33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consumentenpsychologie</a:t>
            </a:r>
            <a:endParaRPr lang="nl-BE" dirty="0"/>
          </a:p>
        </p:txBody>
      </p:sp>
      <p:pic>
        <p:nvPicPr>
          <p:cNvPr id="6" name="irc_mi" descr="http://www.lenmeister.nl/wp-content/uploads/2012/05/bm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068960"/>
            <a:ext cx="389763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81457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Kwalitatief onderzoek op basis van diepte interviews en focusgroepsgesprekken. </a:t>
            </a:r>
            <a:br>
              <a:rPr lang="nl-BE" dirty="0"/>
            </a:br>
            <a:r>
              <a:rPr lang="nl-BE" dirty="0"/>
              <a:t>Niet tellend, vooral interpreterend. </a:t>
            </a:r>
          </a:p>
          <a:p>
            <a:r>
              <a:rPr lang="nl-BE" dirty="0"/>
              <a:t>Kwantitatief onderzoek. In dat kader kan kwalitatief onderzoek een goede voorbereiding zijn. </a:t>
            </a:r>
            <a:br>
              <a:rPr lang="nl-BE" dirty="0"/>
            </a:br>
            <a:r>
              <a:rPr lang="nl-BE" dirty="0"/>
              <a:t>Maakt gebruik van </a:t>
            </a:r>
            <a:r>
              <a:rPr lang="nl-BE" dirty="0" err="1"/>
              <a:t>likertschaal</a:t>
            </a:r>
            <a:r>
              <a:rPr lang="nl-BE" dirty="0"/>
              <a:t>, waardoor de respondent zijn mening kan geven.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3.12 Toepassingen in marktonderzoek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34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consumentenpsychologie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987370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4221216"/>
          </a:xfrm>
        </p:spPr>
        <p:txBody>
          <a:bodyPr>
            <a:normAutofit/>
          </a:bodyPr>
          <a:lstStyle/>
          <a:p>
            <a:r>
              <a:rPr lang="nl-BE" dirty="0"/>
              <a:t>Voorbeeld van een item</a:t>
            </a:r>
            <a:br>
              <a:rPr lang="nl-BE" dirty="0"/>
            </a:br>
            <a:r>
              <a:rPr lang="nl-BE" dirty="0"/>
              <a:t>Het is altijd leuk om meer te hebben dan een ander</a:t>
            </a:r>
            <a:br>
              <a:rPr lang="nl-BE" dirty="0"/>
            </a:br>
            <a:r>
              <a:rPr lang="nl-BE" dirty="0"/>
              <a:t>	1. helemaal niet akkoord</a:t>
            </a:r>
            <a:br>
              <a:rPr lang="nl-BE" dirty="0"/>
            </a:br>
            <a:r>
              <a:rPr lang="nl-BE" dirty="0"/>
              <a:t>	2. niet akkoord</a:t>
            </a:r>
            <a:br>
              <a:rPr lang="nl-BE" dirty="0"/>
            </a:br>
            <a:r>
              <a:rPr lang="nl-BE" dirty="0"/>
              <a:t>	3. weet niet</a:t>
            </a:r>
            <a:br>
              <a:rPr lang="nl-BE" dirty="0"/>
            </a:br>
            <a:r>
              <a:rPr lang="nl-BE" dirty="0"/>
              <a:t>	4. akkoord</a:t>
            </a:r>
            <a:br>
              <a:rPr lang="nl-BE" dirty="0"/>
            </a:br>
            <a:r>
              <a:rPr lang="nl-BE" dirty="0"/>
              <a:t>	5. helemaal akkoord.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3.12 Toepassingen in marktonderzoek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35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consumentenpsychologie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517512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3069088"/>
          </a:xfrm>
        </p:spPr>
        <p:txBody>
          <a:bodyPr/>
          <a:lstStyle/>
          <a:p>
            <a:r>
              <a:rPr lang="nl-BE" dirty="0"/>
              <a:t>Maak gebruik van een online platform voor de afname van de vragenlijst, bv. </a:t>
            </a:r>
            <a:r>
              <a:rPr lang="nl-BE" dirty="0" err="1"/>
              <a:t>Qualtrics</a:t>
            </a:r>
            <a:r>
              <a:rPr lang="nl-BE" dirty="0"/>
              <a:t>. </a:t>
            </a:r>
          </a:p>
          <a:p>
            <a:r>
              <a:rPr lang="nl-BE" dirty="0"/>
              <a:t>Verwerken van de resultaten via SPSS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3.12 Toepassingen in marktonderzoek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36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consumentenpsychologie</a:t>
            </a:r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103" y="3429000"/>
            <a:ext cx="4392898" cy="352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37DD7D5-FAF6-4D0D-BAF6-5552B1850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075148"/>
            <a:ext cx="2809632" cy="215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757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/>
              <a:t>Motivatie vormt een centraal vraagstuk in de psychologie en de marketing. Algemene behoeften worden gekanaliseerd in concrete doelen. </a:t>
            </a:r>
          </a:p>
          <a:p>
            <a:r>
              <a:rPr lang="nl-BE" dirty="0"/>
              <a:t>Visie van psychoanalyse ligt aan de basis van het motivationeel onderzoek. </a:t>
            </a:r>
          </a:p>
          <a:p>
            <a:r>
              <a:rPr lang="nl-BE" dirty="0"/>
              <a:t>Twee hiërarchische visies: Maslow en Alderfer. </a:t>
            </a:r>
          </a:p>
          <a:p>
            <a:r>
              <a:rPr lang="nl-BE" dirty="0"/>
              <a:t>Meer actuele visie: de zelfdeterminatietheorie</a:t>
            </a:r>
          </a:p>
          <a:p>
            <a:r>
              <a:rPr lang="nl-BE" dirty="0"/>
              <a:t>Marketeers kunnen producten positioneren alsof deze appel doen op een hogere behoefte.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Besluit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37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consumentenpsychologie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348195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Twee typen van marktonderzoek</a:t>
            </a:r>
            <a:br>
              <a:rPr lang="nl-BE" dirty="0"/>
            </a:br>
            <a:r>
              <a:rPr lang="nl-BE" dirty="0"/>
              <a:t> </a:t>
            </a:r>
            <a:br>
              <a:rPr lang="nl-BE" dirty="0"/>
            </a:br>
            <a:r>
              <a:rPr lang="nl-BE" dirty="0"/>
              <a:t>Kwalitatief onderzoek</a:t>
            </a:r>
            <a:br>
              <a:rPr lang="nl-BE" dirty="0"/>
            </a:br>
            <a:r>
              <a:rPr lang="nl-BE" dirty="0"/>
              <a:t>Kwantitatief onderzoek</a:t>
            </a:r>
            <a:br>
              <a:rPr lang="nl-BE" dirty="0"/>
            </a:br>
            <a:r>
              <a:rPr lang="nl-BE" dirty="0"/>
              <a:t>	op basis van </a:t>
            </a:r>
            <a:r>
              <a:rPr lang="nl-BE" dirty="0" err="1"/>
              <a:t>likertschalen</a:t>
            </a: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Besluit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38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/>
              <a:t>consumentenpsychologie</a:t>
            </a:r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BB8D6A1-9623-4EAA-A65C-FFEB4B0F9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368" y="3789040"/>
            <a:ext cx="2809632" cy="215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261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Consumentenpsychologie</a:t>
            </a:r>
            <a:r>
              <a:rPr lang="en-US" dirty="0"/>
              <a:t> </a:t>
            </a:r>
            <a:br>
              <a:rPr lang="en-US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39</a:t>
            </a:fld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8526CAB-39B2-6F0C-AA46-C6D8EAC2E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2797185"/>
            <a:ext cx="2771800" cy="40326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DA93D-6A8A-D92B-9981-9702D18AA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EC9926-BDF6-B3AB-E6B3-E971E096C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/>
            <a:r>
              <a:rPr lang="nl-BE" sz="3200" dirty="0"/>
              <a:t>3.2 een complexe aangelegenheid?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01627-B575-3C98-F84D-82E6BFB363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4</a:t>
            </a:fld>
            <a:endParaRPr lang="nl-B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649CABB-ED3B-21C7-2D4D-27DADF190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4797280"/>
          </a:xfrm>
        </p:spPr>
        <p:txBody>
          <a:bodyPr>
            <a:normAutofit/>
          </a:bodyPr>
          <a:lstStyle/>
          <a:p>
            <a:r>
              <a:rPr lang="nl-BE" sz="3200" dirty="0"/>
              <a:t>Interveniërende variabele: motivatie is niet rechtstreeks waarneembaar, wel de gevolgen </a:t>
            </a:r>
          </a:p>
          <a:p>
            <a:r>
              <a:rPr lang="nl-BE" sz="3200" dirty="0"/>
              <a:t>Eenzelfde motivatie kan leiden tot diverse gedragingen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F9C0D7C-9A16-6B31-F831-91B2609A7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6201" y="3789040"/>
            <a:ext cx="7588794" cy="326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6189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146E1-41E7-0E91-EEBF-859A30915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6BB801-8440-8149-0E96-B3F25EA01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/>
            <a:r>
              <a:rPr lang="nl-BE" sz="3200" dirty="0"/>
              <a:t>3.2 een complexe aangelegenheid?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97478F-D50F-974B-8097-1D9C48C6E7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5</a:t>
            </a:fld>
            <a:endParaRPr lang="nl-B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C1EF4D-2558-01BD-0D0A-91D40687E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4797280"/>
          </a:xfrm>
        </p:spPr>
        <p:txBody>
          <a:bodyPr>
            <a:normAutofit/>
          </a:bodyPr>
          <a:lstStyle/>
          <a:p>
            <a:r>
              <a:rPr lang="nl-NL" sz="3200" dirty="0"/>
              <a:t>Eenzelfde gedrag kan verklaard worden door meerdere behoeften</a:t>
            </a:r>
            <a:endParaRPr lang="nl-BE" sz="32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A0DCB45-D38A-8215-9A26-0BC6333B1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00" y="2636912"/>
            <a:ext cx="834074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0763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97241-AA48-D1B8-5D4B-B181309EF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media 5" title="Cafe Pele The Contagious Billboard tv Commercial ad">
            <a:hlinkClick r:id="" action="ppaction://media"/>
            <a:extLst>
              <a:ext uri="{FF2B5EF4-FFF2-40B4-BE49-F238E27FC236}">
                <a16:creationId xmlns:a16="http://schemas.microsoft.com/office/drawing/2014/main" id="{B62AE5D1-D24D-4A88-64DF-861EDE4B56D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71600" y="1556792"/>
            <a:ext cx="7837487" cy="442753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15336EA-4F24-6CE4-5E66-19C16D3F2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3.3 MOTIVATIE?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6282D9-9241-FC3F-94C1-B5CB4AF569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6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AE5DB-957F-CA69-AAA0-B0C8DEB9801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consumentenpsychologie</a:t>
            </a:r>
          </a:p>
        </p:txBody>
      </p:sp>
    </p:spTree>
    <p:extLst>
      <p:ext uri="{BB962C8B-B14F-4D97-AF65-F5344CB8AC3E}">
        <p14:creationId xmlns:p14="http://schemas.microsoft.com/office/powerpoint/2010/main" val="330679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Behoefte verwijzen naar de categorieën van objecten waar mensen nood aan hebben, bijvoorbeeld voedsel, sociaal contact, …</a:t>
            </a:r>
            <a:br>
              <a:rPr lang="nl-BE" dirty="0"/>
            </a:br>
            <a:endParaRPr lang="nl-BE" dirty="0"/>
          </a:p>
          <a:p>
            <a:r>
              <a:rPr lang="nl-BE" dirty="0"/>
              <a:t>Doelen kunnen we omschrijven als de concrete vorm die de behoefte aanneemt, bijvoorbeeld de behoefte om te gaan eten in een bepaald restaurant.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3.3 Behoeften versus doelen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7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consumentenpsychologie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/>
            <a:r>
              <a:rPr lang="nl-BE" sz="3200" dirty="0"/>
              <a:t>3.3.1 In de oorsprong zijn er behoeften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4797280"/>
          </a:xfrm>
        </p:spPr>
        <p:txBody>
          <a:bodyPr>
            <a:normAutofit lnSpcReduction="10000"/>
          </a:bodyPr>
          <a:lstStyle/>
          <a:p>
            <a:r>
              <a:rPr lang="nl-BE" sz="3200" dirty="0"/>
              <a:t>Vaak niet bewust van behoefte, terwijl doelen op bewust niveau duidelijk aanwezig zijn</a:t>
            </a:r>
          </a:p>
          <a:p>
            <a:pPr lvl="1"/>
            <a:r>
              <a:rPr lang="nl-BE" sz="2700" dirty="0"/>
              <a:t>Primaire behoeften zijn aangeboren, vb. honger, dorst, beschutting, …</a:t>
            </a:r>
          </a:p>
          <a:p>
            <a:pPr lvl="1"/>
            <a:r>
              <a:rPr lang="nl-BE" sz="2700" dirty="0"/>
              <a:t>Secundaire behoeften zijn aangeleerd onder invloed van heersende cultuur, opvoedingsstijl en contacten met anderen</a:t>
            </a:r>
          </a:p>
          <a:p>
            <a:pPr lvl="2"/>
            <a:r>
              <a:rPr lang="nl-BE" dirty="0"/>
              <a:t>Vaak niet bewust van secundaire behoeften, terwijl primaire behoeften zeer aanwezig kunnen zijn. Vb. waarom lid van een wandelclub? </a:t>
            </a:r>
          </a:p>
        </p:txBody>
      </p:sp>
    </p:spTree>
    <p:extLst>
      <p:ext uri="{BB962C8B-B14F-4D97-AF65-F5344CB8AC3E}">
        <p14:creationId xmlns:p14="http://schemas.microsoft.com/office/powerpoint/2010/main" val="3929393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/>
            <a:r>
              <a:rPr lang="nl-BE" sz="3200" dirty="0"/>
              <a:t>3.3.1 In de oorsprong zijn er behoeften</a:t>
            </a:r>
            <a:r>
              <a:rPr lang="nl-BE" sz="2400" dirty="0"/>
              <a:t> </a:t>
            </a:r>
            <a:endParaRPr lang="nl-BE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4797280"/>
          </a:xfrm>
        </p:spPr>
        <p:txBody>
          <a:bodyPr>
            <a:normAutofit/>
          </a:bodyPr>
          <a:lstStyle/>
          <a:p>
            <a:r>
              <a:rPr lang="nl-BE" sz="3200" dirty="0"/>
              <a:t>Bij de bevrediging van een behoefte kan gewenning optreden </a:t>
            </a:r>
            <a:br>
              <a:rPr lang="nl-BE" sz="3200" dirty="0"/>
            </a:br>
            <a:endParaRPr lang="nl-BE" sz="3200" dirty="0"/>
          </a:p>
          <a:p>
            <a:r>
              <a:rPr lang="nl-BE" sz="3200" dirty="0"/>
              <a:t>In een volgende situatie worden de doelen hoger gesteld </a:t>
            </a:r>
          </a:p>
          <a:p>
            <a:pPr marL="355600" lvl="1" indent="0">
              <a:buNone/>
            </a:pPr>
            <a:r>
              <a:rPr lang="nl-BE" sz="2700" dirty="0"/>
              <a:t>Vb. na verloop van tijd hogere eisen stellen aan je auto </a:t>
            </a:r>
            <a:r>
              <a:rPr lang="nl-BE" sz="2700" dirty="0">
                <a:sym typeface="Wingdings" pitchFamily="2" charset="2"/>
              </a:rPr>
              <a:t> upgrade van automodel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4124459906"/>
      </p:ext>
    </p:extLst>
  </p:cSld>
  <p:clrMapOvr>
    <a:masterClrMapping/>
  </p:clrMapOvr>
</p:sld>
</file>

<file path=ppt/theme/theme1.xml><?xml version="1.0" encoding="utf-8"?>
<a:theme xmlns:a="http://schemas.openxmlformats.org/drawingml/2006/main" name="TM_presentatie_nl">
  <a:themeElements>
    <a:clrScheme name="Lessius">
      <a:dk1>
        <a:srgbClr val="003C72"/>
      </a:dk1>
      <a:lt1>
        <a:srgbClr val="FFFFFF"/>
      </a:lt1>
      <a:dk2>
        <a:srgbClr val="003C72"/>
      </a:dk2>
      <a:lt2>
        <a:srgbClr val="FFFFFF"/>
      </a:lt2>
      <a:accent1>
        <a:srgbClr val="00A9E5"/>
      </a:accent1>
      <a:accent2>
        <a:srgbClr val="67CBEF"/>
      </a:accent2>
      <a:accent3>
        <a:srgbClr val="CCEEFA"/>
      </a:accent3>
      <a:accent4>
        <a:srgbClr val="406D96"/>
      </a:accent4>
      <a:accent5>
        <a:srgbClr val="7F9DB9"/>
      </a:accent5>
      <a:accent6>
        <a:srgbClr val="BECEDD"/>
      </a:accent6>
      <a:hlink>
        <a:srgbClr val="118EFF"/>
      </a:hlink>
      <a:folHlink>
        <a:srgbClr val="7030A0"/>
      </a:folHlink>
    </a:clrScheme>
    <a:fontScheme name="Lessi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TM_presentatie_nl</Template>
  <TotalTime>162</TotalTime>
  <Words>1550</Words>
  <Application>Microsoft Office PowerPoint</Application>
  <PresentationFormat>Diavoorstelling (4:3)</PresentationFormat>
  <Paragraphs>213</Paragraphs>
  <Slides>39</Slides>
  <Notes>5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39</vt:i4>
      </vt:variant>
    </vt:vector>
  </HeadingPairs>
  <TitlesOfParts>
    <vt:vector size="45" baseType="lpstr">
      <vt:lpstr>Arial</vt:lpstr>
      <vt:lpstr>Calibri</vt:lpstr>
      <vt:lpstr>Trebuchet MS</vt:lpstr>
      <vt:lpstr>Verdana</vt:lpstr>
      <vt:lpstr>Wingdings</vt:lpstr>
      <vt:lpstr>TM_presentatie_nl</vt:lpstr>
      <vt:lpstr>Consumentenpsychologie  Hoofdstuk III Motivatie</vt:lpstr>
      <vt:lpstr>3.1 Een begripsomschrijving</vt:lpstr>
      <vt:lpstr>3.1 Een begripsomschrijving</vt:lpstr>
      <vt:lpstr>3.2 een complexe aangelegenheid?</vt:lpstr>
      <vt:lpstr>3.2 een complexe aangelegenheid?</vt:lpstr>
      <vt:lpstr>3.3 MOTIVATIE?</vt:lpstr>
      <vt:lpstr>3.3 Behoeften versus doelen</vt:lpstr>
      <vt:lpstr>3.3.1 In de oorsprong zijn er behoeften</vt:lpstr>
      <vt:lpstr>3.3.1 In de oorsprong zijn er behoeften </vt:lpstr>
      <vt:lpstr>3.3.1 In de oorsprong zijn er de behoeften</vt:lpstr>
      <vt:lpstr>3.3.2 Hoe kan een behoefte gekanaliseerd worden?</vt:lpstr>
      <vt:lpstr>3.3.2 Hoe kan een behoefte gekanaliseerd worden? </vt:lpstr>
      <vt:lpstr>3.3.2 Hoe kan een behoefte gekanaliseerd worden?</vt:lpstr>
      <vt:lpstr>3.3.2 Hoe kan een behoefte gekanaliseerd worden?</vt:lpstr>
      <vt:lpstr>3.3.2 Hoe kan een behoefte gekanaliseerd worden? </vt:lpstr>
      <vt:lpstr>3.4 De dynamiek van motivatie</vt:lpstr>
      <vt:lpstr>3.5 Wat na frustratie? </vt:lpstr>
      <vt:lpstr>3.5 Wat na frustratie? </vt:lpstr>
      <vt:lpstr>3.5 Wat na frustratie?</vt:lpstr>
      <vt:lpstr>3.5 Wat na frustratie? </vt:lpstr>
      <vt:lpstr>3.6 Het opwekken van motivatie</vt:lpstr>
      <vt:lpstr>3.6 Het opwekken van motivatie</vt:lpstr>
      <vt:lpstr>3.7 Positieve versus negatieve motivatie</vt:lpstr>
      <vt:lpstr>3.8 Motivatie in de visie van de psychoanalyse</vt:lpstr>
      <vt:lpstr>3.8 Motivatie in de visie van de psychoanalyse</vt:lpstr>
      <vt:lpstr>3.8 Motivatie in de visie van de psychoanalyse</vt:lpstr>
      <vt:lpstr>3.9.1 De visie van Maslow </vt:lpstr>
      <vt:lpstr>3.9.1 DE VISIE VAN maslow</vt:lpstr>
      <vt:lpstr>3.9.1 De visie van Maslow</vt:lpstr>
      <vt:lpstr>3.9.2 De visie van Alderfer</vt:lpstr>
      <vt:lpstr>3.9.2 Visie van Maslow versus Alderfer</vt:lpstr>
      <vt:lpstr>3. 10 Een hedendaagse visie op motivatie</vt:lpstr>
      <vt:lpstr>3.11 Toepassingen in marketing</vt:lpstr>
      <vt:lpstr>3.12 Toepassingen in marktonderzoek</vt:lpstr>
      <vt:lpstr>3.12 Toepassingen in marktonderzoek</vt:lpstr>
      <vt:lpstr>3.12 Toepassingen in marktonderzoek</vt:lpstr>
      <vt:lpstr>Besluit</vt:lpstr>
      <vt:lpstr>Besluit</vt:lpstr>
      <vt:lpstr>Consumentenpsychologie  </vt:lpstr>
    </vt:vector>
  </TitlesOfParts>
  <Company>Lessius hogeschool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gebruiker</dc:creator>
  <cp:lastModifiedBy>Guido Valkeneers</cp:lastModifiedBy>
  <cp:revision>57</cp:revision>
  <dcterms:created xsi:type="dcterms:W3CDTF">2014-11-13T14:22:57Z</dcterms:created>
  <dcterms:modified xsi:type="dcterms:W3CDTF">2025-04-14T08:58:33Z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337be75-dfbb-4261-9834-ac247c7dde13_Enabled">
    <vt:lpwstr>true</vt:lpwstr>
  </property>
  <property fmtid="{D5CDD505-2E9C-101B-9397-08002B2CF9AE}" pid="3" name="MSIP_Label_c337be75-dfbb-4261-9834-ac247c7dde13_SetDate">
    <vt:lpwstr>2025-02-03T14:20:35Z</vt:lpwstr>
  </property>
  <property fmtid="{D5CDD505-2E9C-101B-9397-08002B2CF9AE}" pid="4" name="MSIP_Label_c337be75-dfbb-4261-9834-ac247c7dde13_Method">
    <vt:lpwstr>Standard</vt:lpwstr>
  </property>
  <property fmtid="{D5CDD505-2E9C-101B-9397-08002B2CF9AE}" pid="5" name="MSIP_Label_c337be75-dfbb-4261-9834-ac247c7dde13_Name">
    <vt:lpwstr>Algemeen</vt:lpwstr>
  </property>
  <property fmtid="{D5CDD505-2E9C-101B-9397-08002B2CF9AE}" pid="6" name="MSIP_Label_c337be75-dfbb-4261-9834-ac247c7dde13_SiteId">
    <vt:lpwstr>77d33cc5-c9b4-4766-95c7-ed5b515e1cce</vt:lpwstr>
  </property>
  <property fmtid="{D5CDD505-2E9C-101B-9397-08002B2CF9AE}" pid="7" name="MSIP_Label_c337be75-dfbb-4261-9834-ac247c7dde13_ActionId">
    <vt:lpwstr>c402f99f-feb1-40c4-97d9-a2e249da179e</vt:lpwstr>
  </property>
  <property fmtid="{D5CDD505-2E9C-101B-9397-08002B2CF9AE}" pid="8" name="MSIP_Label_c337be75-dfbb-4261-9834-ac247c7dde13_ContentBits">
    <vt:lpwstr>0</vt:lpwstr>
  </property>
</Properties>
</file>