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43"/>
  </p:notesMasterIdLst>
  <p:handoutMasterIdLst>
    <p:handoutMasterId r:id="rId44"/>
  </p:handoutMasterIdLst>
  <p:sldIdLst>
    <p:sldId id="256" r:id="rId3"/>
    <p:sldId id="263" r:id="rId4"/>
    <p:sldId id="261" r:id="rId5"/>
    <p:sldId id="298" r:id="rId6"/>
    <p:sldId id="262" r:id="rId7"/>
    <p:sldId id="264" r:id="rId8"/>
    <p:sldId id="265" r:id="rId9"/>
    <p:sldId id="266" r:id="rId10"/>
    <p:sldId id="267" r:id="rId11"/>
    <p:sldId id="270" r:id="rId12"/>
    <p:sldId id="294" r:id="rId13"/>
    <p:sldId id="268" r:id="rId14"/>
    <p:sldId id="269" r:id="rId15"/>
    <p:sldId id="271" r:id="rId16"/>
    <p:sldId id="272" r:id="rId17"/>
    <p:sldId id="295" r:id="rId18"/>
    <p:sldId id="273" r:id="rId19"/>
    <p:sldId id="274" r:id="rId20"/>
    <p:sldId id="275" r:id="rId21"/>
    <p:sldId id="276" r:id="rId22"/>
    <p:sldId id="299" r:id="rId23"/>
    <p:sldId id="278" r:id="rId24"/>
    <p:sldId id="277" r:id="rId25"/>
    <p:sldId id="279" r:id="rId26"/>
    <p:sldId id="280" r:id="rId27"/>
    <p:sldId id="281" r:id="rId28"/>
    <p:sldId id="282" r:id="rId29"/>
    <p:sldId id="300" r:id="rId30"/>
    <p:sldId id="293" r:id="rId31"/>
    <p:sldId id="292" r:id="rId32"/>
    <p:sldId id="283" r:id="rId33"/>
    <p:sldId id="290" r:id="rId34"/>
    <p:sldId id="291" r:id="rId35"/>
    <p:sldId id="284" r:id="rId36"/>
    <p:sldId id="285" r:id="rId37"/>
    <p:sldId id="297" r:id="rId38"/>
    <p:sldId id="289" r:id="rId39"/>
    <p:sldId id="286" r:id="rId40"/>
    <p:sldId id="287" r:id="rId41"/>
    <p:sldId id="288" r:id="rId4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706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07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EBD2-2A51-4E58-BE1B-D663C1B6AD52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CF47B-BA8A-4F24-B532-C2DEBAAC7E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0wsqtiBrVw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A3ivLK_t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yWgQqSoN4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zaDXa4FLnm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SlqM1KFT_U?feature=oembed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T2K6Dz6UQ?feature=oembe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hoofdstuk</a:t>
            </a:r>
            <a:r>
              <a:rPr lang="en-US" dirty="0"/>
              <a:t> II</a:t>
            </a:r>
            <a:br>
              <a:rPr lang="en-US" dirty="0"/>
            </a:br>
            <a:r>
              <a:rPr lang="en-US" dirty="0" err="1"/>
              <a:t>Informatieverwerking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C8D4AB-21A9-BBCC-7C27-B0436020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295614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2.2.1.3 marketingtoepassingen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91678F3-B56C-47B3-B818-B08E6686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037215"/>
            <a:ext cx="4848225" cy="277177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C382EE7-ECD2-4036-A4C4-10D5AF0B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021444"/>
            <a:ext cx="9144000" cy="4428000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Framing:</a:t>
            </a:r>
          </a:p>
          <a:p>
            <a:pPr marL="0" indent="0">
              <a:buNone/>
            </a:pPr>
            <a:r>
              <a:rPr lang="nl-BE" dirty="0"/>
              <a:t>bij een vraagprijs van 20 euro, wordt een prijs gevraagd die tussen de 10 en 20 gepercipieerd wordt.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C0CA163-434B-4A17-B50E-37E99B47C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Soms wil de marketeer dat het verschil niet opvalt: </a:t>
            </a:r>
            <a:r>
              <a:rPr lang="nl-BE" dirty="0" err="1"/>
              <a:t>krimpflatie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A8105A-DDD0-4372-BF2F-76326071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2.2.1.3 Marketingtoepassingen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2E54CC-02C2-4C55-8F29-B38847961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BFFA18-14CC-49C6-AAC8-FBB972409E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Onlinemedia 3" descr="Cadbury Chocolate 20% Downsize FAIL ON A GRAND SCALE">
            <a:hlinkClick r:id="" action="ppaction://media"/>
            <a:extLst>
              <a:ext uri="{FF2B5EF4-FFF2-40B4-BE49-F238E27FC236}">
                <a16:creationId xmlns:a16="http://schemas.microsoft.com/office/drawing/2014/main" id="{A3CB14F5-E3D8-A8F4-3EC4-CFA572E0F2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9831" y="2431395"/>
            <a:ext cx="7834169" cy="44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Aanpassingen van het logo, die onopvallend zijn: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2.2.1.3 Marketingtoepassingen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Nive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1877367" cy="8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ceboo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2016224" cy="82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refo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2160240" cy="8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772944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Mogelijk wil de marketeer een breuk met het verleden duidelijk maken. </a:t>
            </a:r>
          </a:p>
          <a:p>
            <a:pPr marL="0" indent="0">
              <a:buNone/>
            </a:pPr>
            <a:br>
              <a:rPr lang="nl-BE" dirty="0"/>
            </a:br>
            <a:r>
              <a:rPr lang="nl-BE" dirty="0"/>
              <a:t>nieuwe logo en naam voor het bedrijf facebook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2.2.1.3  Marketingtoepassingen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persoon, Menselijk gezicht, kleding, overdekt&#10;&#10;Automatisch gegenereerde beschrijving">
            <a:extLst>
              <a:ext uri="{FF2B5EF4-FFF2-40B4-BE49-F238E27FC236}">
                <a16:creationId xmlns:a16="http://schemas.microsoft.com/office/drawing/2014/main" id="{3BDE5BDB-061D-86D9-14AF-8CBFED32B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34" y="2933960"/>
            <a:ext cx="5239882" cy="294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 kunnen niet alles om ons heen registreren. Onze perceptie is selectief. </a:t>
            </a:r>
          </a:p>
          <a:p>
            <a:pPr marL="0" indent="0">
              <a:buNone/>
            </a:pPr>
            <a:r>
              <a:rPr lang="nl-BE" dirty="0"/>
              <a:t>	Perceptuele vigilantie: we zien wat we  </a:t>
            </a:r>
            <a:br>
              <a:rPr lang="nl-BE" dirty="0"/>
            </a:br>
            <a:r>
              <a:rPr lang="nl-BE" dirty="0"/>
              <a:t>	willen zien;</a:t>
            </a:r>
            <a:br>
              <a:rPr lang="nl-BE" dirty="0"/>
            </a:br>
            <a:r>
              <a:rPr lang="nl-BE" dirty="0"/>
              <a:t>	Perceptuele defensie: we zien niet wat we </a:t>
            </a:r>
            <a:br>
              <a:rPr lang="nl-BE" dirty="0"/>
            </a:br>
            <a:r>
              <a:rPr lang="nl-BE" dirty="0"/>
              <a:t> 	niet willen zien. Dit is een kwestie van </a:t>
            </a:r>
            <a:br>
              <a:rPr lang="nl-BE" dirty="0"/>
            </a:br>
            <a:r>
              <a:rPr lang="nl-BE" dirty="0"/>
              <a:t>	cognitieve dissonantie te vermijden.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2.2.2.1 De perceptie is een selectief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09120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494116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rokers zijn geneigd deze advertentie niet waar te nemen.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Kleuren kunnen een belangrijke </a:t>
            </a:r>
            <a:br>
              <a:rPr lang="nl-BE" dirty="0"/>
            </a:br>
            <a:r>
              <a:rPr lang="nl-BE" dirty="0"/>
              <a:t>blikvanger worden. ook de </a:t>
            </a:r>
            <a:br>
              <a:rPr lang="nl-BE" dirty="0"/>
            </a:br>
            <a:r>
              <a:rPr lang="nl-BE" dirty="0"/>
              <a:t>context van stimulus kan een rol spelen. </a:t>
            </a:r>
            <a:br>
              <a:rPr lang="nl-BE" dirty="0"/>
            </a:br>
            <a:r>
              <a:rPr lang="nl-BE" dirty="0"/>
              <a:t>Contrasteffect: door het verschil met de achtergrond komen bepaalde eigenschappen meer op de voorgrond. </a:t>
            </a:r>
            <a:br>
              <a:rPr lang="nl-BE" dirty="0"/>
            </a:br>
            <a:r>
              <a:rPr lang="nl-BE" dirty="0"/>
              <a:t>Na verloop van tijd: </a:t>
            </a:r>
            <a:r>
              <a:rPr lang="nl-BE" dirty="0" err="1"/>
              <a:t>habituatie</a:t>
            </a:r>
            <a:r>
              <a:rPr lang="nl-BE" dirty="0"/>
              <a:t>. </a:t>
            </a:r>
            <a:br>
              <a:rPr lang="nl-BE" dirty="0"/>
            </a:br>
            <a:r>
              <a:rPr lang="nl-BE" dirty="0"/>
              <a:t>Vandaar het advies om geregeld van slogan te veranderen.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2.2.2.1 De perceptie is een selectief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DD7EEF-01EF-4133-B13A-1C098859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976" y="1"/>
            <a:ext cx="1519009" cy="21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AF7844-4FD3-465A-8AB6-B930DA6E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2.2.2.1 De perceptie is een selectief proces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D60E8E-4687-4D2A-9C31-6F385F76F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B43B01A-93CE-4CB9-9A5F-C07B815A46DA}"/>
              </a:ext>
            </a:extLst>
          </p:cNvPr>
          <p:cNvSpPr/>
          <p:nvPr/>
        </p:nvSpPr>
        <p:spPr>
          <a:xfrm>
            <a:off x="360000" y="1240674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</a:t>
            </a:r>
            <a:r>
              <a:rPr lang="nl-BE" sz="2800" dirty="0"/>
              <a:t>De perceptie is selectief:</a:t>
            </a:r>
          </a:p>
        </p:txBody>
      </p:sp>
      <p:pic>
        <p:nvPicPr>
          <p:cNvPr id="5" name="Onlinemedia 4" title="Test Your Awareness">
            <a:hlinkClick r:id="" action="ppaction://media"/>
            <a:extLst>
              <a:ext uri="{FF2B5EF4-FFF2-40B4-BE49-F238E27FC236}">
                <a16:creationId xmlns:a16="http://schemas.microsoft.com/office/drawing/2014/main" id="{EB48F4DC-83FF-22E3-3B12-268D79EC76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613" y="1907822"/>
            <a:ext cx="6643827" cy="49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Bijdrage van de gestaltpsychologie</a:t>
            </a:r>
            <a:br>
              <a:rPr lang="nl-BE" dirty="0"/>
            </a:br>
            <a:r>
              <a:rPr lang="nl-BE" dirty="0"/>
              <a:t>Afzonderlijke gewaarwordingen  worden georganiseerd tot zinvolle ‘gestalten’: d.i. de wet van de pregnantie. </a:t>
            </a:r>
            <a:br>
              <a:rPr lang="nl-BE" dirty="0"/>
            </a:br>
            <a:r>
              <a:rPr lang="nl-BE" dirty="0"/>
              <a:t>Belangrijkste </a:t>
            </a:r>
            <a:r>
              <a:rPr lang="nl-BE" dirty="0" err="1"/>
              <a:t>gestaltwet</a:t>
            </a:r>
            <a:r>
              <a:rPr lang="nl-BE" dirty="0"/>
              <a:t>: figuur-achtergrond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De perceptie is een organisatorisch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170" y="3627212"/>
            <a:ext cx="2271196" cy="245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4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figuur van </a:t>
            </a:r>
            <a:r>
              <a:rPr lang="nl-BE" dirty="0" err="1"/>
              <a:t>Rubin</a:t>
            </a:r>
            <a:r>
              <a:rPr lang="nl-BE" dirty="0"/>
              <a:t>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B3B6780-0EB9-6F14-94A5-977CCD5DE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14" y="3553632"/>
            <a:ext cx="2271196" cy="33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prikkels worden bij voorkeur samengevoegd? </a:t>
            </a:r>
            <a:br>
              <a:rPr lang="nl-BE" dirty="0"/>
            </a:br>
            <a:r>
              <a:rPr lang="nl-BE" dirty="0"/>
              <a:t>- nabijheid;</a:t>
            </a:r>
            <a:br>
              <a:rPr lang="nl-BE" dirty="0"/>
            </a:br>
            <a:r>
              <a:rPr lang="nl-BE" dirty="0"/>
              <a:t>- gelijkheid; </a:t>
            </a:r>
            <a:br>
              <a:rPr lang="nl-BE" dirty="0"/>
            </a:br>
            <a:r>
              <a:rPr lang="nl-BE" dirty="0"/>
              <a:t>- gemeenschappelijk lot; </a:t>
            </a:r>
            <a:br>
              <a:rPr lang="nl-BE" dirty="0"/>
            </a:br>
            <a:r>
              <a:rPr lang="nl-BE" dirty="0"/>
              <a:t>- geslotenheid; </a:t>
            </a:r>
            <a:br>
              <a:rPr lang="nl-BE" dirty="0"/>
            </a:br>
            <a:r>
              <a:rPr lang="nl-BE" dirty="0"/>
              <a:t>- continuïteit.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De perceptie is een organisatorisch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B420D7-D711-40CA-B3D6-A680FA18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07" y="3645024"/>
            <a:ext cx="5531841" cy="31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0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Bijdrage van de cognitieve psychologie</a:t>
            </a:r>
          </a:p>
          <a:p>
            <a:pPr>
              <a:buNone/>
            </a:pPr>
            <a:r>
              <a:rPr lang="nl-BE" dirty="0"/>
              <a:t>	het structureren tot gestalten is geen passief proces. De perceptie is een actief proces van informatieverwerking. </a:t>
            </a:r>
            <a:br>
              <a:rPr lang="nl-BE" dirty="0"/>
            </a:br>
            <a:r>
              <a:rPr lang="nl-BE" dirty="0"/>
              <a:t>- Bottom-up proces</a:t>
            </a:r>
            <a:br>
              <a:rPr lang="nl-BE" dirty="0"/>
            </a:br>
            <a:r>
              <a:rPr lang="nl-BE" dirty="0"/>
              <a:t>- Top-down proces.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De perceptie is een organisatorisch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FE2C09-80E9-4952-8562-53D4327B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4374657"/>
            <a:ext cx="8676497" cy="1214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2. informatieverwerking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1442507"/>
            <a:ext cx="522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De consumenten zien en worden gezien.</a:t>
            </a:r>
          </a:p>
        </p:txBody>
      </p:sp>
      <p:pic>
        <p:nvPicPr>
          <p:cNvPr id="2" name="Afbeelding 1" descr="Afbeelding met kleding, persoon, handtas, Bagage en tassen&#10;&#10;Door AI gegenereerde inhoud is mogelijk onjuist.">
            <a:extLst>
              <a:ext uri="{FF2B5EF4-FFF2-40B4-BE49-F238E27FC236}">
                <a16:creationId xmlns:a16="http://schemas.microsoft.com/office/drawing/2014/main" id="{A19BB83E-4953-B22A-B842-A59FDB577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50" y="2779523"/>
            <a:ext cx="6135350" cy="409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Illusies. Niet ten gevolge van disfunctioneren van zintuigen, maar wel omwille van normale functionering van de zintuigen. Hoe kunnen we de Müller-</a:t>
            </a:r>
            <a:r>
              <a:rPr lang="nl-BE" dirty="0" err="1"/>
              <a:t>Lyer</a:t>
            </a:r>
            <a:r>
              <a:rPr lang="nl-BE" dirty="0"/>
              <a:t>-illusie verklaren?</a:t>
            </a:r>
          </a:p>
          <a:p>
            <a:pPr>
              <a:buNone/>
            </a:pPr>
            <a:r>
              <a:rPr lang="nl-BE" dirty="0"/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 De perceptie als een organisatorisch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2076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5085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Müller-</a:t>
            </a:r>
            <a:r>
              <a:rPr lang="nl-BE" dirty="0" err="1"/>
              <a:t>Lyer</a:t>
            </a:r>
            <a:r>
              <a:rPr lang="nl-BE" dirty="0"/>
              <a:t>-illusie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Optische illusies - Uitleg door Meester Sander">
            <a:hlinkClick r:id="" action="ppaction://media"/>
            <a:extLst>
              <a:ext uri="{FF2B5EF4-FFF2-40B4-BE49-F238E27FC236}">
                <a16:creationId xmlns:a16="http://schemas.microsoft.com/office/drawing/2014/main" id="{CA87E72A-D6C4-16D6-BB15-DB6AE4F51E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C2BEC8A-6DAB-BEFB-D36B-CA0772DB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 De perceptie als een organisatorisch proces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4974BD-531E-9132-A5E3-557263888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D428A-57C1-B448-6932-D67BB65E07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79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Illusies</a:t>
            </a:r>
            <a:br>
              <a:rPr lang="nl-BE" dirty="0"/>
            </a:br>
            <a:r>
              <a:rPr lang="nl-BE" dirty="0"/>
              <a:t>Bestaan er crossculturele verschillen inzake de gevoeligheid voor illusies?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Bv. </a:t>
            </a:r>
            <a:r>
              <a:rPr lang="nl-BE" dirty="0" err="1"/>
              <a:t>Zulucultuur</a:t>
            </a:r>
            <a:r>
              <a:rPr lang="nl-BE" dirty="0"/>
              <a:t> is minder vatbaar voor de Muller-Lyer illussie.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2.2.2.2 De perceptie is een organisatorisch proces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Gestalten krijgen betekenis</a:t>
            </a:r>
            <a:br>
              <a:rPr lang="nl-BE" dirty="0"/>
            </a:br>
            <a:r>
              <a:rPr lang="nl-BE" dirty="0"/>
              <a:t>Denotatieve betekenis: welke functie heeft dit object? </a:t>
            </a:r>
          </a:p>
          <a:p>
            <a:pPr>
              <a:buNone/>
            </a:pPr>
            <a:r>
              <a:rPr lang="nl-BE" dirty="0"/>
              <a:t>	Connotatieve betekenis: welke emotionele betekenis heeft het object? </a:t>
            </a:r>
            <a:br>
              <a:rPr lang="nl-BE" dirty="0"/>
            </a:br>
            <a:r>
              <a:rPr lang="nl-BE" dirty="0"/>
              <a:t>Bv. boek van statistiek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2.2.2.3 Waarnemen is interpreteren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tekst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76EEACE0-B5F1-B9A3-555C-8934E7B3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8" y="3284983"/>
            <a:ext cx="2593213" cy="36016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 waar komt deze connotatieve betekenis? </a:t>
            </a:r>
            <a:br>
              <a:rPr lang="nl-BE" dirty="0"/>
            </a:br>
            <a:r>
              <a:rPr lang="nl-BE" dirty="0"/>
              <a:t>- persoonlijke gerichtheden spelen een rol; </a:t>
            </a:r>
            <a:br>
              <a:rPr lang="nl-BE" dirty="0"/>
            </a:br>
            <a:r>
              <a:rPr lang="nl-BE" dirty="0"/>
              <a:t>- vroegere ervaringen hebben een spoor nagelaten… ‘besmeurde brilglazen’.</a:t>
            </a:r>
          </a:p>
          <a:p>
            <a:r>
              <a:rPr lang="nl-BE" dirty="0"/>
              <a:t>Op basis van vroegere ervaringen ontstaan verwachtingen. Welke prijs verwacht de consument: 200 euro of 275 euro? </a:t>
            </a:r>
            <a:br>
              <a:rPr lang="nl-BE" dirty="0"/>
            </a:br>
            <a:r>
              <a:rPr lang="nl-BE" dirty="0"/>
              <a:t>Wat is de betekenis hiervan als de prijs 225 euro aangeduid staat?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2.2.2.3 Waarnemen is interpreteren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‘vervormde’ percepties? </a:t>
            </a:r>
            <a:br>
              <a:rPr lang="nl-BE" dirty="0"/>
            </a:br>
            <a:r>
              <a:rPr lang="nl-BE" dirty="0"/>
              <a:t>- door projectie: kenmerken van de waarnemer worden aan de buitenwereld toegeschreven</a:t>
            </a:r>
          </a:p>
          <a:p>
            <a:pPr>
              <a:buNone/>
            </a:pPr>
            <a:r>
              <a:rPr lang="nl-BE" dirty="0"/>
              <a:t>	- door halo-effect: op basis van 1 kenmerk andere kenmerken invullen</a:t>
            </a:r>
            <a:br>
              <a:rPr lang="nl-BE" dirty="0"/>
            </a:br>
            <a:r>
              <a:rPr lang="nl-BE" dirty="0"/>
              <a:t>- primacy effect: hetgeen eerst waargenomen wordt, zal de rest inkleuren.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2.2.2.3 Waarnemen is interpreteren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Waarnemen is selectief. </a:t>
            </a:r>
            <a:br>
              <a:rPr lang="nl-BE" dirty="0"/>
            </a:br>
            <a:r>
              <a:rPr lang="nl-BE" dirty="0"/>
              <a:t>Humor kan ervoor zorgen dat de advertentie waargenomen wordt.</a:t>
            </a:r>
            <a:br>
              <a:rPr lang="nl-BE" dirty="0"/>
            </a:br>
            <a:r>
              <a:rPr lang="nl-BE" dirty="0"/>
              <a:t>AIDA principe, met daarin </a:t>
            </a:r>
            <a:br>
              <a:rPr lang="nl-BE" dirty="0"/>
            </a:br>
            <a:r>
              <a:rPr lang="nl-BE" dirty="0"/>
              <a:t>Attention als eerste fase </a:t>
            </a:r>
            <a:br>
              <a:rPr lang="nl-BE" dirty="0"/>
            </a:br>
            <a:r>
              <a:rPr lang="nl-BE" dirty="0"/>
              <a:t>in aankoopbeslissing.</a:t>
            </a:r>
            <a:br>
              <a:rPr lang="nl-BE" dirty="0"/>
            </a:br>
            <a:r>
              <a:rPr lang="nl-BE" dirty="0"/>
              <a:t>Hoe? </a:t>
            </a:r>
          </a:p>
          <a:p>
            <a:pPr marL="0" indent="0">
              <a:buNone/>
            </a:pPr>
            <a:r>
              <a:rPr lang="nl-BE" dirty="0"/>
              <a:t>   Is dit gelukt voor DKNY?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2.2.2.4  Toepassingen in de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1F4CD2-0815-4993-9318-5F6FCBBAA6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9083"/>
            <a:ext cx="3375660" cy="465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Aandacht trekken door beautification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2.2.2.4 Toepassingen in de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5B8057-F8FB-4AA6-8E04-E69B3DE0E9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5616" y="2324472"/>
            <a:ext cx="5760720" cy="323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028002-ED6D-6B23-4CBF-1C6C5E13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Zintuiglijke marketing: alle zintuigen worden geprikkeld</a:t>
            </a:r>
          </a:p>
          <a:p>
            <a:pPr marL="0" indent="0">
              <a:buNone/>
            </a:pPr>
            <a:r>
              <a:rPr lang="nl-NL" dirty="0"/>
              <a:t>  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DE580C-21A2-010D-73CE-168E1703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2.2.2.4 TOEPASSINGEN IN MARKETING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F4B43F-9523-679E-5D56-DBA99C735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994A3E-FA17-925A-E50F-4EA1EC0653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 descr="Afbeelding met persoon, glimlach, Menselijk gezicht, kleding&#10;&#10;Automatisch gegenereerde beschrijving">
            <a:extLst>
              <a:ext uri="{FF2B5EF4-FFF2-40B4-BE49-F238E27FC236}">
                <a16:creationId xmlns:a16="http://schemas.microsoft.com/office/drawing/2014/main" id="{F9033871-8770-7D92-5FCF-DAF9E3641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99" y="2432450"/>
            <a:ext cx="6639402" cy="44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71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F104BB-64A0-4FF1-92C0-9C5BD939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is de betekenis van kleuren?</a:t>
            </a:r>
            <a:br>
              <a:rPr lang="nl-BE" dirty="0"/>
            </a:br>
            <a:r>
              <a:rPr lang="nl-BE" dirty="0"/>
              <a:t>Kleuren kunnen de aandacht trekken, maar kleuren hebben ook een betekenis. </a:t>
            </a:r>
          </a:p>
          <a:p>
            <a:pPr marL="0" indent="0">
              <a:buNone/>
            </a:pPr>
            <a:r>
              <a:rPr lang="nl-BE" dirty="0"/>
              <a:t>   De kleurenpsychologie: </a:t>
            </a:r>
            <a:r>
              <a:rPr lang="nl-BE" dirty="0">
                <a:hlinkClick r:id="rId2"/>
              </a:rPr>
              <a:t>klik hier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2ADC2E-2661-4E85-9A73-6064FB49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2.2.2.4 TOEPASSINGEN IN MARKETING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251D21-0813-43E9-AC4E-58EF53FDA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1F0EA-6083-4EC1-8A8C-EE16F7B064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2226BD-5C50-4348-BA94-57056B37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12" y="3429000"/>
            <a:ext cx="66904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0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Visuele gewaarwording</a:t>
            </a:r>
          </a:p>
          <a:p>
            <a:r>
              <a:rPr lang="nl-BE" dirty="0"/>
              <a:t>Auditieve gewaarwording</a:t>
            </a:r>
          </a:p>
          <a:p>
            <a:r>
              <a:rPr lang="nl-BE" dirty="0"/>
              <a:t>Gewaarwording van de reuk</a:t>
            </a:r>
          </a:p>
          <a:p>
            <a:r>
              <a:rPr lang="nl-BE" dirty="0"/>
              <a:t>Tactiele gewaarwording</a:t>
            </a:r>
          </a:p>
          <a:p>
            <a:r>
              <a:rPr lang="nl-BE" dirty="0"/>
              <a:t>Gewaarwording van smaak</a:t>
            </a:r>
            <a:br>
              <a:rPr lang="nl-BE" dirty="0"/>
            </a:br>
            <a:br>
              <a:rPr lang="nl-BE" dirty="0"/>
            </a:br>
            <a:r>
              <a:rPr lang="nl-BE" dirty="0"/>
              <a:t>Maar diverse systemen werken samen: kruismodaliteit.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Vijf sensoriële systemen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08A516-0B3E-9498-D50F-A81375C04EA3}"/>
              </a:ext>
            </a:extLst>
          </p:cNvPr>
          <p:cNvSpPr txBox="1"/>
          <p:nvPr/>
        </p:nvSpPr>
        <p:spPr>
          <a:xfrm>
            <a:off x="2286000" y="29275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A5DC552-D8CD-418B-B645-EFDC1E9BE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57" y="1152525"/>
            <a:ext cx="8103085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D7A837E-BDCC-4CC4-8BCA-AA797462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GEHEUGEN: EEN RECONSTRUCTIE VAN HET VERLEDEN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A89ABB-AC72-479D-B265-6785EB417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93DE2-4B6D-4C52-B4F3-4A9528D805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048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Declaratief geheugen</a:t>
            </a:r>
            <a:br>
              <a:rPr lang="nl-BE" dirty="0"/>
            </a:br>
            <a:r>
              <a:rPr lang="nl-BE" dirty="0"/>
              <a:t>Wat is de hoofdstad van Frankrijk?</a:t>
            </a:r>
            <a:br>
              <a:rPr lang="nl-BE" dirty="0"/>
            </a:br>
            <a:r>
              <a:rPr lang="nl-BE" dirty="0"/>
              <a:t>Wat heb ik gisteren beleefd? </a:t>
            </a:r>
            <a:br>
              <a:rPr lang="nl-BE" dirty="0"/>
            </a:br>
            <a:endParaRPr lang="nl-BE" dirty="0"/>
          </a:p>
          <a:p>
            <a:r>
              <a:rPr lang="nl-BE"/>
              <a:t>Procedureel </a:t>
            </a:r>
            <a:r>
              <a:rPr lang="nl-BE" dirty="0"/>
              <a:t>geheugen</a:t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geheugen: een reconstructie van het verleden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E2DDAC-D035-4DAF-B79A-E2114D7E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57941"/>
            <a:ext cx="3024336" cy="20480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geheugen: een reconstructie van het verleden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1214061"/>
            <a:ext cx="7368619" cy="44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Het geheugen: een reconstructie van het verleden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369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Opslaan van informatie </a:t>
            </a:r>
            <a:r>
              <a:rPr lang="nl-BE"/>
              <a:t>in declaratief </a:t>
            </a:r>
            <a:r>
              <a:rPr lang="nl-BE" dirty="0"/>
              <a:t>geheugen enkel als de consument voldoende gemotiveerd is, bv. op de plaats van de aankoop.</a:t>
            </a:r>
          </a:p>
          <a:p>
            <a:r>
              <a:rPr lang="nl-BE" dirty="0"/>
              <a:t>KTG heeft beperkte verwerkingscapaciteit, vandaar dat veel commercials weinig info bevatten. </a:t>
            </a:r>
          </a:p>
          <a:p>
            <a:r>
              <a:rPr lang="nl-BE" dirty="0"/>
              <a:t>In geval van een nieuw product? </a:t>
            </a:r>
            <a:br>
              <a:rPr lang="nl-BE" dirty="0"/>
            </a:br>
            <a:r>
              <a:rPr lang="nl-BE" dirty="0"/>
              <a:t>Hoe zal de consument dit waarnemen?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2.3.3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geval van een innovatief product in de markt. Hoe zal de consument reageren? </a:t>
            </a:r>
            <a:endParaRPr lang="nl-BE"/>
          </a:p>
          <a:p>
            <a:pPr>
              <a:buNone/>
            </a:pPr>
            <a:br>
              <a:rPr lang="nl-BE" dirty="0"/>
            </a:br>
            <a:r>
              <a:rPr lang="nl-BE" dirty="0"/>
              <a:t>- door assimilatie: het product wordt in een categorie geplaatst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door accommodatie: de consument maakt een nieuwe categorie.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2.3.3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FEEC53-A69B-A772-C16A-9423FCE7A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F40B08-5B12-9067-B982-440CA3CFF2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7203F1B-A5F1-0C35-91EC-880AC999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nl-BE" dirty="0"/>
              <a:t>2.3.3 Toepassingen in marketing</a:t>
            </a:r>
          </a:p>
        </p:txBody>
      </p:sp>
      <p:pic>
        <p:nvPicPr>
          <p:cNvPr id="3" name="Onlinemedia 6" descr="Jupiler 0.0% - 0% alcohol, 100% bier">
            <a:hlinkClick r:id="" action="ppaction://media"/>
            <a:extLst>
              <a:ext uri="{FF2B5EF4-FFF2-40B4-BE49-F238E27FC236}">
                <a16:creationId xmlns:a16="http://schemas.microsoft.com/office/drawing/2014/main" id="{13C8A297-FA90-6803-7A03-979D957FD1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372752"/>
            <a:ext cx="7335361" cy="41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2.3.3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7346" name="Picture 2" descr="C:\Users\gebruiker\Desktop\consumentenpsychologie30115\autosalon\20120101_050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145" y="2348880"/>
            <a:ext cx="6335856" cy="35639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412776"/>
            <a:ext cx="737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/>
              <a:t>Is dit een Toyota? Of is dit iets anders?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Gewaarwording is een passief proces waardoor de omgeving geregistreerd wordt;</a:t>
            </a:r>
          </a:p>
          <a:p>
            <a:r>
              <a:rPr lang="nl-BE" dirty="0"/>
              <a:t>Perceptie is een actief proces waardoor binnenkomende informatie georganiseerd wordt tot een zinvol geheel. </a:t>
            </a:r>
          </a:p>
          <a:p>
            <a:r>
              <a:rPr lang="nl-BE" dirty="0"/>
              <a:t>De interpretatie van dit zinvol geheel is een bottom-up en top-downproces, waardoor de perceptie verwordt tot een persoonlijke constructie.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Informatie kan opgeslagen worden in het geheugen of niet.</a:t>
            </a:r>
            <a:br>
              <a:rPr lang="nl-BE" dirty="0"/>
            </a:br>
            <a:r>
              <a:rPr lang="nl-BE" dirty="0"/>
              <a:t>Indien de consument aandacht schenkt aan de informatie wordt de info vastgehouden in het KTG. Dit KTG kan de </a:t>
            </a:r>
            <a:r>
              <a:rPr lang="nl-BE"/>
              <a:t>info slechts </a:t>
            </a:r>
            <a:r>
              <a:rPr lang="nl-BE" dirty="0"/>
              <a:t>korte tijd vasthouden. Indien de info opgeslagen wordt in het LTG kan de informatie lange tijd bewaard worden.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2DBD-C2FC-93BB-A91C-CF065C1D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Can You Trust Your Taste Buds? (WINE CHALLENGE)">
            <a:hlinkClick r:id="" action="ppaction://media"/>
            <a:extLst>
              <a:ext uri="{FF2B5EF4-FFF2-40B4-BE49-F238E27FC236}">
                <a16:creationId xmlns:a16="http://schemas.microsoft.com/office/drawing/2014/main" id="{B1280E7D-0360-EB9F-34A9-0091D13CD2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9817B35-4604-8418-7261-BBC366B0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kruismodaliteit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6CFF5-46A7-40FB-4EC4-10EC603BD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67C914-CBEC-A5BC-6944-CF522B5B5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71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40</a:t>
            </a:fld>
            <a:endParaRPr lang="nl-BE" dirty="0"/>
          </a:p>
        </p:txBody>
      </p:sp>
      <p:pic>
        <p:nvPicPr>
          <p:cNvPr id="6" name="Picture 1" descr="C:\Users\gebruiker\Desktop\consumentenpsychologie30115\autosalon\JJ4_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954" y="3140968"/>
            <a:ext cx="5584048" cy="371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Zintuiglijke prikkeling noemen we gewaarwording en de interpretatie van deze prikkeling vormt de perceptie.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Van gewaarwording naar perceptie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EB6379-DC31-451B-9D0D-20D80A2E2A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600400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Als een zintuig gestimuleerd wordt door een prikkel spreken we over gewaarwording. Dus dit is een passief proces. </a:t>
            </a:r>
            <a:br>
              <a:rPr lang="nl-BE" dirty="0"/>
            </a:br>
            <a:r>
              <a:rPr lang="nl-BE" dirty="0"/>
              <a:t>- exteroceptieve zintuigen bieden informatie over de buitenwereld.</a:t>
            </a:r>
            <a:br>
              <a:rPr lang="nl-BE" dirty="0"/>
            </a:br>
            <a:r>
              <a:rPr lang="nl-BE" dirty="0"/>
              <a:t>- interoceptieve zintuigen geven informatie over het lichaam, bv. je ervaart een gevoel van honger.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 De gewaarwording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Indien de intensiteit van een stimulus onder deze drempel ligt, wordt deze niet waargenomen. We spreken over een subliminale gewaarwording.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Experiment van Vicary in New Jersey. Subliminale aanbieding van ‘Drink Coca-Cola’ en ‘Eat Popcorn’ had gigantische invloed op de verkoop van Coca-Cola en Popcorn.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2.2.1.1 Een absolute gewaarwordingsdrempel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Verschillen tussen stimuli kunnen te klein zijn om aanleiding te geven tot een nieuwe gewaarwording. In dat geval ligt het feitelijk verschil beneden de differentiële drempel. </a:t>
            </a:r>
          </a:p>
          <a:p>
            <a:r>
              <a:rPr lang="nl-BE" dirty="0"/>
              <a:t>Opdat een nieuwe gewaarwording zal ontstaan zal de uitgangsprikkel met een percentage moeten toenemen: de Weberfractie.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2.2.1.2 Een differentiele gewaarwordingsdrempel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Communicatieboodschappen moeten zich boven de absolute waarnemingsdrempel situeren. </a:t>
            </a:r>
          </a:p>
          <a:p>
            <a:r>
              <a:rPr lang="nl-BE" dirty="0"/>
              <a:t>Wanneer wordt een verschil in prijs opgemerkt? Wanneer niet? </a:t>
            </a:r>
          </a:p>
          <a:p>
            <a:r>
              <a:rPr lang="nl-BE" dirty="0"/>
              <a:t>Framing: vraag 199,95 euro, terwijl je 200 bedoelt. </a:t>
            </a:r>
            <a:br>
              <a:rPr lang="nl-BE" dirty="0"/>
            </a:br>
            <a:r>
              <a:rPr lang="nl-BE" dirty="0"/>
              <a:t>Psychologische prijsdrempels: 10, 100, 1000,…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2.2.1.3 marketingtoepassingen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345</TotalTime>
  <Words>1257</Words>
  <Application>Microsoft Office PowerPoint</Application>
  <PresentationFormat>Diavoorstelling (4:3)</PresentationFormat>
  <Paragraphs>141</Paragraphs>
  <Slides>40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Arial</vt:lpstr>
      <vt:lpstr>Calibri</vt:lpstr>
      <vt:lpstr>Trebuchet MS</vt:lpstr>
      <vt:lpstr>Verdana</vt:lpstr>
      <vt:lpstr>TM_presentatie_nl</vt:lpstr>
      <vt:lpstr>Custom Design</vt:lpstr>
      <vt:lpstr>Consumentenpsychologie  hoofdstuk II Informatieverwerking</vt:lpstr>
      <vt:lpstr> 2. informatieverwerking</vt:lpstr>
      <vt:lpstr>2.1 Vijf sensoriële systemen</vt:lpstr>
      <vt:lpstr>Voorbeeld van kruismodaliteit</vt:lpstr>
      <vt:lpstr>2.2 Van gewaarwording naar perceptie</vt:lpstr>
      <vt:lpstr>2.2.1 De gewaarwording</vt:lpstr>
      <vt:lpstr>2.2.1.1 Een absolute gewaarwordingsdrempel</vt:lpstr>
      <vt:lpstr>2.2.1.2 Een differentiele gewaarwordingsdrempel</vt:lpstr>
      <vt:lpstr>2.2.1.3 marketingtoepassingen</vt:lpstr>
      <vt:lpstr>2.2.1.3 marketingtoepassingen</vt:lpstr>
      <vt:lpstr>2.2.1.3 Marketingtoepassingen</vt:lpstr>
      <vt:lpstr>2.2.1.3 Marketingtoepassingen</vt:lpstr>
      <vt:lpstr>2.2.1.3  Marketingtoepassingen</vt:lpstr>
      <vt:lpstr>2.2.2.1 De perceptie is een selectief proces</vt:lpstr>
      <vt:lpstr>2.2.2.1 De perceptie is een selectief proces</vt:lpstr>
      <vt:lpstr>2.2.2.1 De perceptie is een selectief proces</vt:lpstr>
      <vt:lpstr>2.2.2.2 De perceptie is een organisatorisch proces</vt:lpstr>
      <vt:lpstr>2.2.2.2 De perceptie is een organisatorisch proces</vt:lpstr>
      <vt:lpstr>2.2.2.2 De perceptie is een organisatorisch proces</vt:lpstr>
      <vt:lpstr>2.2.2.2  De perceptie als een organisatorisch proces</vt:lpstr>
      <vt:lpstr>2.2.2.2  De perceptie als een organisatorisch proces</vt:lpstr>
      <vt:lpstr>2.2.2.2 De perceptie is een organisatorisch proces</vt:lpstr>
      <vt:lpstr>2.2.2.3 Waarnemen is interpreteren</vt:lpstr>
      <vt:lpstr>2.2.2.3 Waarnemen is interpreteren</vt:lpstr>
      <vt:lpstr>2.2.2.3 Waarnemen is interpreteren</vt:lpstr>
      <vt:lpstr>2.2.2.4  Toepassingen in de marketing</vt:lpstr>
      <vt:lpstr>2.2.2.4 Toepassingen in de marketing</vt:lpstr>
      <vt:lpstr>2.2.2.4 TOEPASSINGEN IN MARKETING</vt:lpstr>
      <vt:lpstr>2.2.2.4 TOEPASSINGEN IN MARKETING</vt:lpstr>
      <vt:lpstr>2.3 HET GEHEUGEN: EEN RECONSTRUCTIE VAN HET VERLEDEN</vt:lpstr>
      <vt:lpstr>2.3 Het geheugen: een reconstructie van het verleden</vt:lpstr>
      <vt:lpstr>2.3 Het geheugen: een reconstructie van het verleden </vt:lpstr>
      <vt:lpstr>2.3 Het geheugen: een reconstructie van het verleden</vt:lpstr>
      <vt:lpstr>2.3.3 Toepassingen in marketing</vt:lpstr>
      <vt:lpstr>2.3.3 Toepassingen in marketing</vt:lpstr>
      <vt:lpstr>2.3.3 Toepassingen in marketing</vt:lpstr>
      <vt:lpstr>2.3.3 Toepassingen in marketing</vt:lpstr>
      <vt:lpstr>Besluit</vt:lpstr>
      <vt:lpstr>Besluit</vt:lpstr>
      <vt:lpstr>Consumentenpsychologie 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lastModifiedBy>Guido Valkeneers</cp:lastModifiedBy>
  <cp:revision>70</cp:revision>
  <dcterms:created xsi:type="dcterms:W3CDTF">2014-11-13T14:22:57Z</dcterms:created>
  <dcterms:modified xsi:type="dcterms:W3CDTF">2025-04-14T08:48:36Z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2025-02-03T13:51:23Z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5650b7ee-c24b-40a7-abfc-66064a77706c</vt:lpwstr>
  </property>
  <property fmtid="{D5CDD505-2E9C-101B-9397-08002B2CF9AE}" pid="8" name="MSIP_Label_c337be75-dfbb-4261-9834-ac247c7dde13_ContentBits">
    <vt:lpwstr>0</vt:lpwstr>
  </property>
</Properties>
</file>