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0" r:id="rId3"/>
    <p:sldId id="261" r:id="rId4"/>
    <p:sldId id="262" r:id="rId5"/>
    <p:sldId id="263" r:id="rId6"/>
    <p:sldId id="264" r:id="rId7"/>
    <p:sldId id="265" r:id="rId8"/>
    <p:sldId id="266" r:id="rId9"/>
    <p:sldId id="267" r:id="rId10"/>
    <p:sldId id="279" r:id="rId11"/>
    <p:sldId id="268" r:id="rId12"/>
    <p:sldId id="269" r:id="rId13"/>
    <p:sldId id="276" r:id="rId14"/>
    <p:sldId id="270" r:id="rId15"/>
    <p:sldId id="271" r:id="rId16"/>
    <p:sldId id="272" r:id="rId17"/>
    <p:sldId id="281" r:id="rId18"/>
    <p:sldId id="300" r:id="rId19"/>
    <p:sldId id="277" r:id="rId20"/>
    <p:sldId id="278" r:id="rId21"/>
    <p:sldId id="274" r:id="rId22"/>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howGuides="1">
      <p:cViewPr varScale="1">
        <p:scale>
          <a:sx n="68" d="100"/>
          <a:sy n="68" d="100"/>
        </p:scale>
        <p:origin x="15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24/03/2025</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24/03/2025</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pic>
        <p:nvPicPr>
          <p:cNvPr id="11" name="Picture 10"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OLBgjd8bbQw?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Consumentenpsychologie</a:t>
            </a:r>
            <a:br>
              <a:rPr lang="en-US" dirty="0"/>
            </a:br>
            <a:r>
              <a:rPr lang="en-US" dirty="0" err="1"/>
              <a:t>Hoofdstuk</a:t>
            </a:r>
            <a:r>
              <a:rPr lang="en-US" dirty="0"/>
              <a:t> I</a:t>
            </a:r>
            <a:br>
              <a:rPr lang="en-US" dirty="0"/>
            </a:br>
            <a:r>
              <a:rPr lang="en-US" dirty="0" err="1"/>
              <a:t>Wat</a:t>
            </a:r>
            <a:r>
              <a:rPr lang="en-US" dirty="0"/>
              <a:t> is </a:t>
            </a:r>
            <a:r>
              <a:rPr lang="en-US" dirty="0" err="1"/>
              <a:t>consumentengedrag</a:t>
            </a:r>
            <a:r>
              <a:rPr lang="en-US" dirty="0"/>
              <a:t>?</a:t>
            </a:r>
          </a:p>
        </p:txBody>
      </p:sp>
      <p:sp>
        <p:nvSpPr>
          <p:cNvPr id="4" name="Footer Placeholder 3"/>
          <p:cNvSpPr>
            <a:spLocks noGrp="1"/>
          </p:cNvSpPr>
          <p:nvPr>
            <p:ph type="ftr" sz="quarter" idx="12"/>
          </p:nvPr>
        </p:nvSpPr>
        <p:spPr/>
        <p:txBody>
          <a:bodyPr/>
          <a:lstStyle/>
          <a:p>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sp>
        <p:nvSpPr>
          <p:cNvPr id="2" name="Tekstvak 1">
            <a:extLst>
              <a:ext uri="{FF2B5EF4-FFF2-40B4-BE49-F238E27FC236}">
                <a16:creationId xmlns:a16="http://schemas.microsoft.com/office/drawing/2014/main" id="{2602F8B5-AE49-43A6-8717-5E67C7A0558F}"/>
              </a:ext>
            </a:extLst>
          </p:cNvPr>
          <p:cNvSpPr txBox="1"/>
          <p:nvPr/>
        </p:nvSpPr>
        <p:spPr>
          <a:xfrm>
            <a:off x="1475656" y="3861048"/>
            <a:ext cx="4392488" cy="369332"/>
          </a:xfrm>
          <a:prstGeom prst="rect">
            <a:avLst/>
          </a:prstGeom>
          <a:noFill/>
        </p:spPr>
        <p:txBody>
          <a:bodyPr wrap="square" rtlCol="0">
            <a:spAutoFit/>
          </a:bodyPr>
          <a:lstStyle/>
          <a:p>
            <a:endParaRPr lang="nl-BE" dirty="0"/>
          </a:p>
        </p:txBody>
      </p:sp>
      <p:pic>
        <p:nvPicPr>
          <p:cNvPr id="8" name="Afbeelding 7">
            <a:extLst>
              <a:ext uri="{FF2B5EF4-FFF2-40B4-BE49-F238E27FC236}">
                <a16:creationId xmlns:a16="http://schemas.microsoft.com/office/drawing/2014/main" id="{24C8D4AB-21A9-BBCC-7C27-B0436020B4A0}"/>
              </a:ext>
            </a:extLst>
          </p:cNvPr>
          <p:cNvPicPr>
            <a:picLocks noChangeAspect="1"/>
          </p:cNvPicPr>
          <p:nvPr/>
        </p:nvPicPr>
        <p:blipFill>
          <a:blip r:embed="rId2"/>
          <a:stretch>
            <a:fillRect/>
          </a:stretch>
        </p:blipFill>
        <p:spPr>
          <a:xfrm>
            <a:off x="6714786" y="3356992"/>
            <a:ext cx="2429214" cy="3534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FF7BD87-9348-01D1-EBF3-5D3018222D59}"/>
              </a:ext>
            </a:extLst>
          </p:cNvPr>
          <p:cNvSpPr>
            <a:spLocks noGrp="1"/>
          </p:cNvSpPr>
          <p:nvPr>
            <p:ph idx="1"/>
          </p:nvPr>
        </p:nvSpPr>
        <p:spPr/>
        <p:txBody>
          <a:bodyPr/>
          <a:lstStyle/>
          <a:p>
            <a:r>
              <a:rPr lang="nl-NL" dirty="0"/>
              <a:t>Wat is de impact van deze (over) consumptie op de samenleving?</a:t>
            </a:r>
            <a:br>
              <a:rPr lang="nl-NL" dirty="0"/>
            </a:br>
            <a:r>
              <a:rPr lang="nl-NL" dirty="0"/>
              <a:t>Beperkt maar groeiend aantal consumenten zijn zich bewust van de gevolgen voor de klimaatverandering. </a:t>
            </a:r>
            <a:br>
              <a:rPr lang="nl-NL" dirty="0"/>
            </a:br>
            <a:r>
              <a:rPr lang="nl-NL" dirty="0"/>
              <a:t>Kiezen van duurzame producten/verpakkingen en tweede hands producten </a:t>
            </a:r>
            <a:br>
              <a:rPr lang="nl-NL" dirty="0"/>
            </a:br>
            <a:r>
              <a:rPr lang="nl-NL" dirty="0"/>
              <a:t>kiezen om te ‘consuminderen’</a:t>
            </a:r>
            <a:br>
              <a:rPr lang="nl-NL" dirty="0"/>
            </a:br>
            <a:r>
              <a:rPr lang="nl-NL" dirty="0"/>
              <a:t>Hierover meer in het laatste hoofdstuk</a:t>
            </a:r>
          </a:p>
        </p:txBody>
      </p:sp>
      <p:sp>
        <p:nvSpPr>
          <p:cNvPr id="3" name="Titel 2">
            <a:extLst>
              <a:ext uri="{FF2B5EF4-FFF2-40B4-BE49-F238E27FC236}">
                <a16:creationId xmlns:a16="http://schemas.microsoft.com/office/drawing/2014/main" id="{4A52F4ED-BE6E-06E0-DFAD-C6F4DD9C8773}"/>
              </a:ext>
            </a:extLst>
          </p:cNvPr>
          <p:cNvSpPr>
            <a:spLocks noGrp="1"/>
          </p:cNvSpPr>
          <p:nvPr>
            <p:ph type="title"/>
          </p:nvPr>
        </p:nvSpPr>
        <p:spPr/>
        <p:txBody>
          <a:bodyPr/>
          <a:lstStyle/>
          <a:p>
            <a:r>
              <a:rPr lang="nl-NL" dirty="0"/>
              <a:t>1.2 HET AANBOD VAN GOEDEREN EN DIENSTEN</a:t>
            </a:r>
            <a:endParaRPr lang="nl-BE" dirty="0"/>
          </a:p>
        </p:txBody>
      </p:sp>
      <p:sp>
        <p:nvSpPr>
          <p:cNvPr id="4" name="Tijdelijke aanduiding voor dianummer 3">
            <a:extLst>
              <a:ext uri="{FF2B5EF4-FFF2-40B4-BE49-F238E27FC236}">
                <a16:creationId xmlns:a16="http://schemas.microsoft.com/office/drawing/2014/main" id="{1790A711-1AD2-B39C-6B72-0AA732103F65}"/>
              </a:ext>
            </a:extLst>
          </p:cNvPr>
          <p:cNvSpPr>
            <a:spLocks noGrp="1"/>
          </p:cNvSpPr>
          <p:nvPr>
            <p:ph type="sldNum" sz="quarter" idx="11"/>
          </p:nvPr>
        </p:nvSpPr>
        <p:spPr/>
        <p:txBody>
          <a:bodyPr/>
          <a:lstStyle/>
          <a:p>
            <a:fld id="{3B80295F-48CD-49FC-897A-CCEC919B8070}" type="slidenum">
              <a:rPr lang="nl-BE" smtClean="0"/>
              <a:pPr/>
              <a:t>10</a:t>
            </a:fld>
            <a:endParaRPr lang="nl-BE" dirty="0"/>
          </a:p>
        </p:txBody>
      </p:sp>
      <p:sp>
        <p:nvSpPr>
          <p:cNvPr id="5" name="Tijdelijke aanduiding voor voettekst 4">
            <a:extLst>
              <a:ext uri="{FF2B5EF4-FFF2-40B4-BE49-F238E27FC236}">
                <a16:creationId xmlns:a16="http://schemas.microsoft.com/office/drawing/2014/main" id="{98FD2EBC-30B5-5147-57E8-1D9A38EE9822}"/>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267811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700936"/>
          </a:xfrm>
        </p:spPr>
        <p:txBody>
          <a:bodyPr>
            <a:normAutofit fontScale="92500"/>
          </a:bodyPr>
          <a:lstStyle/>
          <a:p>
            <a:r>
              <a:rPr lang="nl-BE" dirty="0"/>
              <a:t>De productlevenscyclus geeft het verband aan tussen de tijd en de bezitsgraad in de populatie</a:t>
            </a:r>
            <a:br>
              <a:rPr lang="nl-BE" dirty="0"/>
            </a:br>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11</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1026" name="Picture 2" descr="http://www.managementgoeroes.nl/wp-content/uploads/2013/03/Product-lifecycle.jpg"/>
          <p:cNvPicPr>
            <a:picLocks noChangeAspect="1" noChangeArrowheads="1"/>
          </p:cNvPicPr>
          <p:nvPr/>
        </p:nvPicPr>
        <p:blipFill>
          <a:blip r:embed="rId2" cstate="print"/>
          <a:srcRect/>
          <a:stretch>
            <a:fillRect/>
          </a:stretch>
        </p:blipFill>
        <p:spPr bwMode="auto">
          <a:xfrm>
            <a:off x="1666316" y="2420888"/>
            <a:ext cx="5929224" cy="30963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De productlevenscyclus: </a:t>
            </a:r>
            <a:br>
              <a:rPr lang="nl-BE" dirty="0"/>
            </a:br>
            <a:r>
              <a:rPr lang="nl-BE" dirty="0"/>
              <a:t>- introductiefase bv. 3D printen</a:t>
            </a:r>
            <a:br>
              <a:rPr lang="nl-BE" dirty="0"/>
            </a:br>
            <a:r>
              <a:rPr lang="nl-BE" dirty="0"/>
              <a:t>- groeifase, bv. elektrische auto</a:t>
            </a:r>
            <a:br>
              <a:rPr lang="nl-BE" dirty="0"/>
            </a:br>
            <a:r>
              <a:rPr lang="nl-BE" dirty="0"/>
              <a:t>- volwassenheidsfase, bv. smartphone</a:t>
            </a:r>
            <a:br>
              <a:rPr lang="nl-BE" dirty="0"/>
            </a:br>
            <a:r>
              <a:rPr lang="nl-BE" dirty="0"/>
              <a:t>- eindfase, bv. iPod. </a:t>
            </a:r>
          </a:p>
          <a:p>
            <a:r>
              <a:rPr lang="nl-BE" dirty="0"/>
              <a:t>Deze PLC wordt steeds sneller doorlopen. Twee jaar na de introductie kan de bezitsgraad nog moeilijk verhogen. </a:t>
            </a:r>
          </a:p>
          <a:p>
            <a:r>
              <a:rPr lang="nl-BE" dirty="0"/>
              <a:t>Veel producten worden uit de markt genomen voordat ze de volwassenheidsfase bereiken.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12</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Wat is de moraal van de PLC voor de marketeers? </a:t>
            </a:r>
            <a:br>
              <a:rPr lang="nl-BE" dirty="0"/>
            </a:br>
            <a:r>
              <a:rPr lang="nl-BE" dirty="0"/>
              <a:t>Gezien de beperkte houdbaarheid </a:t>
            </a:r>
            <a:br>
              <a:rPr lang="nl-BE" dirty="0"/>
            </a:br>
            <a:r>
              <a:rPr lang="nl-BE" dirty="0"/>
              <a:t>van de producten…</a:t>
            </a:r>
            <a:br>
              <a:rPr lang="nl-BE" dirty="0"/>
            </a:br>
            <a:r>
              <a:rPr lang="nl-BE" dirty="0"/>
              <a:t>Innovaties zijn van levensbelang. </a:t>
            </a:r>
          </a:p>
          <a:p>
            <a:pPr>
              <a:buNone/>
            </a:pPr>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6" name="Picture 5" descr="C:\Program Files\Common Files\Microsoft Shared\Clipart\cagcat50\PE01682_.wmf"/>
          <p:cNvPicPr>
            <a:picLocks noChangeAspect="1" noChangeArrowheads="1"/>
          </p:cNvPicPr>
          <p:nvPr/>
        </p:nvPicPr>
        <p:blipFill>
          <a:blip r:embed="rId2" cstate="print"/>
          <a:srcRect/>
          <a:stretch>
            <a:fillRect/>
          </a:stretch>
        </p:blipFill>
        <p:spPr>
          <a:xfrm>
            <a:off x="5804422" y="3068960"/>
            <a:ext cx="2907529" cy="28421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Marketing ‘omvat de ontwikkeling, prijsbepaling, promotie en distributie van producten, diensten of ideeën die de klanten toegevoegde waarde bieden’ (Verhage &amp; Visser, 2018)</a:t>
            </a:r>
            <a:br>
              <a:rPr lang="nl-BE" dirty="0"/>
            </a:br>
            <a:r>
              <a:rPr lang="nl-BE" dirty="0"/>
              <a:t>Marketingmix: instrumenten van de marketeer: product, prijs, promotie, plaats. </a:t>
            </a:r>
          </a:p>
          <a:p>
            <a:r>
              <a:rPr lang="nl-BE" dirty="0"/>
              <a:t>Marketing is een vorm van bedrijfsbeleid waarbij op een resultaat gerichte wijze de wensen van klanten centraal komen te staan.</a:t>
            </a:r>
          </a:p>
        </p:txBody>
      </p:sp>
      <p:sp>
        <p:nvSpPr>
          <p:cNvPr id="3" name="Title 2"/>
          <p:cNvSpPr>
            <a:spLocks noGrp="1"/>
          </p:cNvSpPr>
          <p:nvPr>
            <p:ph type="title"/>
          </p:nvPr>
        </p:nvSpPr>
        <p:spPr/>
        <p:txBody>
          <a:bodyPr/>
          <a:lstStyle/>
          <a:p>
            <a:r>
              <a:rPr lang="nl-BE" dirty="0"/>
              <a:t>1.3 Marketing versus consumentenpsychologie?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14</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dirty="0"/>
              <a:t>Inzicht in consumentengedrag is van belang voor de marketeers. Marketeers hebben vooral oog voor de oriëntatiefase, aankoopfase en tevredenheid na de aankoop. </a:t>
            </a:r>
          </a:p>
          <a:p>
            <a:r>
              <a:rPr lang="nl-BE" dirty="0"/>
              <a:t>Consumentenpsychologie vormt de basis voor de marketing. Consumentenpsychologie heeft ook oog voor het gebruik en afdanken van producten. </a:t>
            </a:r>
            <a:br>
              <a:rPr lang="nl-BE" dirty="0"/>
            </a:br>
            <a:r>
              <a:rPr lang="nl-BE" dirty="0"/>
              <a:t>Bv. speelt het milieubewustzijn een rol in het afdanken van producten? </a:t>
            </a:r>
          </a:p>
          <a:p>
            <a:r>
              <a:rPr lang="nl-BE" dirty="0"/>
              <a:t>Wat is het belang van consumentenpsychologie voor marketing? </a:t>
            </a:r>
          </a:p>
        </p:txBody>
      </p:sp>
      <p:sp>
        <p:nvSpPr>
          <p:cNvPr id="3" name="Title 2"/>
          <p:cNvSpPr>
            <a:spLocks noGrp="1"/>
          </p:cNvSpPr>
          <p:nvPr>
            <p:ph type="title"/>
          </p:nvPr>
        </p:nvSpPr>
        <p:spPr/>
        <p:txBody>
          <a:bodyPr/>
          <a:lstStyle/>
          <a:p>
            <a:r>
              <a:rPr lang="nl-BE" dirty="0"/>
              <a:t>1.3 Marketing versus consumentenpsychologie?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15</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dirty="0"/>
              <a:t>Een normatieve benadering</a:t>
            </a:r>
            <a:br>
              <a:rPr lang="nl-BE" dirty="0"/>
            </a:br>
            <a:r>
              <a:rPr lang="nl-BE" dirty="0"/>
              <a:t>HOE dienen consumenten best te beslissen?</a:t>
            </a:r>
          </a:p>
          <a:p>
            <a:r>
              <a:rPr lang="nl-BE" dirty="0"/>
              <a:t>Een voorschrijvende benadering</a:t>
            </a:r>
            <a:br>
              <a:rPr lang="nl-BE" dirty="0"/>
            </a:br>
            <a:r>
              <a:rPr lang="nl-BE" dirty="0"/>
              <a:t>WAT dienen de consumenten te kopen/gebruiken? </a:t>
            </a:r>
          </a:p>
          <a:p>
            <a:r>
              <a:rPr lang="nl-BE" dirty="0"/>
              <a:t>Voorspellende benadering</a:t>
            </a:r>
            <a:br>
              <a:rPr lang="nl-BE" dirty="0"/>
            </a:br>
            <a:r>
              <a:rPr lang="nl-BE" dirty="0"/>
              <a:t>Hoe zullen de consumenten reageren op wijzigingen in de omgeving?</a:t>
            </a:r>
          </a:p>
          <a:p>
            <a:r>
              <a:rPr lang="nl-BE" dirty="0"/>
              <a:t>Beschrijvende benadering</a:t>
            </a:r>
            <a:br>
              <a:rPr lang="nl-BE" dirty="0"/>
            </a:br>
            <a:r>
              <a:rPr lang="nl-BE" dirty="0"/>
              <a:t>Welke factoren beinvloeden het consumentengedrag? </a:t>
            </a:r>
          </a:p>
          <a:p>
            <a:pPr>
              <a:buNone/>
            </a:pPr>
            <a:endParaRPr lang="nl-BE" dirty="0"/>
          </a:p>
        </p:txBody>
      </p:sp>
      <p:sp>
        <p:nvSpPr>
          <p:cNvPr id="3" name="Title 2"/>
          <p:cNvSpPr>
            <a:spLocks noGrp="1"/>
          </p:cNvSpPr>
          <p:nvPr>
            <p:ph type="title"/>
          </p:nvPr>
        </p:nvSpPr>
        <p:spPr/>
        <p:txBody>
          <a:bodyPr/>
          <a:lstStyle/>
          <a:p>
            <a:r>
              <a:rPr lang="nl-BE" dirty="0"/>
              <a:t>1.4 Een beschrijvende studie?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EC96-CB29-4BD6-88EC-70D1675844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D809B-E913-BA9D-6340-49CF078EDA11}"/>
              </a:ext>
            </a:extLst>
          </p:cNvPr>
          <p:cNvSpPr>
            <a:spLocks noGrp="1"/>
          </p:cNvSpPr>
          <p:nvPr>
            <p:ph idx="1"/>
          </p:nvPr>
        </p:nvSpPr>
        <p:spPr/>
        <p:txBody>
          <a:bodyPr>
            <a:normAutofit fontScale="77500" lnSpcReduction="20000"/>
          </a:bodyPr>
          <a:lstStyle/>
          <a:p>
            <a:r>
              <a:rPr lang="nl-BE" dirty="0"/>
              <a:t>De overheid</a:t>
            </a:r>
            <a:br>
              <a:rPr lang="nl-BE" dirty="0"/>
            </a:br>
            <a:r>
              <a:rPr lang="nl-BE" dirty="0"/>
              <a:t>bv. minder energie verbruiken, …</a:t>
            </a:r>
          </a:p>
          <a:p>
            <a:pPr marL="0" indent="0">
              <a:buNone/>
            </a:pPr>
            <a:r>
              <a:rPr lang="nl-BE" dirty="0"/>
              <a:t>    Het begrip nudging    </a:t>
            </a:r>
          </a:p>
          <a:p>
            <a:r>
              <a:rPr lang="nl-BE" dirty="0"/>
              <a:t>Marketeers/communicatiedeskundigen</a:t>
            </a:r>
            <a:br>
              <a:rPr lang="nl-BE" dirty="0"/>
            </a:br>
            <a:r>
              <a:rPr lang="nl-BE" dirty="0"/>
              <a:t>Hoe zullen consumenten reageren op extra informatie? </a:t>
            </a:r>
          </a:p>
          <a:p>
            <a:r>
              <a:rPr lang="nl-BE" dirty="0"/>
              <a:t>De consumenten</a:t>
            </a:r>
            <a:br>
              <a:rPr lang="nl-BE" dirty="0"/>
            </a:br>
            <a:r>
              <a:rPr lang="nl-BE" dirty="0"/>
              <a:t>Hoe worden we beïnvloed door marketeers? </a:t>
            </a:r>
          </a:p>
          <a:p>
            <a:r>
              <a:rPr lang="nl-BE" dirty="0"/>
              <a:t>De wetenschap</a:t>
            </a:r>
            <a:br>
              <a:rPr lang="nl-BE" dirty="0"/>
            </a:br>
            <a:r>
              <a:rPr lang="nl-BE" dirty="0"/>
              <a:t>Hoe beïnvloeden consumenten elkaar?</a:t>
            </a:r>
          </a:p>
          <a:p>
            <a:r>
              <a:rPr lang="nl-BE" dirty="0"/>
              <a:t>De (toegepaste) psycholoog</a:t>
            </a:r>
            <a:br>
              <a:rPr lang="nl-BE" dirty="0"/>
            </a:br>
            <a:r>
              <a:rPr lang="nl-BE" dirty="0"/>
              <a:t>Veel psychische problemen zijn gerelateerd aan consumentengedrag.</a:t>
            </a:r>
          </a:p>
        </p:txBody>
      </p:sp>
      <p:sp>
        <p:nvSpPr>
          <p:cNvPr id="3" name="Title 2">
            <a:extLst>
              <a:ext uri="{FF2B5EF4-FFF2-40B4-BE49-F238E27FC236}">
                <a16:creationId xmlns:a16="http://schemas.microsoft.com/office/drawing/2014/main" id="{46158ADC-01FE-F098-8529-D34791EA4FE2}"/>
              </a:ext>
            </a:extLst>
          </p:cNvPr>
          <p:cNvSpPr>
            <a:spLocks noGrp="1"/>
          </p:cNvSpPr>
          <p:nvPr>
            <p:ph type="title"/>
          </p:nvPr>
        </p:nvSpPr>
        <p:spPr/>
        <p:txBody>
          <a:bodyPr/>
          <a:lstStyle/>
          <a:p>
            <a:r>
              <a:rPr lang="nl-BE" dirty="0"/>
              <a:t>1.5 Wie heeft belang bij deze studie?</a:t>
            </a:r>
          </a:p>
        </p:txBody>
      </p:sp>
      <p:sp>
        <p:nvSpPr>
          <p:cNvPr id="4" name="Slide Number Placeholder 3">
            <a:extLst>
              <a:ext uri="{FF2B5EF4-FFF2-40B4-BE49-F238E27FC236}">
                <a16:creationId xmlns:a16="http://schemas.microsoft.com/office/drawing/2014/main" id="{2109EF0D-EDDA-AA7B-F242-D5A3122F0067}"/>
              </a:ext>
            </a:extLst>
          </p:cNvPr>
          <p:cNvSpPr>
            <a:spLocks noGrp="1"/>
          </p:cNvSpPr>
          <p:nvPr>
            <p:ph type="sldNum" sz="quarter" idx="11"/>
          </p:nvPr>
        </p:nvSpPr>
        <p:spPr/>
        <p:txBody>
          <a:bodyPr/>
          <a:lstStyle/>
          <a:p>
            <a:fld id="{3B80295F-48CD-49FC-897A-CCEC919B8070}" type="slidenum">
              <a:rPr lang="nl-BE" smtClean="0"/>
              <a:pPr/>
              <a:t>17</a:t>
            </a:fld>
            <a:endParaRPr lang="nl-BE" dirty="0"/>
          </a:p>
        </p:txBody>
      </p:sp>
      <p:sp>
        <p:nvSpPr>
          <p:cNvPr id="5" name="Footer Placeholder 4">
            <a:extLst>
              <a:ext uri="{FF2B5EF4-FFF2-40B4-BE49-F238E27FC236}">
                <a16:creationId xmlns:a16="http://schemas.microsoft.com/office/drawing/2014/main" id="{F0E2953D-3200-164C-6562-88BDC4DD00EC}"/>
              </a:ext>
            </a:extLst>
          </p:cNvPr>
          <p:cNvSpPr>
            <a:spLocks noGrp="1"/>
          </p:cNvSpPr>
          <p:nvPr>
            <p:ph type="ftr" sz="quarter" idx="12"/>
          </p:nvPr>
        </p:nvSpPr>
        <p:spPr/>
        <p:txBody>
          <a:bodyPr/>
          <a:lstStyle/>
          <a:p>
            <a:endParaRPr lang="nl-BE" dirty="0"/>
          </a:p>
        </p:txBody>
      </p:sp>
      <p:pic>
        <p:nvPicPr>
          <p:cNvPr id="9" name="Afbeelding 8" descr="Afbeelding met speelgoed, standbeeld, zitten, grond&#10;&#10;Automatisch gegenereerde beschrijving">
            <a:extLst>
              <a:ext uri="{FF2B5EF4-FFF2-40B4-BE49-F238E27FC236}">
                <a16:creationId xmlns:a16="http://schemas.microsoft.com/office/drawing/2014/main" id="{12DF513E-EC82-480B-C8BF-734A1DDC9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363" y="613069"/>
            <a:ext cx="2752637" cy="1835092"/>
          </a:xfrm>
          <a:prstGeom prst="rect">
            <a:avLst/>
          </a:prstGeom>
        </p:spPr>
      </p:pic>
    </p:spTree>
    <p:extLst>
      <p:ext uri="{BB962C8B-B14F-4D97-AF65-F5344CB8AC3E}">
        <p14:creationId xmlns:p14="http://schemas.microsoft.com/office/powerpoint/2010/main" val="377290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What is nudging?">
            <a:hlinkClick r:id="" action="ppaction://media"/>
            <a:extLst>
              <a:ext uri="{FF2B5EF4-FFF2-40B4-BE49-F238E27FC236}">
                <a16:creationId xmlns:a16="http://schemas.microsoft.com/office/drawing/2014/main" id="{051CD74A-8E95-6613-8BE0-3D08DCB87A0C}"/>
              </a:ext>
            </a:extLst>
          </p:cNvPr>
          <p:cNvPicPr>
            <a:picLocks noGrp="1" noRot="1" noChangeAspect="1"/>
          </p:cNvPicPr>
          <p:nvPr>
            <p:ph idx="1"/>
            <a:videoFile r:link="rId1"/>
          </p:nvPr>
        </p:nvPicPr>
        <p:blipFill>
          <a:blip r:embed="rId3"/>
          <a:stretch>
            <a:fillRect/>
          </a:stretch>
        </p:blipFill>
        <p:spPr>
          <a:xfrm>
            <a:off x="652463" y="1152525"/>
            <a:ext cx="7837487" cy="4427538"/>
          </a:xfrm>
          <a:prstGeom prst="rect">
            <a:avLst/>
          </a:prstGeom>
        </p:spPr>
      </p:pic>
      <p:sp>
        <p:nvSpPr>
          <p:cNvPr id="3" name="Titel 2">
            <a:extLst>
              <a:ext uri="{FF2B5EF4-FFF2-40B4-BE49-F238E27FC236}">
                <a16:creationId xmlns:a16="http://schemas.microsoft.com/office/drawing/2014/main" id="{6D38F9F4-81FB-0E65-5ABE-8E40D1475A9D}"/>
              </a:ext>
            </a:extLst>
          </p:cNvPr>
          <p:cNvSpPr>
            <a:spLocks noGrp="1"/>
          </p:cNvSpPr>
          <p:nvPr>
            <p:ph type="title"/>
          </p:nvPr>
        </p:nvSpPr>
        <p:spPr/>
        <p:txBody>
          <a:bodyPr/>
          <a:lstStyle/>
          <a:p>
            <a:r>
              <a:rPr lang="nl-NL" dirty="0"/>
              <a:t>1.5 NUDGING</a:t>
            </a:r>
            <a:endParaRPr lang="nl-BE" dirty="0"/>
          </a:p>
        </p:txBody>
      </p:sp>
      <p:sp>
        <p:nvSpPr>
          <p:cNvPr id="4" name="Tijdelijke aanduiding voor dianummer 3">
            <a:extLst>
              <a:ext uri="{FF2B5EF4-FFF2-40B4-BE49-F238E27FC236}">
                <a16:creationId xmlns:a16="http://schemas.microsoft.com/office/drawing/2014/main" id="{B225653F-7AEE-F496-3CDE-D77C7CC6D3E9}"/>
              </a:ext>
            </a:extLst>
          </p:cNvPr>
          <p:cNvSpPr>
            <a:spLocks noGrp="1"/>
          </p:cNvSpPr>
          <p:nvPr>
            <p:ph type="sldNum" sz="quarter" idx="11"/>
          </p:nvPr>
        </p:nvSpPr>
        <p:spPr/>
        <p:txBody>
          <a:bodyPr/>
          <a:lstStyle/>
          <a:p>
            <a:fld id="{3B80295F-48CD-49FC-897A-CCEC919B8070}" type="slidenum">
              <a:rPr lang="nl-BE" smtClean="0"/>
              <a:pPr/>
              <a:t>18</a:t>
            </a:fld>
            <a:endParaRPr lang="nl-BE" dirty="0"/>
          </a:p>
        </p:txBody>
      </p:sp>
      <p:sp>
        <p:nvSpPr>
          <p:cNvPr id="5" name="Tijdelijke aanduiding voor voettekst 4">
            <a:extLst>
              <a:ext uri="{FF2B5EF4-FFF2-40B4-BE49-F238E27FC236}">
                <a16:creationId xmlns:a16="http://schemas.microsoft.com/office/drawing/2014/main" id="{2BF633B3-60BB-5287-0DF1-F0944AF35B73}"/>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38899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6CE500-B964-4D99-BD1F-C4C83BDAE113}"/>
              </a:ext>
            </a:extLst>
          </p:cNvPr>
          <p:cNvSpPr>
            <a:spLocks noGrp="1"/>
          </p:cNvSpPr>
          <p:nvPr>
            <p:ph idx="1"/>
          </p:nvPr>
        </p:nvSpPr>
        <p:spPr/>
        <p:txBody>
          <a:bodyPr/>
          <a:lstStyle/>
          <a:p>
            <a:r>
              <a:rPr lang="nl-BE" dirty="0"/>
              <a:t>Consumentengedrag dient breder opgevat te worden dan alleen het aankopen.</a:t>
            </a:r>
          </a:p>
          <a:p>
            <a:r>
              <a:rPr lang="nl-BE" dirty="0"/>
              <a:t>In het aanbod van goederen komen steeds meer de luxeproducten op de voorgrond.</a:t>
            </a:r>
          </a:p>
          <a:p>
            <a:r>
              <a:rPr lang="nl-BE" dirty="0"/>
              <a:t>In onze consumptiemaatschappij wint de sociaal expressieve functie van goederen aan belang. </a:t>
            </a:r>
          </a:p>
          <a:p>
            <a:r>
              <a:rPr lang="nl-BE" dirty="0"/>
              <a:t>De PLC geeft het verband aan tussen de tijd en de bezitsgraad van een product. </a:t>
            </a:r>
          </a:p>
        </p:txBody>
      </p:sp>
      <p:sp>
        <p:nvSpPr>
          <p:cNvPr id="3" name="Titel 2">
            <a:extLst>
              <a:ext uri="{FF2B5EF4-FFF2-40B4-BE49-F238E27FC236}">
                <a16:creationId xmlns:a16="http://schemas.microsoft.com/office/drawing/2014/main" id="{AD5D547E-11D4-406F-A138-620E3200D7B3}"/>
              </a:ext>
            </a:extLst>
          </p:cNvPr>
          <p:cNvSpPr>
            <a:spLocks noGrp="1"/>
          </p:cNvSpPr>
          <p:nvPr>
            <p:ph type="title"/>
          </p:nvPr>
        </p:nvSpPr>
        <p:spPr/>
        <p:txBody>
          <a:bodyPr/>
          <a:lstStyle/>
          <a:p>
            <a:r>
              <a:rPr lang="nl-BE" dirty="0"/>
              <a:t>Besluit</a:t>
            </a:r>
          </a:p>
        </p:txBody>
      </p:sp>
      <p:sp>
        <p:nvSpPr>
          <p:cNvPr id="4" name="Tijdelijke aanduiding voor dianummer 3">
            <a:extLst>
              <a:ext uri="{FF2B5EF4-FFF2-40B4-BE49-F238E27FC236}">
                <a16:creationId xmlns:a16="http://schemas.microsoft.com/office/drawing/2014/main" id="{A7F0797F-D2FC-4CFE-A805-28CFAD815B34}"/>
              </a:ext>
            </a:extLst>
          </p:cNvPr>
          <p:cNvSpPr>
            <a:spLocks noGrp="1"/>
          </p:cNvSpPr>
          <p:nvPr>
            <p:ph type="sldNum" sz="quarter" idx="11"/>
          </p:nvPr>
        </p:nvSpPr>
        <p:spPr/>
        <p:txBody>
          <a:bodyPr/>
          <a:lstStyle/>
          <a:p>
            <a:fld id="{3B80295F-48CD-49FC-897A-CCEC919B8070}" type="slidenum">
              <a:rPr lang="nl-BE" smtClean="0"/>
              <a:pPr/>
              <a:t>19</a:t>
            </a:fld>
            <a:endParaRPr lang="nl-BE" dirty="0"/>
          </a:p>
        </p:txBody>
      </p:sp>
      <p:sp>
        <p:nvSpPr>
          <p:cNvPr id="5" name="Tijdelijke aanduiding voor voettekst 4">
            <a:extLst>
              <a:ext uri="{FF2B5EF4-FFF2-40B4-BE49-F238E27FC236}">
                <a16:creationId xmlns:a16="http://schemas.microsoft.com/office/drawing/2014/main" id="{4A15787F-576F-434C-8F69-34088D42933F}"/>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288883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dirty="0"/>
              <a:t>Een definitie van consumentengedrag</a:t>
            </a:r>
          </a:p>
          <a:p>
            <a:r>
              <a:rPr lang="nl-BE" dirty="0"/>
              <a:t>Wat is het aanbod van goederen en diensten? </a:t>
            </a:r>
            <a:br>
              <a:rPr lang="nl-BE" dirty="0"/>
            </a:br>
            <a:r>
              <a:rPr lang="nl-BE" dirty="0"/>
              <a:t>- van schaarste naar overvloed; </a:t>
            </a:r>
            <a:br>
              <a:rPr lang="nl-BE" dirty="0"/>
            </a:br>
            <a:r>
              <a:rPr lang="nl-BE" dirty="0"/>
              <a:t>- een index van consumentenvertrouwen;</a:t>
            </a:r>
            <a:br>
              <a:rPr lang="nl-BE" dirty="0"/>
            </a:br>
            <a:r>
              <a:rPr lang="nl-BE" dirty="0"/>
              <a:t>- een consumptiemaatschappij;</a:t>
            </a:r>
            <a:br>
              <a:rPr lang="nl-BE" dirty="0"/>
            </a:br>
            <a:r>
              <a:rPr lang="nl-BE" dirty="0"/>
              <a:t>- de productlevenscylus.  </a:t>
            </a:r>
          </a:p>
          <a:p>
            <a:r>
              <a:rPr lang="nl-BE" dirty="0"/>
              <a:t>Wat is het onderscheid tussen marketing en consumentenpsychologie? </a:t>
            </a:r>
          </a:p>
          <a:p>
            <a:r>
              <a:rPr lang="nl-BE" dirty="0"/>
              <a:t>Een beschrijvende studie? </a:t>
            </a:r>
          </a:p>
          <a:p>
            <a:r>
              <a:rPr lang="nl-BE" dirty="0"/>
              <a:t>Wie heeft belang bij deze studie? </a:t>
            </a:r>
          </a:p>
        </p:txBody>
      </p:sp>
      <p:sp>
        <p:nvSpPr>
          <p:cNvPr id="3" name="Title 2"/>
          <p:cNvSpPr>
            <a:spLocks noGrp="1"/>
          </p:cNvSpPr>
          <p:nvPr>
            <p:ph type="title"/>
          </p:nvPr>
        </p:nvSpPr>
        <p:spPr/>
        <p:txBody>
          <a:bodyPr/>
          <a:lstStyle/>
          <a:p>
            <a:r>
              <a:rPr lang="nl-BE" dirty="0"/>
              <a:t>Wat is consumentengedrag?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7D94232-DA7D-4E15-9D7D-ABDDF5D09BE3}"/>
              </a:ext>
            </a:extLst>
          </p:cNvPr>
          <p:cNvSpPr>
            <a:spLocks noGrp="1"/>
          </p:cNvSpPr>
          <p:nvPr>
            <p:ph idx="1"/>
          </p:nvPr>
        </p:nvSpPr>
        <p:spPr/>
        <p:txBody>
          <a:bodyPr>
            <a:normAutofit fontScale="62500" lnSpcReduction="20000"/>
          </a:bodyPr>
          <a:lstStyle/>
          <a:p>
            <a:r>
              <a:rPr lang="nl-BE" dirty="0"/>
              <a:t>In deze PLC onderscheiden we </a:t>
            </a:r>
          </a:p>
          <a:p>
            <a:pPr marL="0" indent="0">
              <a:buNone/>
            </a:pPr>
            <a:r>
              <a:rPr lang="nl-BE" dirty="0"/>
              <a:t>	introductiefase; </a:t>
            </a:r>
          </a:p>
          <a:p>
            <a:pPr marL="0" indent="0">
              <a:buNone/>
            </a:pPr>
            <a:r>
              <a:rPr lang="nl-BE" dirty="0"/>
              <a:t>	groeifase; </a:t>
            </a:r>
          </a:p>
          <a:p>
            <a:pPr marL="0" indent="0">
              <a:buNone/>
            </a:pPr>
            <a:r>
              <a:rPr lang="nl-BE" dirty="0"/>
              <a:t>	volwassenheidsfase; </a:t>
            </a:r>
          </a:p>
          <a:p>
            <a:pPr marL="0" indent="0">
              <a:buNone/>
            </a:pPr>
            <a:r>
              <a:rPr lang="nl-BE" dirty="0"/>
              <a:t>	eindfase. </a:t>
            </a:r>
            <a:br>
              <a:rPr lang="nl-BE" dirty="0"/>
            </a:br>
            <a:endParaRPr lang="nl-BE" dirty="0"/>
          </a:p>
          <a:p>
            <a:r>
              <a:rPr lang="nl-BE" dirty="0"/>
              <a:t>Consumentenpsychologie heeft een ruimer blikveld dan de marketing. </a:t>
            </a:r>
            <a:br>
              <a:rPr lang="nl-BE" dirty="0"/>
            </a:br>
            <a:endParaRPr lang="nl-BE" dirty="0"/>
          </a:p>
          <a:p>
            <a:r>
              <a:rPr lang="nl-BE" dirty="0"/>
              <a:t>In dit boek beperken we ons tot een beschrijvende benadering. </a:t>
            </a:r>
            <a:br>
              <a:rPr lang="nl-BE" dirty="0"/>
            </a:br>
            <a:endParaRPr lang="nl-BE" dirty="0"/>
          </a:p>
          <a:p>
            <a:r>
              <a:rPr lang="nl-BE" dirty="0"/>
              <a:t>Wie heeft belang bij deze studie? Overheid, marketeers, consumenten, wetenschap, psychologen. </a:t>
            </a:r>
          </a:p>
          <a:p>
            <a:endParaRPr lang="nl-BE" dirty="0"/>
          </a:p>
          <a:p>
            <a:pPr marL="0" indent="0">
              <a:buNone/>
            </a:pPr>
            <a:r>
              <a:rPr lang="nl-BE" dirty="0"/>
              <a:t>	</a:t>
            </a: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AA60FA83-A501-44FB-8B75-F85AD131F317}"/>
              </a:ext>
            </a:extLst>
          </p:cNvPr>
          <p:cNvSpPr>
            <a:spLocks noGrp="1"/>
          </p:cNvSpPr>
          <p:nvPr>
            <p:ph type="title"/>
          </p:nvPr>
        </p:nvSpPr>
        <p:spPr/>
        <p:txBody>
          <a:bodyPr/>
          <a:lstStyle/>
          <a:p>
            <a:r>
              <a:rPr lang="nl-BE" dirty="0" err="1"/>
              <a:t>bESLUIT</a:t>
            </a:r>
            <a:endParaRPr lang="nl-BE" dirty="0"/>
          </a:p>
        </p:txBody>
      </p:sp>
      <p:sp>
        <p:nvSpPr>
          <p:cNvPr id="4" name="Tijdelijke aanduiding voor dianummer 3">
            <a:extLst>
              <a:ext uri="{FF2B5EF4-FFF2-40B4-BE49-F238E27FC236}">
                <a16:creationId xmlns:a16="http://schemas.microsoft.com/office/drawing/2014/main" id="{733CFE9C-4D67-4DC6-A2D9-AB5EE241A28A}"/>
              </a:ext>
            </a:extLst>
          </p:cNvPr>
          <p:cNvSpPr>
            <a:spLocks noGrp="1"/>
          </p:cNvSpPr>
          <p:nvPr>
            <p:ph type="sldNum" sz="quarter" idx="11"/>
          </p:nvPr>
        </p:nvSpPr>
        <p:spPr/>
        <p:txBody>
          <a:bodyPr/>
          <a:lstStyle/>
          <a:p>
            <a:fld id="{3B80295F-48CD-49FC-897A-CCEC919B8070}" type="slidenum">
              <a:rPr lang="nl-BE" smtClean="0"/>
              <a:pPr/>
              <a:t>20</a:t>
            </a:fld>
            <a:endParaRPr lang="nl-BE" dirty="0"/>
          </a:p>
        </p:txBody>
      </p:sp>
      <p:sp>
        <p:nvSpPr>
          <p:cNvPr id="5" name="Tijdelijke aanduiding voor voettekst 4">
            <a:extLst>
              <a:ext uri="{FF2B5EF4-FFF2-40B4-BE49-F238E27FC236}">
                <a16:creationId xmlns:a16="http://schemas.microsoft.com/office/drawing/2014/main" id="{3CAEEB71-83F4-43AC-961A-CB3390DE11B5}"/>
              </a:ext>
            </a:extLst>
          </p:cNvPr>
          <p:cNvSpPr>
            <a:spLocks noGrp="1"/>
          </p:cNvSpPr>
          <p:nvPr>
            <p:ph type="ftr" sz="quarter" idx="12"/>
          </p:nvPr>
        </p:nvSpPr>
        <p:spPr/>
        <p:txBody>
          <a:bodyPr/>
          <a:lstStyle/>
          <a:p>
            <a:endParaRPr lang="nl-BE" dirty="0"/>
          </a:p>
        </p:txBody>
      </p:sp>
    </p:spTree>
    <p:extLst>
      <p:ext uri="{BB962C8B-B14F-4D97-AF65-F5344CB8AC3E}">
        <p14:creationId xmlns:p14="http://schemas.microsoft.com/office/powerpoint/2010/main" val="2603227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a:t>Consumentenpsychologie</a:t>
            </a:r>
            <a:endParaRPr lang="en-US" dirty="0"/>
          </a:p>
        </p:txBody>
      </p:sp>
      <p:sp>
        <p:nvSpPr>
          <p:cNvPr id="4" name="Footer Placeholder 3"/>
          <p:cNvSpPr>
            <a:spLocks noGrp="1"/>
          </p:cNvSpPr>
          <p:nvPr>
            <p:ph type="ftr" sz="quarter" idx="12"/>
          </p:nvPr>
        </p:nvSpPr>
        <p:spPr/>
        <p:txBody>
          <a:bodyPr/>
          <a:lstStyle/>
          <a:p>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21</a:t>
            </a:fld>
            <a:endParaRPr lang="nl-BE" dirty="0"/>
          </a:p>
        </p:txBody>
      </p:sp>
      <p:pic>
        <p:nvPicPr>
          <p:cNvPr id="8" name="Afbeelding 7">
            <a:extLst>
              <a:ext uri="{FF2B5EF4-FFF2-40B4-BE49-F238E27FC236}">
                <a16:creationId xmlns:a16="http://schemas.microsoft.com/office/drawing/2014/main" id="{C8086CE9-67D0-5D81-1B29-7F8C0D7C732E}"/>
              </a:ext>
            </a:extLst>
          </p:cNvPr>
          <p:cNvPicPr>
            <a:picLocks noChangeAspect="1"/>
          </p:cNvPicPr>
          <p:nvPr/>
        </p:nvPicPr>
        <p:blipFill>
          <a:blip r:embed="rId2"/>
          <a:stretch>
            <a:fillRect/>
          </a:stretch>
        </p:blipFill>
        <p:spPr>
          <a:xfrm>
            <a:off x="6750609" y="3356992"/>
            <a:ext cx="2429214" cy="35342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l-BE" dirty="0"/>
              <a:t>‘Het betreft mentale en fysieke handelingen, met hun aanleidingen, oorzaken en gevolgen, van individuele en (meestal) kleine groepen, betreffende oriëntatie, aanschaf, gebruik, onderhoud, en afdanken, van schaarse goederen en diensten, uit de commerciële sector, overheidssector en huishoudelijke sector, </a:t>
            </a:r>
            <a:br>
              <a:rPr lang="nl-BE" dirty="0"/>
            </a:br>
            <a:r>
              <a:rPr lang="nl-BE" dirty="0"/>
              <a:t>leidend tot functievervulling en het bereiken van doelen en waarden en hiermee tot tevredenheid en welzijn, lettend op korte- en langetermijneffecten, de individuele en maatschappelijke gevolgen.’   </a:t>
            </a:r>
          </a:p>
        </p:txBody>
      </p:sp>
      <p:sp>
        <p:nvSpPr>
          <p:cNvPr id="3" name="Title 2"/>
          <p:cNvSpPr>
            <a:spLocks noGrp="1"/>
          </p:cNvSpPr>
          <p:nvPr>
            <p:ph type="title"/>
          </p:nvPr>
        </p:nvSpPr>
        <p:spPr/>
        <p:txBody>
          <a:bodyPr/>
          <a:lstStyle/>
          <a:p>
            <a:r>
              <a:rPr lang="nl-BE" dirty="0"/>
              <a:t>1.1 Een definitie van consumentengedrag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Van schaarste naar overvloed</a:t>
            </a:r>
            <a:br>
              <a:rPr lang="nl-BE" dirty="0"/>
            </a:br>
            <a:r>
              <a:rPr lang="nl-BE" dirty="0"/>
              <a:t>Wat is het verband tussen het toenemend inkomen en uitgaven voor diverse typen van goederen? </a:t>
            </a:r>
            <a:br>
              <a:rPr lang="nl-BE" dirty="0"/>
            </a:br>
            <a:r>
              <a:rPr lang="nl-BE" dirty="0"/>
              <a:t>	noodzakelijke goederen</a:t>
            </a:r>
            <a:br>
              <a:rPr lang="nl-BE" dirty="0"/>
            </a:br>
            <a:r>
              <a:rPr lang="nl-BE" dirty="0"/>
              <a:t>	inferieure goederen</a:t>
            </a:r>
            <a:br>
              <a:rPr lang="nl-BE" dirty="0"/>
            </a:br>
            <a:r>
              <a:rPr lang="nl-BE" dirty="0"/>
              <a:t>	luxegoederen</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6" name="Afbeelding 5">
            <a:extLst>
              <a:ext uri="{FF2B5EF4-FFF2-40B4-BE49-F238E27FC236}">
                <a16:creationId xmlns:a16="http://schemas.microsoft.com/office/drawing/2014/main" id="{981545B5-0633-414C-A480-3B27314EBB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59524" y="3073526"/>
            <a:ext cx="4005063" cy="3563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Een index van consumentenvertrouwen</a:t>
            </a:r>
          </a:p>
          <a:p>
            <a:pPr>
              <a:buNone/>
            </a:pPr>
            <a:r>
              <a:rPr lang="nl-BE" dirty="0"/>
              <a:t>	- Welk is uw visie op de economie? </a:t>
            </a:r>
            <a:br>
              <a:rPr lang="nl-BE" dirty="0"/>
            </a:br>
            <a:r>
              <a:rPr lang="nl-BE" dirty="0"/>
              <a:t>- Hoe verwacht u dat uw gezinsinkomen zal evolueren? </a:t>
            </a:r>
            <a:br>
              <a:rPr lang="nl-BE" dirty="0"/>
            </a:br>
            <a:r>
              <a:rPr lang="nl-BE" dirty="0"/>
              <a:t>- Is het nu het geschikte moment om duurzame goederen aan te schaffen?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124872"/>
          </a:xfrm>
        </p:spPr>
        <p:txBody>
          <a:bodyPr/>
          <a:lstStyle/>
          <a:p>
            <a:r>
              <a:rPr lang="nl-BE" dirty="0"/>
              <a:t>Index van consumentenvertrouwen</a:t>
            </a:r>
          </a:p>
          <a:p>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8" name="Afbeelding 7">
            <a:extLst>
              <a:ext uri="{FF2B5EF4-FFF2-40B4-BE49-F238E27FC236}">
                <a16:creationId xmlns:a16="http://schemas.microsoft.com/office/drawing/2014/main" id="{61F72197-3B9F-AC0F-C46F-B5D124209E99}"/>
              </a:ext>
            </a:extLst>
          </p:cNvPr>
          <p:cNvPicPr>
            <a:picLocks noChangeAspect="1"/>
          </p:cNvPicPr>
          <p:nvPr/>
        </p:nvPicPr>
        <p:blipFill>
          <a:blip r:embed="rId2"/>
          <a:stretch>
            <a:fillRect/>
          </a:stretch>
        </p:blipFill>
        <p:spPr>
          <a:xfrm>
            <a:off x="367453" y="1180994"/>
            <a:ext cx="8173591" cy="45250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Vanaf de tweede helft van vorige eeuw overgang van schaarste naar overvloed: </a:t>
            </a:r>
          </a:p>
          <a:p>
            <a:pPr>
              <a:buNone/>
            </a:pPr>
            <a:r>
              <a:rPr lang="nl-BE" dirty="0"/>
              <a:t>	De consumptiecultuur</a:t>
            </a:r>
            <a:br>
              <a:rPr lang="nl-BE" dirty="0"/>
            </a:br>
            <a:r>
              <a:rPr lang="nl-BE" dirty="0"/>
              <a:t>- consumptie bevindt zich op hoog niveau; </a:t>
            </a:r>
            <a:br>
              <a:rPr lang="nl-BE" dirty="0"/>
            </a:br>
            <a:r>
              <a:rPr lang="nl-BE" dirty="0"/>
              <a:t>- goederen worden vooral verworven via aankoop en minder door eigen productie; </a:t>
            </a:r>
            <a:br>
              <a:rPr lang="nl-BE" dirty="0"/>
            </a:br>
            <a:r>
              <a:rPr lang="nl-BE" dirty="0"/>
              <a:t>- consumptie en overconsumptie worden algemeen aanvaard; </a:t>
            </a:r>
            <a:br>
              <a:rPr lang="nl-BE" dirty="0"/>
            </a:br>
            <a:r>
              <a:rPr lang="nl-BE" dirty="0"/>
              <a:t>- mensen evalueren zichzelf en anderen op basis van hun consumptiegedrag.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6" name="Afbeelding 5">
            <a:extLst>
              <a:ext uri="{FF2B5EF4-FFF2-40B4-BE49-F238E27FC236}">
                <a16:creationId xmlns:a16="http://schemas.microsoft.com/office/drawing/2014/main" id="{0F93A5F3-B193-43AE-B321-760763998832}"/>
              </a:ext>
            </a:extLst>
          </p:cNvPr>
          <p:cNvPicPr>
            <a:picLocks noChangeAspect="1"/>
          </p:cNvPicPr>
          <p:nvPr/>
        </p:nvPicPr>
        <p:blipFill>
          <a:blip r:embed="rId2"/>
          <a:stretch>
            <a:fillRect/>
          </a:stretch>
        </p:blipFill>
        <p:spPr>
          <a:xfrm>
            <a:off x="6031076" y="5167538"/>
            <a:ext cx="3112924" cy="16904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Hoe is deze consumptiemaatschappij ontstaan?</a:t>
            </a:r>
            <a:br>
              <a:rPr lang="nl-BE" dirty="0"/>
            </a:br>
            <a:r>
              <a:rPr lang="nl-BE" dirty="0"/>
              <a:t>- aanbod van goederen werd verbeterd door comparatieve voordelen en de verbeterde technologieën; </a:t>
            </a:r>
            <a:br>
              <a:rPr lang="nl-BE" dirty="0"/>
            </a:br>
            <a:r>
              <a:rPr lang="nl-BE" dirty="0"/>
              <a:t>- toenemend inkomen heeft bijgedragen aan de vraag naar goederen; </a:t>
            </a:r>
            <a:br>
              <a:rPr lang="nl-BE" dirty="0"/>
            </a:br>
            <a:r>
              <a:rPr lang="nl-BE" dirty="0"/>
              <a:t>- reclame stimuleert het gebruik van goederen.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8</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124872"/>
          </a:xfrm>
        </p:spPr>
        <p:txBody>
          <a:bodyPr>
            <a:noAutofit/>
          </a:bodyPr>
          <a:lstStyle/>
          <a:p>
            <a:r>
              <a:rPr lang="nl-BE" sz="2800"/>
              <a:t>Een sociaal-expressieve </a:t>
            </a:r>
            <a:r>
              <a:rPr lang="nl-BE" sz="2800" dirty="0"/>
              <a:t>betekenis van producten?</a:t>
            </a:r>
            <a:br>
              <a:rPr lang="nl-BE" sz="2800" dirty="0"/>
            </a:br>
            <a:br>
              <a:rPr lang="nl-BE" sz="2400" dirty="0"/>
            </a:br>
            <a:endParaRPr lang="nl-BE" sz="2400"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9</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6" name="Afbeelding 5">
            <a:extLst>
              <a:ext uri="{FF2B5EF4-FFF2-40B4-BE49-F238E27FC236}">
                <a16:creationId xmlns:a16="http://schemas.microsoft.com/office/drawing/2014/main" id="{8C3D5C63-1A5D-46C5-A7F1-AC6CFEDC4238}"/>
              </a:ext>
            </a:extLst>
          </p:cNvPr>
          <p:cNvPicPr>
            <a:picLocks noChangeAspect="1"/>
          </p:cNvPicPr>
          <p:nvPr/>
        </p:nvPicPr>
        <p:blipFill>
          <a:blip r:embed="rId2"/>
          <a:stretch>
            <a:fillRect/>
          </a:stretch>
        </p:blipFill>
        <p:spPr>
          <a:xfrm>
            <a:off x="1907704" y="2267459"/>
            <a:ext cx="5138184" cy="3429371"/>
          </a:xfrm>
          <a:prstGeom prst="rect">
            <a:avLst/>
          </a:prstGeom>
        </p:spPr>
      </p:pic>
    </p:spTree>
  </p:cSld>
  <p:clrMapOvr>
    <a:masterClrMapping/>
  </p:clrMapOvr>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86</TotalTime>
  <Words>979</Words>
  <Application>Microsoft Office PowerPoint</Application>
  <PresentationFormat>Diavoorstelling (4:3)</PresentationFormat>
  <Paragraphs>91</Paragraphs>
  <Slides>21</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Trebuchet MS</vt:lpstr>
      <vt:lpstr>Verdana</vt:lpstr>
      <vt:lpstr>TM_presentatie_nl</vt:lpstr>
      <vt:lpstr>Consumentenpsychologie Hoofdstuk I Wat is consumentengedrag?</vt:lpstr>
      <vt:lpstr>Wat is consumentengedrag?</vt:lpstr>
      <vt:lpstr>1.1 Een definitie van consumentengedrag</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1.3 Marketing versus consumentenpsychologie? </vt:lpstr>
      <vt:lpstr>1.3 Marketing versus consumentenpsychologie?</vt:lpstr>
      <vt:lpstr>1.4 Een beschrijvende studie?</vt:lpstr>
      <vt:lpstr>1.5 Wie heeft belang bij deze studie?</vt:lpstr>
      <vt:lpstr>1.5 NUDGING</vt:lpstr>
      <vt:lpstr>Besluit</vt:lpstr>
      <vt:lpstr>bESLUIT</vt:lpstr>
      <vt:lpstr>Consumentenpsychologie</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Consumentenpsychologie Hoofdstuk I</dc:title>
  <dc:creator>gebruiker</dc:creator>
  <cp:lastModifiedBy>Guido Valkeneers</cp:lastModifiedBy>
  <cp:revision>40</cp:revision>
  <dcterms:created xsi:type="dcterms:W3CDTF">2014-11-10T18:04:18Z</dcterms:created>
  <dcterms:modified xsi:type="dcterms:W3CDTF">2025-03-24T14:12:30Z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2025-02-03T13:28:14Z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673feeca-8e3d-4340-80d9-e0655aa42eb8</vt:lpwstr>
  </property>
  <property fmtid="{D5CDD505-2E9C-101B-9397-08002B2CF9AE}" pid="8" name="MSIP_Label_c337be75-dfbb-4261-9834-ac247c7dde13_ContentBits">
    <vt:lpwstr>0</vt:lpwstr>
  </property>
</Properties>
</file>